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6.jpg" ContentType="image/jpe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89"/>
  </p:notesMasterIdLst>
  <p:sldIdLst>
    <p:sldId id="256" r:id="rId2"/>
    <p:sldId id="264" r:id="rId3"/>
    <p:sldId id="257" r:id="rId4"/>
    <p:sldId id="263" r:id="rId5"/>
    <p:sldId id="258" r:id="rId6"/>
    <p:sldId id="259" r:id="rId7"/>
    <p:sldId id="265" r:id="rId8"/>
    <p:sldId id="266" r:id="rId9"/>
    <p:sldId id="267" r:id="rId10"/>
    <p:sldId id="261" r:id="rId11"/>
    <p:sldId id="268" r:id="rId12"/>
    <p:sldId id="272" r:id="rId13"/>
    <p:sldId id="273" r:id="rId14"/>
    <p:sldId id="274" r:id="rId15"/>
    <p:sldId id="269" r:id="rId16"/>
    <p:sldId id="275" r:id="rId17"/>
    <p:sldId id="271" r:id="rId18"/>
    <p:sldId id="279" r:id="rId19"/>
    <p:sldId id="280" r:id="rId20"/>
    <p:sldId id="281" r:id="rId21"/>
    <p:sldId id="282" r:id="rId22"/>
    <p:sldId id="276" r:id="rId23"/>
    <p:sldId id="277" r:id="rId24"/>
    <p:sldId id="270" r:id="rId25"/>
    <p:sldId id="283" r:id="rId26"/>
    <p:sldId id="284" r:id="rId27"/>
    <p:sldId id="285" r:id="rId28"/>
    <p:sldId id="286" r:id="rId29"/>
    <p:sldId id="287" r:id="rId30"/>
    <p:sldId id="288" r:id="rId31"/>
    <p:sldId id="260" r:id="rId32"/>
    <p:sldId id="289" r:id="rId33"/>
    <p:sldId id="290" r:id="rId34"/>
    <p:sldId id="278" r:id="rId35"/>
    <p:sldId id="291" r:id="rId36"/>
    <p:sldId id="292" r:id="rId37"/>
    <p:sldId id="293" r:id="rId38"/>
    <p:sldId id="294" r:id="rId39"/>
    <p:sldId id="295" r:id="rId40"/>
    <p:sldId id="296" r:id="rId41"/>
    <p:sldId id="297" r:id="rId42"/>
    <p:sldId id="298" r:id="rId43"/>
    <p:sldId id="299" r:id="rId44"/>
    <p:sldId id="262" r:id="rId45"/>
    <p:sldId id="300" r:id="rId46"/>
    <p:sldId id="301" r:id="rId47"/>
    <p:sldId id="302" r:id="rId48"/>
    <p:sldId id="308" r:id="rId49"/>
    <p:sldId id="309" r:id="rId50"/>
    <p:sldId id="310" r:id="rId51"/>
    <p:sldId id="312" r:id="rId52"/>
    <p:sldId id="316" r:id="rId53"/>
    <p:sldId id="317" r:id="rId54"/>
    <p:sldId id="318" r:id="rId55"/>
    <p:sldId id="320" r:id="rId56"/>
    <p:sldId id="322" r:id="rId57"/>
    <p:sldId id="323" r:id="rId58"/>
    <p:sldId id="324" r:id="rId59"/>
    <p:sldId id="329" r:id="rId60"/>
    <p:sldId id="330" r:id="rId61"/>
    <p:sldId id="331" r:id="rId62"/>
    <p:sldId id="338" r:id="rId63"/>
    <p:sldId id="339" r:id="rId64"/>
    <p:sldId id="340" r:id="rId65"/>
    <p:sldId id="341" r:id="rId66"/>
    <p:sldId id="342" r:id="rId67"/>
    <p:sldId id="343" r:id="rId68"/>
    <p:sldId id="344" r:id="rId69"/>
    <p:sldId id="345" r:id="rId70"/>
    <p:sldId id="346" r:id="rId71"/>
    <p:sldId id="347" r:id="rId72"/>
    <p:sldId id="307" r:id="rId73"/>
    <p:sldId id="348" r:id="rId74"/>
    <p:sldId id="349" r:id="rId75"/>
    <p:sldId id="350" r:id="rId76"/>
    <p:sldId id="351" r:id="rId77"/>
    <p:sldId id="305" r:id="rId78"/>
    <p:sldId id="352" r:id="rId79"/>
    <p:sldId id="353" r:id="rId80"/>
    <p:sldId id="354" r:id="rId81"/>
    <p:sldId id="355" r:id="rId82"/>
    <p:sldId id="356" r:id="rId83"/>
    <p:sldId id="357" r:id="rId84"/>
    <p:sldId id="358" r:id="rId85"/>
    <p:sldId id="359" r:id="rId86"/>
    <p:sldId id="360" r:id="rId87"/>
    <p:sldId id="361"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1460" y="4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F76F0E-0C4B-400E-A004-C68B24F0A155}" type="datetimeFigureOut">
              <a:rPr lang="en-US" smtClean="0"/>
              <a:t>6/12/2024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6F7B9-8581-4080-A7DB-0DCD9F0A83FB}" type="slidenum">
              <a:rPr lang="en-US" smtClean="0"/>
              <a:t>‹#›</a:t>
            </a:fld>
            <a:endParaRPr lang="en-US"/>
          </a:p>
        </p:txBody>
      </p:sp>
    </p:spTree>
    <p:extLst>
      <p:ext uri="{BB962C8B-B14F-4D97-AF65-F5344CB8AC3E}">
        <p14:creationId xmlns:p14="http://schemas.microsoft.com/office/powerpoint/2010/main" val="3785099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6F7B9-8581-4080-A7DB-0DCD9F0A83FB}" type="slidenum">
              <a:rPr lang="en-US" smtClean="0"/>
              <a:t>5</a:t>
            </a:fld>
            <a:endParaRPr lang="en-US"/>
          </a:p>
        </p:txBody>
      </p:sp>
    </p:spTree>
    <p:extLst>
      <p:ext uri="{BB962C8B-B14F-4D97-AF65-F5344CB8AC3E}">
        <p14:creationId xmlns:p14="http://schemas.microsoft.com/office/powerpoint/2010/main" val="4074785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6F7B9-8581-4080-A7DB-0DCD9F0A83FB}" type="slidenum">
              <a:rPr lang="en-US" smtClean="0"/>
              <a:t>8</a:t>
            </a:fld>
            <a:endParaRPr lang="en-US"/>
          </a:p>
        </p:txBody>
      </p:sp>
    </p:spTree>
    <p:extLst>
      <p:ext uri="{BB962C8B-B14F-4D97-AF65-F5344CB8AC3E}">
        <p14:creationId xmlns:p14="http://schemas.microsoft.com/office/powerpoint/2010/main" val="1277120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6F7B9-8581-4080-A7DB-0DCD9F0A83FB}" type="slidenum">
              <a:rPr lang="en-US" smtClean="0"/>
              <a:t>30</a:t>
            </a:fld>
            <a:endParaRPr lang="en-US"/>
          </a:p>
        </p:txBody>
      </p:sp>
    </p:spTree>
    <p:extLst>
      <p:ext uri="{BB962C8B-B14F-4D97-AF65-F5344CB8AC3E}">
        <p14:creationId xmlns:p14="http://schemas.microsoft.com/office/powerpoint/2010/main" val="194111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6F7B9-8581-4080-A7DB-0DCD9F0A83FB}" type="slidenum">
              <a:rPr lang="en-US" smtClean="0"/>
              <a:t>35</a:t>
            </a:fld>
            <a:endParaRPr lang="en-US"/>
          </a:p>
        </p:txBody>
      </p:sp>
    </p:spTree>
    <p:extLst>
      <p:ext uri="{BB962C8B-B14F-4D97-AF65-F5344CB8AC3E}">
        <p14:creationId xmlns:p14="http://schemas.microsoft.com/office/powerpoint/2010/main" val="1770985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6F7B9-8581-4080-A7DB-0DCD9F0A83FB}" type="slidenum">
              <a:rPr lang="en-US" smtClean="0"/>
              <a:t>81</a:t>
            </a:fld>
            <a:endParaRPr lang="en-US"/>
          </a:p>
        </p:txBody>
      </p:sp>
    </p:spTree>
    <p:extLst>
      <p:ext uri="{BB962C8B-B14F-4D97-AF65-F5344CB8AC3E}">
        <p14:creationId xmlns:p14="http://schemas.microsoft.com/office/powerpoint/2010/main" val="324845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65CD1FB-093F-47E6-9D39-755B4189C2D3}" type="datetimeFigureOut">
              <a:rPr lang="en-US" smtClean="0"/>
              <a:t>6/12/2024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F4072A-FC51-477F-9075-3A355B43449E}" type="slidenum">
              <a:rPr lang="en-US" smtClean="0"/>
              <a:t>‹#›</a:t>
            </a:fld>
            <a:endParaRPr lang="en-US"/>
          </a:p>
        </p:txBody>
      </p:sp>
    </p:spTree>
    <p:extLst>
      <p:ext uri="{BB962C8B-B14F-4D97-AF65-F5344CB8AC3E}">
        <p14:creationId xmlns:p14="http://schemas.microsoft.com/office/powerpoint/2010/main" val="821065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65CD1FB-093F-47E6-9D39-755B4189C2D3}" type="datetimeFigureOut">
              <a:rPr lang="en-US" smtClean="0"/>
              <a:t>6/12/2024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F4072A-FC51-477F-9075-3A355B43449E}" type="slidenum">
              <a:rPr lang="en-US" smtClean="0"/>
              <a:t>‹#›</a:t>
            </a:fld>
            <a:endParaRPr lang="en-US"/>
          </a:p>
        </p:txBody>
      </p:sp>
    </p:spTree>
    <p:extLst>
      <p:ext uri="{BB962C8B-B14F-4D97-AF65-F5344CB8AC3E}">
        <p14:creationId xmlns:p14="http://schemas.microsoft.com/office/powerpoint/2010/main" val="432417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65CD1FB-093F-47E6-9D39-755B4189C2D3}" type="datetimeFigureOut">
              <a:rPr lang="en-US" smtClean="0"/>
              <a:t>6/12/2024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F4072A-FC51-477F-9075-3A355B43449E}" type="slidenum">
              <a:rPr lang="en-US" smtClean="0"/>
              <a:t>‹#›</a:t>
            </a:fld>
            <a:endParaRPr lang="en-US"/>
          </a:p>
        </p:txBody>
      </p:sp>
    </p:spTree>
    <p:extLst>
      <p:ext uri="{BB962C8B-B14F-4D97-AF65-F5344CB8AC3E}">
        <p14:creationId xmlns:p14="http://schemas.microsoft.com/office/powerpoint/2010/main" val="910485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4"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24376" y="1167358"/>
            <a:ext cx="4055598" cy="284052"/>
          </a:xfrm>
          <a:prstGeom prst="rect">
            <a:avLst/>
          </a:prstGeom>
        </p:spPr>
        <p:txBody>
          <a:bodyPr wrap="square" lIns="0" tIns="0" rIns="0" bIns="0">
            <a:spAutoFit/>
          </a:bodyPr>
          <a:lstStyle>
            <a:lvl1pPr>
              <a:defRPr sz="1846" b="1" i="0">
                <a:solidFill>
                  <a:schemeClr val="tx1"/>
                </a:solidFill>
                <a:latin typeface="Times New Roman"/>
                <a:cs typeface="Times New Roman"/>
              </a:defRPr>
            </a:lvl1pPr>
          </a:lstStyle>
          <a:p>
            <a:endParaRPr/>
          </a:p>
        </p:txBody>
      </p:sp>
      <p:sp>
        <p:nvSpPr>
          <p:cNvPr id="4" name="Holder 4"/>
          <p:cNvSpPr>
            <a:spLocks noGrp="1"/>
          </p:cNvSpPr>
          <p:nvPr>
            <p:ph sz="half" idx="3"/>
          </p:nvPr>
        </p:nvSpPr>
        <p:spPr>
          <a:xfrm>
            <a:off x="4721469" y="1182599"/>
            <a:ext cx="3687493" cy="284052"/>
          </a:xfrm>
          <a:prstGeom prst="rect">
            <a:avLst/>
          </a:prstGeom>
        </p:spPr>
        <p:txBody>
          <a:bodyPr wrap="square" lIns="0" tIns="0" rIns="0" bIns="0">
            <a:spAutoFit/>
          </a:bodyPr>
          <a:lstStyle>
            <a:lvl1pPr>
              <a:defRPr sz="1846" b="1" i="0">
                <a:solidFill>
                  <a:schemeClr val="tx1"/>
                </a:solidFill>
                <a:latin typeface="Times New Roman"/>
                <a:cs typeface="Times New Roman"/>
              </a:defRPr>
            </a:lvl1pPr>
          </a:lstStyle>
          <a:p>
            <a:endParaRPr/>
          </a:p>
        </p:txBody>
      </p:sp>
      <p:sp>
        <p:nvSpPr>
          <p:cNvPr id="5" name="Holder 5"/>
          <p:cNvSpPr>
            <a:spLocks noGrp="1"/>
          </p:cNvSpPr>
          <p:nvPr>
            <p:ph type="ftr" sz="quarter" idx="5"/>
          </p:nvPr>
        </p:nvSpPr>
        <p:spPr/>
        <p:txBody>
          <a:bodyPr lIns="0" tIns="0" rIns="0" bIns="0"/>
          <a:lstStyle>
            <a:lvl1pPr>
              <a:defRPr sz="738" b="0" i="0">
                <a:solidFill>
                  <a:schemeClr val="tx1"/>
                </a:solidFill>
                <a:latin typeface="Times New Roman"/>
                <a:cs typeface="Times New Roman"/>
              </a:defRPr>
            </a:lvl1pPr>
          </a:lstStyle>
          <a:p>
            <a:pPr marL="11723">
              <a:spcBef>
                <a:spcPts val="14"/>
              </a:spcBef>
            </a:pPr>
            <a:r>
              <a:rPr lang="en-US" spc="-5"/>
              <a:t>D</a:t>
            </a:r>
            <a:r>
              <a:rPr lang="en-US"/>
              <a:t>ata</a:t>
            </a:r>
            <a:r>
              <a:rPr lang="en-US" spc="-18"/>
              <a:t> </a:t>
            </a:r>
            <a:r>
              <a:rPr lang="en-US"/>
              <a:t>Mining</a:t>
            </a:r>
            <a:endParaRPr lang="en-US"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7" name="Holder 7"/>
          <p:cNvSpPr>
            <a:spLocks noGrp="1"/>
          </p:cNvSpPr>
          <p:nvPr>
            <p:ph type="sldNum" sz="quarter" idx="7"/>
          </p:nvPr>
        </p:nvSpPr>
        <p:spPr/>
        <p:txBody>
          <a:bodyPr lIns="0" tIns="0" rIns="0" bIns="0"/>
          <a:lstStyle>
            <a:lvl1pPr>
              <a:defRPr sz="738" b="0" i="0">
                <a:solidFill>
                  <a:schemeClr val="tx1"/>
                </a:solidFill>
                <a:latin typeface="Times New Roman"/>
                <a:cs typeface="Times New Roman"/>
              </a:defRPr>
            </a:lvl1pPr>
          </a:lstStyle>
          <a:p>
            <a:pPr marL="35170">
              <a:spcBef>
                <a:spcPts val="14"/>
              </a:spcBef>
            </a:pPr>
            <a:fld id="{81D60167-4931-47E6-BA6A-407CBD079E47}" type="slidenum">
              <a:rPr lang="en-US" smtClean="0"/>
              <a:pPr marL="35170">
                <a:spcBef>
                  <a:spcPts val="14"/>
                </a:spcBef>
              </a:pPr>
              <a:t>‹#›</a:t>
            </a:fld>
            <a:endParaRPr lang="en-US" dirty="0"/>
          </a:p>
        </p:txBody>
      </p:sp>
    </p:spTree>
    <p:extLst>
      <p:ext uri="{BB962C8B-B14F-4D97-AF65-F5344CB8AC3E}">
        <p14:creationId xmlns:p14="http://schemas.microsoft.com/office/powerpoint/2010/main" val="314776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65CD1FB-093F-47E6-9D39-755B4189C2D3}" type="datetimeFigureOut">
              <a:rPr lang="en-US" smtClean="0"/>
              <a:t>6/12/2024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F4072A-FC51-477F-9075-3A355B43449E}" type="slidenum">
              <a:rPr lang="en-US" smtClean="0"/>
              <a:t>‹#›</a:t>
            </a:fld>
            <a:endParaRPr lang="en-US"/>
          </a:p>
        </p:txBody>
      </p:sp>
    </p:spTree>
    <p:extLst>
      <p:ext uri="{BB962C8B-B14F-4D97-AF65-F5344CB8AC3E}">
        <p14:creationId xmlns:p14="http://schemas.microsoft.com/office/powerpoint/2010/main" val="1663151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65CD1FB-093F-47E6-9D39-755B4189C2D3}" type="datetimeFigureOut">
              <a:rPr lang="en-US" smtClean="0"/>
              <a:t>6/12/2024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F4072A-FC51-477F-9075-3A355B43449E}" type="slidenum">
              <a:rPr lang="en-US" smtClean="0"/>
              <a:t>‹#›</a:t>
            </a:fld>
            <a:endParaRPr lang="en-US"/>
          </a:p>
        </p:txBody>
      </p:sp>
    </p:spTree>
    <p:extLst>
      <p:ext uri="{BB962C8B-B14F-4D97-AF65-F5344CB8AC3E}">
        <p14:creationId xmlns:p14="http://schemas.microsoft.com/office/powerpoint/2010/main" val="1348920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65CD1FB-093F-47E6-9D39-755B4189C2D3}" type="datetimeFigureOut">
              <a:rPr lang="en-US" smtClean="0"/>
              <a:t>6/12/2024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0F4072A-FC51-477F-9075-3A355B43449E}" type="slidenum">
              <a:rPr lang="en-US" smtClean="0"/>
              <a:t>‹#›</a:t>
            </a:fld>
            <a:endParaRPr lang="en-US"/>
          </a:p>
        </p:txBody>
      </p:sp>
    </p:spTree>
    <p:extLst>
      <p:ext uri="{BB962C8B-B14F-4D97-AF65-F5344CB8AC3E}">
        <p14:creationId xmlns:p14="http://schemas.microsoft.com/office/powerpoint/2010/main" val="887919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65CD1FB-093F-47E6-9D39-755B4189C2D3}" type="datetimeFigureOut">
              <a:rPr lang="en-US" smtClean="0"/>
              <a:t>6/12/2024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F0F4072A-FC51-477F-9075-3A355B43449E}" type="slidenum">
              <a:rPr lang="en-US" smtClean="0"/>
              <a:t>‹#›</a:t>
            </a:fld>
            <a:endParaRPr lang="en-US"/>
          </a:p>
        </p:txBody>
      </p:sp>
    </p:spTree>
    <p:extLst>
      <p:ext uri="{BB962C8B-B14F-4D97-AF65-F5344CB8AC3E}">
        <p14:creationId xmlns:p14="http://schemas.microsoft.com/office/powerpoint/2010/main" val="2906510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65CD1FB-093F-47E6-9D39-755B4189C2D3}" type="datetimeFigureOut">
              <a:rPr lang="en-US" smtClean="0"/>
              <a:t>6/12/2024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F0F4072A-FC51-477F-9075-3A355B43449E}" type="slidenum">
              <a:rPr lang="en-US" smtClean="0"/>
              <a:t>‹#›</a:t>
            </a:fld>
            <a:endParaRPr lang="en-US"/>
          </a:p>
        </p:txBody>
      </p:sp>
    </p:spTree>
    <p:extLst>
      <p:ext uri="{BB962C8B-B14F-4D97-AF65-F5344CB8AC3E}">
        <p14:creationId xmlns:p14="http://schemas.microsoft.com/office/powerpoint/2010/main" val="610907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65CD1FB-093F-47E6-9D39-755B4189C2D3}" type="datetimeFigureOut">
              <a:rPr lang="en-US" smtClean="0"/>
              <a:t>6/12/2024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F0F4072A-FC51-477F-9075-3A355B43449E}" type="slidenum">
              <a:rPr lang="en-US" smtClean="0"/>
              <a:t>‹#›</a:t>
            </a:fld>
            <a:endParaRPr lang="en-US"/>
          </a:p>
        </p:txBody>
      </p:sp>
    </p:spTree>
    <p:extLst>
      <p:ext uri="{BB962C8B-B14F-4D97-AF65-F5344CB8AC3E}">
        <p14:creationId xmlns:p14="http://schemas.microsoft.com/office/powerpoint/2010/main" val="1983065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65CD1FB-093F-47E6-9D39-755B4189C2D3}" type="datetimeFigureOut">
              <a:rPr lang="en-US" smtClean="0"/>
              <a:t>6/12/2024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0F4072A-FC51-477F-9075-3A355B43449E}" type="slidenum">
              <a:rPr lang="en-US" smtClean="0"/>
              <a:t>‹#›</a:t>
            </a:fld>
            <a:endParaRPr lang="en-US"/>
          </a:p>
        </p:txBody>
      </p:sp>
    </p:spTree>
    <p:extLst>
      <p:ext uri="{BB962C8B-B14F-4D97-AF65-F5344CB8AC3E}">
        <p14:creationId xmlns:p14="http://schemas.microsoft.com/office/powerpoint/2010/main" val="4219975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65CD1FB-093F-47E6-9D39-755B4189C2D3}" type="datetimeFigureOut">
              <a:rPr lang="en-US" smtClean="0"/>
              <a:t>6/12/2024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0F4072A-FC51-477F-9075-3A355B43449E}" type="slidenum">
              <a:rPr lang="en-US" smtClean="0"/>
              <a:t>‹#›</a:t>
            </a:fld>
            <a:endParaRPr lang="en-US"/>
          </a:p>
        </p:txBody>
      </p:sp>
    </p:spTree>
    <p:extLst>
      <p:ext uri="{BB962C8B-B14F-4D97-AF65-F5344CB8AC3E}">
        <p14:creationId xmlns:p14="http://schemas.microsoft.com/office/powerpoint/2010/main" val="3368318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C:\Users\NGIT ADMIN\Downloads\ngit logo.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01087" y="-167055"/>
            <a:ext cx="1744542" cy="123385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Triangle 3"/>
          <p:cNvSpPr/>
          <p:nvPr userDrawn="1"/>
        </p:nvSpPr>
        <p:spPr>
          <a:xfrm rot="10800000">
            <a:off x="8577621" y="-1"/>
            <a:ext cx="566377" cy="2057400"/>
          </a:xfrm>
          <a:prstGeom prst="rtTriangl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Right Triangle 4"/>
          <p:cNvSpPr/>
          <p:nvPr userDrawn="1"/>
        </p:nvSpPr>
        <p:spPr>
          <a:xfrm>
            <a:off x="0" y="4800600"/>
            <a:ext cx="566377" cy="2057400"/>
          </a:xfrm>
          <a:prstGeom prst="rtTriangle">
            <a:avLst/>
          </a:prstGeom>
          <a:solidFill>
            <a:srgbClr val="006666"/>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1027" name="Picture 3" descr="C:\Users\NGIT ADMIN\Downloads\kmec _ logo.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162800" y="-315515"/>
            <a:ext cx="2058432" cy="1455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0905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5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500" y="914400"/>
            <a:ext cx="7772400" cy="1470025"/>
          </a:xfrm>
        </p:spPr>
        <p:txBody>
          <a:bodyPr/>
          <a:lstStyle/>
          <a:p>
            <a:r>
              <a:rPr lang="en-US" sz="2800" b="1" dirty="0">
                <a:solidFill>
                  <a:srgbClr val="006600"/>
                </a:solidFill>
              </a:rPr>
              <a:t>NEIL GOGTE INSTITUTE OF TECHNOLOGY</a:t>
            </a:r>
            <a:br>
              <a:rPr lang="en-US" sz="2800" b="1" dirty="0">
                <a:solidFill>
                  <a:srgbClr val="006600"/>
                </a:solidFill>
              </a:rPr>
            </a:br>
            <a:r>
              <a:rPr lang="en-US" sz="2800" b="1" dirty="0">
                <a:solidFill>
                  <a:srgbClr val="006600"/>
                </a:solidFill>
              </a:rPr>
              <a:t>&amp;</a:t>
            </a:r>
            <a:br>
              <a:rPr lang="en-US" sz="2800" b="1" dirty="0">
                <a:solidFill>
                  <a:srgbClr val="006600"/>
                </a:solidFill>
              </a:rPr>
            </a:br>
            <a:r>
              <a:rPr lang="en-US" sz="2800" b="1" dirty="0">
                <a:solidFill>
                  <a:srgbClr val="006600"/>
                </a:solidFill>
              </a:rPr>
              <a:t>KESHAV MEMORIAL ENGINEERING COLLEGE</a:t>
            </a:r>
          </a:p>
        </p:txBody>
      </p:sp>
      <p:sp>
        <p:nvSpPr>
          <p:cNvPr id="3" name="Subtitle 2"/>
          <p:cNvSpPr>
            <a:spLocks noGrp="1"/>
          </p:cNvSpPr>
          <p:nvPr>
            <p:ph type="subTitle" idx="1"/>
          </p:nvPr>
        </p:nvSpPr>
        <p:spPr>
          <a:xfrm>
            <a:off x="1447800" y="2644776"/>
            <a:ext cx="6019800" cy="1828800"/>
          </a:xfrm>
        </p:spPr>
        <p:txBody>
          <a:bodyPr/>
          <a:lstStyle/>
          <a:p>
            <a:r>
              <a:rPr lang="en-US" sz="2800" dirty="0">
                <a:solidFill>
                  <a:schemeClr val="accent5">
                    <a:lumMod val="75000"/>
                  </a:schemeClr>
                </a:solidFill>
              </a:rPr>
              <a:t>DATA MINING</a:t>
            </a:r>
          </a:p>
          <a:p>
            <a:r>
              <a:rPr lang="en-US" sz="2400" dirty="0">
                <a:solidFill>
                  <a:schemeClr val="accent5">
                    <a:lumMod val="75000"/>
                  </a:schemeClr>
                </a:solidFill>
              </a:rPr>
              <a:t>(PE625CS)</a:t>
            </a:r>
          </a:p>
          <a:p>
            <a:r>
              <a:rPr lang="en-US" sz="2400" dirty="0">
                <a:solidFill>
                  <a:schemeClr val="accent5">
                    <a:lumMod val="75000"/>
                  </a:schemeClr>
                </a:solidFill>
              </a:rPr>
              <a:t>&amp;</a:t>
            </a:r>
          </a:p>
          <a:p>
            <a:r>
              <a:rPr lang="en-US" sz="2400" dirty="0">
                <a:solidFill>
                  <a:schemeClr val="accent5">
                    <a:lumMod val="75000"/>
                  </a:schemeClr>
                </a:solidFill>
              </a:rPr>
              <a:t>(PE622CSM)</a:t>
            </a:r>
          </a:p>
          <a:p>
            <a:endParaRPr lang="en-US" sz="1800" dirty="0">
              <a:solidFill>
                <a:schemeClr val="tx1">
                  <a:lumMod val="95000"/>
                  <a:lumOff val="5000"/>
                </a:schemeClr>
              </a:solidFill>
            </a:endParaRPr>
          </a:p>
          <a:p>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By: Dr. P.MANASA</a:t>
            </a:r>
          </a:p>
          <a:p>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Assistant Professor, CSE.  </a:t>
            </a:r>
          </a:p>
          <a:p>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NGIT</a:t>
            </a:r>
          </a:p>
        </p:txBody>
      </p:sp>
    </p:spTree>
    <p:extLst>
      <p:ext uri="{BB962C8B-B14F-4D97-AF65-F5344CB8AC3E}">
        <p14:creationId xmlns:p14="http://schemas.microsoft.com/office/powerpoint/2010/main" val="158363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533400"/>
            <a:ext cx="5963452" cy="801994"/>
          </a:xfrm>
          <a:prstGeom prst="rect">
            <a:avLst/>
          </a:prstGeom>
          <a:solidFill>
            <a:schemeClr val="bg1"/>
          </a:solidFill>
        </p:spPr>
        <p:txBody>
          <a:bodyPr vert="horz" wrap="square" lIns="0" tIns="184638" rIns="0" bIns="0" rtlCol="0">
            <a:spAutoFit/>
          </a:bodyPr>
          <a:lstStyle/>
          <a:p>
            <a:pPr>
              <a:spcBef>
                <a:spcPts val="1454"/>
              </a:spcBef>
            </a:pPr>
            <a:r>
              <a:rPr sz="4000" dirty="0">
                <a:latin typeface="Times New Roman" panose="02020603050405020304" pitchFamily="18" charset="0"/>
                <a:cs typeface="Times New Roman" panose="02020603050405020304" pitchFamily="18" charset="0"/>
              </a:rPr>
              <a:t>A</a:t>
            </a:r>
            <a:r>
              <a:rPr sz="4000" spc="-23" dirty="0">
                <a:latin typeface="Times New Roman" panose="02020603050405020304" pitchFamily="18" charset="0"/>
                <a:cs typeface="Times New Roman" panose="02020603050405020304" pitchFamily="18" charset="0"/>
              </a:rPr>
              <a:t> </a:t>
            </a:r>
            <a:r>
              <a:rPr sz="4000" dirty="0">
                <a:latin typeface="Times New Roman" panose="02020603050405020304" pitchFamily="18" charset="0"/>
                <a:cs typeface="Times New Roman" panose="02020603050405020304" pitchFamily="18" charset="0"/>
              </a:rPr>
              <a:t>Data</a:t>
            </a:r>
            <a:r>
              <a:rPr sz="4000" spc="-32" dirty="0">
                <a:latin typeface="Times New Roman" panose="02020603050405020304" pitchFamily="18" charset="0"/>
                <a:cs typeface="Times New Roman" panose="02020603050405020304" pitchFamily="18" charset="0"/>
              </a:rPr>
              <a:t> </a:t>
            </a:r>
            <a:r>
              <a:rPr sz="4000" dirty="0">
                <a:latin typeface="Times New Roman" panose="02020603050405020304" pitchFamily="18" charset="0"/>
                <a:cs typeface="Times New Roman" panose="02020603050405020304" pitchFamily="18" charset="0"/>
              </a:rPr>
              <a:t>Object</a:t>
            </a:r>
          </a:p>
        </p:txBody>
      </p:sp>
      <p:sp>
        <p:nvSpPr>
          <p:cNvPr id="3" name="object 3"/>
          <p:cNvSpPr txBox="1"/>
          <p:nvPr/>
        </p:nvSpPr>
        <p:spPr>
          <a:xfrm>
            <a:off x="5208210" y="2128850"/>
            <a:ext cx="3356317" cy="835436"/>
          </a:xfrm>
          <a:prstGeom prst="rect">
            <a:avLst/>
          </a:prstGeom>
        </p:spPr>
        <p:txBody>
          <a:bodyPr vert="horz" wrap="square" lIns="0" tIns="137746" rIns="0" bIns="0" rtlCol="0">
            <a:spAutoFit/>
          </a:bodyPr>
          <a:lstStyle/>
          <a:p>
            <a:pPr marL="328254" indent="-316531">
              <a:spcBef>
                <a:spcPts val="1085"/>
              </a:spcBef>
              <a:buChar char="•"/>
              <a:tabLst>
                <a:tab pos="327668" algn="l"/>
                <a:tab pos="328254" algn="l"/>
              </a:tabLst>
            </a:pPr>
            <a:r>
              <a:rPr sz="1846" dirty="0">
                <a:latin typeface="Times New Roman"/>
                <a:cs typeface="Times New Roman"/>
              </a:rPr>
              <a:t>database</a:t>
            </a:r>
            <a:r>
              <a:rPr sz="1846" spc="-28" dirty="0">
                <a:latin typeface="Times New Roman"/>
                <a:cs typeface="Times New Roman"/>
              </a:rPr>
              <a:t> </a:t>
            </a:r>
            <a:r>
              <a:rPr sz="1846" dirty="0">
                <a:latin typeface="Times New Roman"/>
                <a:cs typeface="Times New Roman"/>
              </a:rPr>
              <a:t>rows</a:t>
            </a:r>
            <a:r>
              <a:rPr sz="1846" spc="374" dirty="0">
                <a:latin typeface="Times New Roman"/>
                <a:cs typeface="Times New Roman"/>
              </a:rPr>
              <a:t> </a:t>
            </a:r>
            <a:r>
              <a:rPr sz="1846" dirty="0">
                <a:latin typeface="Wingdings"/>
                <a:cs typeface="Wingdings"/>
              </a:rPr>
              <a:t></a:t>
            </a:r>
            <a:r>
              <a:rPr sz="1846" spc="-23" dirty="0">
                <a:latin typeface="Times New Roman"/>
                <a:cs typeface="Times New Roman"/>
              </a:rPr>
              <a:t> </a:t>
            </a:r>
            <a:r>
              <a:rPr sz="1846" dirty="0">
                <a:latin typeface="Times New Roman"/>
                <a:cs typeface="Times New Roman"/>
              </a:rPr>
              <a:t>data</a:t>
            </a:r>
            <a:r>
              <a:rPr sz="1846" spc="-23" dirty="0">
                <a:latin typeface="Times New Roman"/>
                <a:cs typeface="Times New Roman"/>
              </a:rPr>
              <a:t> </a:t>
            </a:r>
            <a:r>
              <a:rPr sz="1846" dirty="0">
                <a:latin typeface="Times New Roman"/>
                <a:cs typeface="Times New Roman"/>
              </a:rPr>
              <a:t>objects</a:t>
            </a:r>
            <a:endParaRPr sz="1846">
              <a:latin typeface="Times New Roman"/>
              <a:cs typeface="Times New Roman"/>
            </a:endParaRPr>
          </a:p>
          <a:p>
            <a:pPr marL="328254" indent="-316531">
              <a:spcBef>
                <a:spcPts val="997"/>
              </a:spcBef>
              <a:buChar char="•"/>
              <a:tabLst>
                <a:tab pos="327668" algn="l"/>
                <a:tab pos="328254" algn="l"/>
                <a:tab pos="2161203" algn="l"/>
              </a:tabLst>
            </a:pPr>
            <a:r>
              <a:rPr sz="1846" dirty="0">
                <a:latin typeface="Times New Roman"/>
                <a:cs typeface="Times New Roman"/>
              </a:rPr>
              <a:t>database</a:t>
            </a:r>
            <a:r>
              <a:rPr sz="1846" spc="-14" dirty="0">
                <a:latin typeface="Times New Roman"/>
                <a:cs typeface="Times New Roman"/>
              </a:rPr>
              <a:t> </a:t>
            </a:r>
            <a:r>
              <a:rPr sz="1846" spc="-5" dirty="0">
                <a:latin typeface="Times New Roman"/>
                <a:cs typeface="Times New Roman"/>
              </a:rPr>
              <a:t>columns	</a:t>
            </a:r>
            <a:r>
              <a:rPr sz="1846" spc="5" dirty="0">
                <a:latin typeface="Wingdings"/>
                <a:cs typeface="Wingdings"/>
              </a:rPr>
              <a:t></a:t>
            </a:r>
            <a:r>
              <a:rPr sz="1846" spc="-42" dirty="0">
                <a:latin typeface="Times New Roman"/>
                <a:cs typeface="Times New Roman"/>
              </a:rPr>
              <a:t> </a:t>
            </a:r>
            <a:r>
              <a:rPr sz="1846" spc="-5" dirty="0">
                <a:latin typeface="Times New Roman"/>
                <a:cs typeface="Times New Roman"/>
              </a:rPr>
              <a:t>attributes</a:t>
            </a:r>
            <a:endParaRPr sz="1846">
              <a:latin typeface="Times New Roman"/>
              <a:cs typeface="Times New Roman"/>
            </a:endParaRPr>
          </a:p>
        </p:txBody>
      </p:sp>
      <p:pic>
        <p:nvPicPr>
          <p:cNvPr id="4" name="object 4"/>
          <p:cNvPicPr/>
          <p:nvPr/>
        </p:nvPicPr>
        <p:blipFill>
          <a:blip r:embed="rId2" cstate="print"/>
          <a:stretch>
            <a:fillRect/>
          </a:stretch>
        </p:blipFill>
        <p:spPr>
          <a:xfrm>
            <a:off x="540698" y="1671622"/>
            <a:ext cx="4271541" cy="4016574"/>
          </a:xfrm>
          <a:prstGeom prst="rect">
            <a:avLst/>
          </a:prstGeom>
        </p:spPr>
      </p:pic>
      <p:sp>
        <p:nvSpPr>
          <p:cNvPr id="6" name="object 6"/>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11</a:t>
            </a:fld>
            <a:endParaRPr dirty="0"/>
          </a:p>
        </p:txBody>
      </p:sp>
      <p:sp>
        <p:nvSpPr>
          <p:cNvPr id="2" name="object 2"/>
          <p:cNvSpPr txBox="1"/>
          <p:nvPr/>
        </p:nvSpPr>
        <p:spPr>
          <a:xfrm>
            <a:off x="1600200" y="404446"/>
            <a:ext cx="5562600" cy="846386"/>
          </a:xfrm>
          <a:prstGeom prst="rect">
            <a:avLst/>
          </a:prstGeom>
          <a:solidFill>
            <a:schemeClr val="bg1"/>
          </a:solidFill>
        </p:spPr>
        <p:txBody>
          <a:bodyPr vert="horz" wrap="square" lIns="0" tIns="0" rIns="0" bIns="0" rtlCol="0">
            <a:spAutoFit/>
          </a:bodyPr>
          <a:lstStyle/>
          <a:p>
            <a:pPr marL="586" algn="ctr">
              <a:lnSpc>
                <a:spcPts val="3226"/>
              </a:lnSpc>
            </a:pPr>
            <a:r>
              <a:rPr sz="2954" b="1" dirty="0">
                <a:solidFill>
                  <a:srgbClr val="FF0000"/>
                </a:solidFill>
                <a:latin typeface="Times New Roman"/>
                <a:cs typeface="Times New Roman"/>
              </a:rPr>
              <a:t>Attribute</a:t>
            </a:r>
            <a:r>
              <a:rPr sz="2954" b="1" spc="-55" dirty="0">
                <a:solidFill>
                  <a:srgbClr val="FF0000"/>
                </a:solidFill>
                <a:latin typeface="Times New Roman"/>
                <a:cs typeface="Times New Roman"/>
              </a:rPr>
              <a:t> </a:t>
            </a:r>
            <a:r>
              <a:rPr sz="2954" b="1" dirty="0">
                <a:solidFill>
                  <a:srgbClr val="FF0000"/>
                </a:solidFill>
                <a:latin typeface="Times New Roman"/>
                <a:cs typeface="Times New Roman"/>
              </a:rPr>
              <a:t>Types</a:t>
            </a:r>
            <a:endParaRPr sz="2954" dirty="0">
              <a:solidFill>
                <a:srgbClr val="FF0000"/>
              </a:solidFill>
              <a:latin typeface="Times New Roman"/>
              <a:cs typeface="Times New Roman"/>
            </a:endParaRPr>
          </a:p>
          <a:p>
            <a:pPr marL="93201" algn="ctr">
              <a:lnSpc>
                <a:spcPts val="3046"/>
              </a:lnSpc>
              <a:spcBef>
                <a:spcPts val="369"/>
              </a:spcBef>
            </a:pPr>
            <a:r>
              <a:rPr sz="2585" b="1" i="1" spc="-5" dirty="0">
                <a:solidFill>
                  <a:srgbClr val="FF0000"/>
                </a:solidFill>
                <a:latin typeface="Times New Roman"/>
                <a:cs typeface="Times New Roman"/>
              </a:rPr>
              <a:t>Four</a:t>
            </a:r>
            <a:r>
              <a:rPr sz="2585" b="1" i="1" dirty="0">
                <a:solidFill>
                  <a:srgbClr val="FF0000"/>
                </a:solidFill>
                <a:latin typeface="Times New Roman"/>
                <a:cs typeface="Times New Roman"/>
              </a:rPr>
              <a:t> </a:t>
            </a:r>
            <a:r>
              <a:rPr sz="2585" b="1" i="1" spc="-5" dirty="0">
                <a:solidFill>
                  <a:srgbClr val="FF0000"/>
                </a:solidFill>
                <a:latin typeface="Times New Roman"/>
                <a:cs typeface="Times New Roman"/>
              </a:rPr>
              <a:t>main types of</a:t>
            </a:r>
            <a:r>
              <a:rPr sz="2585" b="1" i="1" spc="-9" dirty="0">
                <a:solidFill>
                  <a:srgbClr val="FF0000"/>
                </a:solidFill>
                <a:latin typeface="Times New Roman"/>
                <a:cs typeface="Times New Roman"/>
              </a:rPr>
              <a:t> </a:t>
            </a:r>
            <a:r>
              <a:rPr sz="2585" b="1" i="1" spc="-5" dirty="0">
                <a:solidFill>
                  <a:srgbClr val="FF0000"/>
                </a:solidFill>
                <a:latin typeface="Times New Roman"/>
                <a:cs typeface="Times New Roman"/>
              </a:rPr>
              <a:t>attributes</a:t>
            </a:r>
            <a:endParaRPr sz="2585" dirty="0">
              <a:solidFill>
                <a:srgbClr val="FF0000"/>
              </a:solidFill>
              <a:latin typeface="Times New Roman"/>
              <a:cs typeface="Times New Roman"/>
            </a:endParaRPr>
          </a:p>
        </p:txBody>
      </p:sp>
      <p:sp>
        <p:nvSpPr>
          <p:cNvPr id="3" name="object 3"/>
          <p:cNvSpPr txBox="1"/>
          <p:nvPr/>
        </p:nvSpPr>
        <p:spPr>
          <a:xfrm>
            <a:off x="533400" y="1447800"/>
            <a:ext cx="8381414" cy="4858727"/>
          </a:xfrm>
          <a:prstGeom prst="rect">
            <a:avLst/>
          </a:prstGeom>
        </p:spPr>
        <p:txBody>
          <a:bodyPr vert="horz" wrap="square" lIns="0" tIns="11137" rIns="0" bIns="0" rtlCol="0">
            <a:spAutoFit/>
          </a:bodyPr>
          <a:lstStyle/>
          <a:p>
            <a:pPr marL="11723">
              <a:spcBef>
                <a:spcPts val="88"/>
              </a:spcBef>
            </a:pPr>
            <a:r>
              <a:rPr sz="2000" b="1" spc="-5" dirty="0">
                <a:latin typeface="Times New Roman"/>
                <a:cs typeface="Times New Roman"/>
              </a:rPr>
              <a:t>Nominal</a:t>
            </a:r>
            <a:r>
              <a:rPr sz="2000" spc="-5" dirty="0">
                <a:latin typeface="Times New Roman"/>
                <a:cs typeface="Times New Roman"/>
              </a:rPr>
              <a:t>:</a:t>
            </a:r>
            <a:r>
              <a:rPr sz="2000" spc="9" dirty="0">
                <a:latin typeface="Times New Roman"/>
                <a:cs typeface="Times New Roman"/>
              </a:rPr>
              <a:t> </a:t>
            </a:r>
            <a:r>
              <a:rPr sz="2000" spc="-5" dirty="0">
                <a:latin typeface="Times New Roman"/>
                <a:cs typeface="Times New Roman"/>
              </a:rPr>
              <a:t>Categorical</a:t>
            </a:r>
            <a:r>
              <a:rPr sz="2000" dirty="0">
                <a:latin typeface="Times New Roman"/>
                <a:cs typeface="Times New Roman"/>
              </a:rPr>
              <a:t> </a:t>
            </a:r>
            <a:r>
              <a:rPr sz="2000" spc="-5" dirty="0">
                <a:latin typeface="Times New Roman"/>
                <a:cs typeface="Times New Roman"/>
              </a:rPr>
              <a:t>(Qualitative)</a:t>
            </a:r>
            <a:endParaRPr sz="2000" dirty="0">
              <a:latin typeface="Times New Roman"/>
              <a:cs typeface="Times New Roman"/>
            </a:endParaRPr>
          </a:p>
          <a:p>
            <a:pPr marL="698127" indent="-264948">
              <a:spcBef>
                <a:spcPts val="14"/>
              </a:spcBef>
              <a:buChar char="–"/>
              <a:tabLst>
                <a:tab pos="698127" algn="l"/>
                <a:tab pos="698713" algn="l"/>
              </a:tabLst>
            </a:pPr>
            <a:r>
              <a:rPr sz="2000" spc="-5" dirty="0">
                <a:latin typeface="Times New Roman"/>
                <a:cs typeface="Times New Roman"/>
              </a:rPr>
              <a:t>categories, </a:t>
            </a:r>
            <a:r>
              <a:rPr sz="2000" spc="-9" dirty="0">
                <a:latin typeface="Times New Roman"/>
                <a:cs typeface="Times New Roman"/>
              </a:rPr>
              <a:t>states,</a:t>
            </a:r>
            <a:r>
              <a:rPr sz="2000" dirty="0">
                <a:latin typeface="Times New Roman"/>
                <a:cs typeface="Times New Roman"/>
              </a:rPr>
              <a:t> </a:t>
            </a:r>
            <a:r>
              <a:rPr sz="2000" spc="-5" dirty="0">
                <a:latin typeface="Times New Roman"/>
                <a:cs typeface="Times New Roman"/>
              </a:rPr>
              <a:t>or</a:t>
            </a:r>
            <a:r>
              <a:rPr sz="2000" spc="9" dirty="0">
                <a:latin typeface="Times New Roman"/>
                <a:cs typeface="Times New Roman"/>
              </a:rPr>
              <a:t> </a:t>
            </a:r>
            <a:r>
              <a:rPr sz="2000" spc="-9" dirty="0">
                <a:latin typeface="Times New Roman"/>
                <a:cs typeface="Times New Roman"/>
              </a:rPr>
              <a:t>“names</a:t>
            </a:r>
            <a:r>
              <a:rPr sz="2000" spc="-5" dirty="0">
                <a:latin typeface="Times New Roman"/>
                <a:cs typeface="Times New Roman"/>
              </a:rPr>
              <a:t> of</a:t>
            </a:r>
            <a:r>
              <a:rPr sz="2000" spc="9" dirty="0">
                <a:latin typeface="Times New Roman"/>
                <a:cs typeface="Times New Roman"/>
              </a:rPr>
              <a:t> </a:t>
            </a:r>
            <a:r>
              <a:rPr sz="2000" spc="-5" dirty="0">
                <a:latin typeface="Times New Roman"/>
                <a:cs typeface="Times New Roman"/>
              </a:rPr>
              <a:t>things”</a:t>
            </a:r>
            <a:endParaRPr sz="2000" dirty="0">
              <a:latin typeface="Times New Roman"/>
              <a:cs typeface="Times New Roman"/>
            </a:endParaRPr>
          </a:p>
          <a:p>
            <a:pPr marL="1066827" lvl="1" indent="-211607">
              <a:buChar char="•"/>
              <a:tabLst>
                <a:tab pos="1066827" algn="l"/>
                <a:tab pos="1067413" algn="l"/>
              </a:tabLst>
            </a:pPr>
            <a:r>
              <a:rPr sz="2000" spc="-5" dirty="0">
                <a:latin typeface="Times New Roman"/>
                <a:cs typeface="Times New Roman"/>
              </a:rPr>
              <a:t>Hair</a:t>
            </a:r>
            <a:r>
              <a:rPr sz="2000" spc="9" dirty="0">
                <a:latin typeface="Times New Roman"/>
                <a:cs typeface="Times New Roman"/>
              </a:rPr>
              <a:t> </a:t>
            </a:r>
            <a:r>
              <a:rPr sz="2000" spc="-5" dirty="0">
                <a:latin typeface="Times New Roman"/>
                <a:cs typeface="Times New Roman"/>
              </a:rPr>
              <a:t>color,</a:t>
            </a:r>
            <a:r>
              <a:rPr sz="2000" spc="5" dirty="0">
                <a:latin typeface="Times New Roman"/>
                <a:cs typeface="Times New Roman"/>
              </a:rPr>
              <a:t> </a:t>
            </a:r>
            <a:r>
              <a:rPr sz="2000" spc="-9" dirty="0">
                <a:latin typeface="Times New Roman"/>
                <a:cs typeface="Times New Roman"/>
              </a:rPr>
              <a:t>marital</a:t>
            </a:r>
            <a:r>
              <a:rPr sz="2000" spc="9" dirty="0">
                <a:latin typeface="Times New Roman"/>
                <a:cs typeface="Times New Roman"/>
              </a:rPr>
              <a:t> </a:t>
            </a:r>
            <a:r>
              <a:rPr sz="2000" spc="-5" dirty="0">
                <a:latin typeface="Times New Roman"/>
                <a:cs typeface="Times New Roman"/>
              </a:rPr>
              <a:t>status,</a:t>
            </a:r>
            <a:r>
              <a:rPr sz="2000" spc="9" dirty="0">
                <a:latin typeface="Times New Roman"/>
                <a:cs typeface="Times New Roman"/>
              </a:rPr>
              <a:t> </a:t>
            </a:r>
            <a:r>
              <a:rPr sz="2000" spc="-5" dirty="0">
                <a:latin typeface="Times New Roman"/>
                <a:cs typeface="Times New Roman"/>
              </a:rPr>
              <a:t>occupation,</a:t>
            </a:r>
            <a:r>
              <a:rPr sz="2000" dirty="0">
                <a:latin typeface="Times New Roman"/>
                <a:cs typeface="Times New Roman"/>
              </a:rPr>
              <a:t> </a:t>
            </a:r>
            <a:r>
              <a:rPr sz="2000" spc="-5" dirty="0">
                <a:latin typeface="Times New Roman"/>
                <a:cs typeface="Times New Roman"/>
              </a:rPr>
              <a:t>ID</a:t>
            </a:r>
            <a:r>
              <a:rPr sz="2000" spc="5" dirty="0">
                <a:latin typeface="Times New Roman"/>
                <a:cs typeface="Times New Roman"/>
              </a:rPr>
              <a:t> </a:t>
            </a:r>
            <a:r>
              <a:rPr sz="2000" spc="-5" dirty="0">
                <a:latin typeface="Times New Roman"/>
                <a:cs typeface="Times New Roman"/>
              </a:rPr>
              <a:t>numbers,</a:t>
            </a:r>
            <a:r>
              <a:rPr sz="2000" spc="32" dirty="0">
                <a:latin typeface="Times New Roman"/>
                <a:cs typeface="Times New Roman"/>
              </a:rPr>
              <a:t> </a:t>
            </a:r>
            <a:r>
              <a:rPr sz="2000" spc="-5" dirty="0">
                <a:latin typeface="Times New Roman"/>
                <a:cs typeface="Times New Roman"/>
              </a:rPr>
              <a:t>zip codes</a:t>
            </a:r>
            <a:endParaRPr sz="2000" dirty="0">
              <a:latin typeface="Times New Roman"/>
              <a:cs typeface="Times New Roman"/>
            </a:endParaRPr>
          </a:p>
          <a:p>
            <a:pPr marL="698127" indent="-264948">
              <a:buChar char="–"/>
              <a:tabLst>
                <a:tab pos="698127" algn="l"/>
                <a:tab pos="698713" algn="l"/>
              </a:tabLst>
            </a:pPr>
            <a:r>
              <a:rPr sz="2000" spc="-5" dirty="0">
                <a:latin typeface="Times New Roman"/>
                <a:cs typeface="Times New Roman"/>
              </a:rPr>
              <a:t>An</a:t>
            </a:r>
            <a:r>
              <a:rPr sz="2000" spc="-9" dirty="0">
                <a:latin typeface="Times New Roman"/>
                <a:cs typeface="Times New Roman"/>
              </a:rPr>
              <a:t> </a:t>
            </a:r>
            <a:r>
              <a:rPr sz="2000" spc="-5" dirty="0">
                <a:latin typeface="Times New Roman"/>
                <a:cs typeface="Times New Roman"/>
              </a:rPr>
              <a:t>important</a:t>
            </a:r>
            <a:r>
              <a:rPr sz="2000" spc="14" dirty="0">
                <a:latin typeface="Times New Roman"/>
                <a:cs typeface="Times New Roman"/>
              </a:rPr>
              <a:t> </a:t>
            </a:r>
            <a:r>
              <a:rPr sz="2000" spc="-9" dirty="0">
                <a:latin typeface="Times New Roman"/>
                <a:cs typeface="Times New Roman"/>
              </a:rPr>
              <a:t>nominal</a:t>
            </a:r>
            <a:r>
              <a:rPr sz="2000" spc="23" dirty="0">
                <a:latin typeface="Times New Roman"/>
                <a:cs typeface="Times New Roman"/>
              </a:rPr>
              <a:t> </a:t>
            </a:r>
            <a:r>
              <a:rPr sz="2000" spc="-5" dirty="0">
                <a:latin typeface="Times New Roman"/>
                <a:cs typeface="Times New Roman"/>
              </a:rPr>
              <a:t>attribute:</a:t>
            </a:r>
            <a:r>
              <a:rPr sz="2000" spc="-9" dirty="0">
                <a:latin typeface="Times New Roman"/>
                <a:cs typeface="Times New Roman"/>
              </a:rPr>
              <a:t> </a:t>
            </a:r>
            <a:r>
              <a:rPr sz="2000" b="1" spc="-5" dirty="0">
                <a:latin typeface="Times New Roman"/>
                <a:cs typeface="Times New Roman"/>
              </a:rPr>
              <a:t>Binary</a:t>
            </a:r>
            <a:endParaRPr sz="2000" dirty="0">
              <a:latin typeface="Times New Roman"/>
              <a:cs typeface="Times New Roman"/>
            </a:endParaRPr>
          </a:p>
          <a:p>
            <a:pPr marL="1066827" lvl="1" indent="-211607">
              <a:lnSpc>
                <a:spcPts val="2100"/>
              </a:lnSpc>
              <a:buChar char="•"/>
              <a:tabLst>
                <a:tab pos="1066827" algn="l"/>
                <a:tab pos="1067413" algn="l"/>
              </a:tabLst>
            </a:pPr>
            <a:r>
              <a:rPr sz="2000" spc="-9" dirty="0">
                <a:latin typeface="Times New Roman"/>
                <a:cs typeface="Times New Roman"/>
              </a:rPr>
              <a:t>Nominal</a:t>
            </a:r>
            <a:r>
              <a:rPr sz="2000" spc="23" dirty="0">
                <a:latin typeface="Times New Roman"/>
                <a:cs typeface="Times New Roman"/>
              </a:rPr>
              <a:t> </a:t>
            </a:r>
            <a:r>
              <a:rPr sz="2000" spc="-5" dirty="0">
                <a:latin typeface="Times New Roman"/>
                <a:cs typeface="Times New Roman"/>
              </a:rPr>
              <a:t>attribute</a:t>
            </a:r>
            <a:r>
              <a:rPr sz="2000" spc="-14" dirty="0">
                <a:latin typeface="Times New Roman"/>
                <a:cs typeface="Times New Roman"/>
              </a:rPr>
              <a:t> </a:t>
            </a:r>
            <a:r>
              <a:rPr sz="2000" spc="-5" dirty="0">
                <a:latin typeface="Times New Roman"/>
                <a:cs typeface="Times New Roman"/>
              </a:rPr>
              <a:t>with</a:t>
            </a:r>
            <a:r>
              <a:rPr sz="2000" dirty="0">
                <a:latin typeface="Times New Roman"/>
                <a:cs typeface="Times New Roman"/>
              </a:rPr>
              <a:t> </a:t>
            </a:r>
            <a:r>
              <a:rPr sz="2000" spc="-5" dirty="0">
                <a:latin typeface="Times New Roman"/>
                <a:cs typeface="Times New Roman"/>
              </a:rPr>
              <a:t>only</a:t>
            </a:r>
            <a:r>
              <a:rPr sz="2000" spc="5" dirty="0">
                <a:latin typeface="Times New Roman"/>
                <a:cs typeface="Times New Roman"/>
              </a:rPr>
              <a:t> </a:t>
            </a:r>
            <a:r>
              <a:rPr sz="2000" spc="-5" dirty="0">
                <a:latin typeface="Times New Roman"/>
                <a:cs typeface="Times New Roman"/>
              </a:rPr>
              <a:t>2</a:t>
            </a:r>
            <a:r>
              <a:rPr sz="2000" dirty="0">
                <a:latin typeface="Times New Roman"/>
                <a:cs typeface="Times New Roman"/>
              </a:rPr>
              <a:t> </a:t>
            </a:r>
            <a:r>
              <a:rPr sz="2000" spc="-5" dirty="0">
                <a:latin typeface="Times New Roman"/>
                <a:cs typeface="Times New Roman"/>
              </a:rPr>
              <a:t>states</a:t>
            </a:r>
            <a:r>
              <a:rPr sz="2000" spc="-9" dirty="0">
                <a:latin typeface="Times New Roman"/>
                <a:cs typeface="Times New Roman"/>
              </a:rPr>
              <a:t> </a:t>
            </a:r>
            <a:r>
              <a:rPr sz="2000" spc="-5" dirty="0">
                <a:latin typeface="Times New Roman"/>
                <a:cs typeface="Times New Roman"/>
              </a:rPr>
              <a:t>(0</a:t>
            </a:r>
            <a:r>
              <a:rPr sz="2000" spc="5" dirty="0">
                <a:latin typeface="Times New Roman"/>
                <a:cs typeface="Times New Roman"/>
              </a:rPr>
              <a:t> </a:t>
            </a:r>
            <a:r>
              <a:rPr sz="2000" spc="-5" dirty="0">
                <a:latin typeface="Times New Roman"/>
                <a:cs typeface="Times New Roman"/>
              </a:rPr>
              <a:t>and</a:t>
            </a:r>
            <a:r>
              <a:rPr sz="2000" dirty="0">
                <a:latin typeface="Times New Roman"/>
                <a:cs typeface="Times New Roman"/>
              </a:rPr>
              <a:t> </a:t>
            </a:r>
            <a:r>
              <a:rPr sz="2000" spc="-5" dirty="0">
                <a:latin typeface="Times New Roman"/>
                <a:cs typeface="Times New Roman"/>
              </a:rPr>
              <a:t>1)</a:t>
            </a:r>
            <a:endParaRPr sz="2000" dirty="0">
              <a:latin typeface="Times New Roman"/>
              <a:cs typeface="Times New Roman"/>
            </a:endParaRPr>
          </a:p>
          <a:p>
            <a:pPr marL="11723">
              <a:lnSpc>
                <a:spcPts val="2432"/>
              </a:lnSpc>
            </a:pPr>
            <a:r>
              <a:rPr sz="2000" b="1" spc="-5" dirty="0">
                <a:latin typeface="Times New Roman"/>
                <a:cs typeface="Times New Roman"/>
              </a:rPr>
              <a:t>Ordinal:</a:t>
            </a:r>
            <a:r>
              <a:rPr sz="2000" b="1" spc="18" dirty="0">
                <a:latin typeface="Times New Roman"/>
                <a:cs typeface="Times New Roman"/>
              </a:rPr>
              <a:t> </a:t>
            </a:r>
            <a:r>
              <a:rPr sz="2000" spc="-5" dirty="0">
                <a:latin typeface="Times New Roman"/>
                <a:cs typeface="Times New Roman"/>
              </a:rPr>
              <a:t>Categorical</a:t>
            </a:r>
            <a:r>
              <a:rPr sz="2000" spc="14" dirty="0">
                <a:latin typeface="Times New Roman"/>
                <a:cs typeface="Times New Roman"/>
              </a:rPr>
              <a:t> </a:t>
            </a:r>
            <a:r>
              <a:rPr sz="2000" spc="-5" dirty="0">
                <a:latin typeface="Times New Roman"/>
                <a:cs typeface="Times New Roman"/>
              </a:rPr>
              <a:t>(Qualitative)</a:t>
            </a:r>
            <a:endParaRPr sz="2000" dirty="0">
              <a:latin typeface="Times New Roman"/>
              <a:cs typeface="Times New Roman"/>
            </a:endParaRPr>
          </a:p>
          <a:p>
            <a:pPr marL="698127" marR="4689" indent="-264948">
              <a:spcBef>
                <a:spcPts val="14"/>
              </a:spcBef>
              <a:buChar char="–"/>
              <a:tabLst>
                <a:tab pos="698127" algn="l"/>
                <a:tab pos="698713" algn="l"/>
              </a:tabLst>
            </a:pPr>
            <a:r>
              <a:rPr sz="2000" spc="-5" dirty="0">
                <a:latin typeface="Times New Roman"/>
                <a:cs typeface="Times New Roman"/>
              </a:rPr>
              <a:t>Values have</a:t>
            </a:r>
            <a:r>
              <a:rPr sz="2000" spc="5" dirty="0">
                <a:latin typeface="Times New Roman"/>
                <a:cs typeface="Times New Roman"/>
              </a:rPr>
              <a:t> </a:t>
            </a:r>
            <a:r>
              <a:rPr sz="2000" spc="-5" dirty="0">
                <a:latin typeface="Times New Roman"/>
                <a:cs typeface="Times New Roman"/>
              </a:rPr>
              <a:t>a</a:t>
            </a:r>
            <a:r>
              <a:rPr sz="2000" spc="5" dirty="0">
                <a:latin typeface="Times New Roman"/>
                <a:cs typeface="Times New Roman"/>
              </a:rPr>
              <a:t> </a:t>
            </a:r>
            <a:r>
              <a:rPr sz="2000" spc="-5" dirty="0">
                <a:latin typeface="Times New Roman"/>
                <a:cs typeface="Times New Roman"/>
              </a:rPr>
              <a:t>meaningful</a:t>
            </a:r>
            <a:r>
              <a:rPr sz="2000" spc="23" dirty="0">
                <a:latin typeface="Times New Roman"/>
                <a:cs typeface="Times New Roman"/>
              </a:rPr>
              <a:t> </a:t>
            </a:r>
            <a:r>
              <a:rPr sz="2000" spc="-5" dirty="0">
                <a:latin typeface="Times New Roman"/>
                <a:cs typeface="Times New Roman"/>
              </a:rPr>
              <a:t>order</a:t>
            </a:r>
            <a:r>
              <a:rPr sz="2000" spc="9" dirty="0">
                <a:latin typeface="Times New Roman"/>
                <a:cs typeface="Times New Roman"/>
              </a:rPr>
              <a:t> </a:t>
            </a:r>
            <a:r>
              <a:rPr sz="2000" spc="-5" dirty="0">
                <a:latin typeface="Times New Roman"/>
                <a:cs typeface="Times New Roman"/>
              </a:rPr>
              <a:t>(ranking)</a:t>
            </a:r>
            <a:r>
              <a:rPr sz="2000" spc="23" dirty="0">
                <a:latin typeface="Times New Roman"/>
                <a:cs typeface="Times New Roman"/>
              </a:rPr>
              <a:t> </a:t>
            </a:r>
            <a:r>
              <a:rPr sz="2000" spc="-5" dirty="0">
                <a:latin typeface="Times New Roman"/>
                <a:cs typeface="Times New Roman"/>
              </a:rPr>
              <a:t>but</a:t>
            </a:r>
            <a:r>
              <a:rPr sz="2000" spc="5" dirty="0">
                <a:latin typeface="Times New Roman"/>
                <a:cs typeface="Times New Roman"/>
              </a:rPr>
              <a:t> </a:t>
            </a:r>
            <a:r>
              <a:rPr sz="2000" spc="-9" dirty="0">
                <a:latin typeface="Times New Roman"/>
                <a:cs typeface="Times New Roman"/>
              </a:rPr>
              <a:t>magnitude</a:t>
            </a:r>
            <a:r>
              <a:rPr sz="2000" spc="18" dirty="0">
                <a:latin typeface="Times New Roman"/>
                <a:cs typeface="Times New Roman"/>
              </a:rPr>
              <a:t> </a:t>
            </a:r>
            <a:r>
              <a:rPr sz="2000" spc="-5" dirty="0">
                <a:latin typeface="Times New Roman"/>
                <a:cs typeface="Times New Roman"/>
              </a:rPr>
              <a:t>between</a:t>
            </a:r>
            <a:r>
              <a:rPr sz="2000" spc="5" dirty="0">
                <a:latin typeface="Times New Roman"/>
                <a:cs typeface="Times New Roman"/>
              </a:rPr>
              <a:t> </a:t>
            </a:r>
            <a:r>
              <a:rPr sz="2000" spc="-5" dirty="0">
                <a:latin typeface="Times New Roman"/>
                <a:cs typeface="Times New Roman"/>
              </a:rPr>
              <a:t>successive</a:t>
            </a:r>
            <a:r>
              <a:rPr sz="2000" dirty="0">
                <a:latin typeface="Times New Roman"/>
                <a:cs typeface="Times New Roman"/>
              </a:rPr>
              <a:t> </a:t>
            </a:r>
            <a:r>
              <a:rPr sz="2000" spc="-5" dirty="0">
                <a:latin typeface="Times New Roman"/>
                <a:cs typeface="Times New Roman"/>
              </a:rPr>
              <a:t>values</a:t>
            </a:r>
            <a:r>
              <a:rPr sz="2000" spc="5" dirty="0">
                <a:latin typeface="Times New Roman"/>
                <a:cs typeface="Times New Roman"/>
              </a:rPr>
              <a:t> </a:t>
            </a:r>
            <a:r>
              <a:rPr sz="2000" spc="-5" dirty="0">
                <a:latin typeface="Times New Roman"/>
                <a:cs typeface="Times New Roman"/>
              </a:rPr>
              <a:t>is </a:t>
            </a:r>
            <a:r>
              <a:rPr sz="2000" spc="-424" dirty="0">
                <a:latin typeface="Times New Roman"/>
                <a:cs typeface="Times New Roman"/>
              </a:rPr>
              <a:t> </a:t>
            </a:r>
            <a:r>
              <a:rPr sz="2000" spc="-5" dirty="0">
                <a:latin typeface="Times New Roman"/>
                <a:cs typeface="Times New Roman"/>
              </a:rPr>
              <a:t>not known.</a:t>
            </a:r>
            <a:endParaRPr sz="2000" dirty="0">
              <a:latin typeface="Times New Roman"/>
              <a:cs typeface="Times New Roman"/>
            </a:endParaRPr>
          </a:p>
          <a:p>
            <a:pPr marL="1066827" lvl="1" indent="-211607">
              <a:lnSpc>
                <a:spcPts val="2100"/>
              </a:lnSpc>
              <a:buChar char="•"/>
              <a:tabLst>
                <a:tab pos="1066827" algn="l"/>
                <a:tab pos="1067413" algn="l"/>
              </a:tabLst>
            </a:pPr>
            <a:r>
              <a:rPr sz="2000" spc="-5" dirty="0">
                <a:latin typeface="Times New Roman"/>
                <a:cs typeface="Times New Roman"/>
              </a:rPr>
              <a:t>Size</a:t>
            </a:r>
            <a:r>
              <a:rPr sz="2000" spc="-9" dirty="0">
                <a:latin typeface="Times New Roman"/>
                <a:cs typeface="Times New Roman"/>
              </a:rPr>
              <a:t> </a:t>
            </a:r>
            <a:r>
              <a:rPr sz="2000" spc="-5" dirty="0">
                <a:latin typeface="Times New Roman"/>
                <a:cs typeface="Times New Roman"/>
              </a:rPr>
              <a:t>=</a:t>
            </a:r>
            <a:r>
              <a:rPr sz="2000" spc="14" dirty="0">
                <a:latin typeface="Times New Roman"/>
                <a:cs typeface="Times New Roman"/>
              </a:rPr>
              <a:t> </a:t>
            </a:r>
            <a:r>
              <a:rPr sz="2000" spc="-9" dirty="0">
                <a:latin typeface="Times New Roman"/>
                <a:cs typeface="Times New Roman"/>
              </a:rPr>
              <a:t>{small,</a:t>
            </a:r>
            <a:r>
              <a:rPr sz="2000" spc="9" dirty="0">
                <a:latin typeface="Times New Roman"/>
                <a:cs typeface="Times New Roman"/>
              </a:rPr>
              <a:t> </a:t>
            </a:r>
            <a:r>
              <a:rPr sz="2000" spc="-9" dirty="0">
                <a:latin typeface="Times New Roman"/>
                <a:cs typeface="Times New Roman"/>
              </a:rPr>
              <a:t>medium,</a:t>
            </a:r>
            <a:r>
              <a:rPr sz="2000" spc="37" dirty="0">
                <a:latin typeface="Times New Roman"/>
                <a:cs typeface="Times New Roman"/>
              </a:rPr>
              <a:t> </a:t>
            </a:r>
            <a:r>
              <a:rPr sz="2000" spc="-5" dirty="0">
                <a:latin typeface="Times New Roman"/>
                <a:cs typeface="Times New Roman"/>
              </a:rPr>
              <a:t>large},</a:t>
            </a:r>
            <a:r>
              <a:rPr sz="2000" spc="5" dirty="0">
                <a:latin typeface="Times New Roman"/>
                <a:cs typeface="Times New Roman"/>
              </a:rPr>
              <a:t> </a:t>
            </a:r>
            <a:r>
              <a:rPr sz="2000" spc="-5" dirty="0">
                <a:latin typeface="Times New Roman"/>
                <a:cs typeface="Times New Roman"/>
              </a:rPr>
              <a:t>grades,</a:t>
            </a:r>
            <a:r>
              <a:rPr sz="2000" spc="5" dirty="0">
                <a:latin typeface="Times New Roman"/>
                <a:cs typeface="Times New Roman"/>
              </a:rPr>
              <a:t> </a:t>
            </a:r>
            <a:r>
              <a:rPr sz="2000" spc="-9" dirty="0">
                <a:latin typeface="Times New Roman"/>
                <a:cs typeface="Times New Roman"/>
              </a:rPr>
              <a:t>army</a:t>
            </a:r>
            <a:r>
              <a:rPr sz="2000" spc="9" dirty="0">
                <a:latin typeface="Times New Roman"/>
                <a:cs typeface="Times New Roman"/>
              </a:rPr>
              <a:t> </a:t>
            </a:r>
            <a:r>
              <a:rPr sz="2000" spc="-5" dirty="0">
                <a:latin typeface="Times New Roman"/>
                <a:cs typeface="Times New Roman"/>
              </a:rPr>
              <a:t>rankings</a:t>
            </a:r>
            <a:endParaRPr sz="2000" dirty="0">
              <a:latin typeface="Times New Roman"/>
              <a:cs typeface="Times New Roman"/>
            </a:endParaRPr>
          </a:p>
          <a:p>
            <a:pPr marL="11723">
              <a:lnSpc>
                <a:spcPts val="2432"/>
              </a:lnSpc>
            </a:pPr>
            <a:r>
              <a:rPr sz="2000" b="1" spc="-5" dirty="0">
                <a:latin typeface="Times New Roman"/>
                <a:cs typeface="Times New Roman"/>
              </a:rPr>
              <a:t>Interval:</a:t>
            </a:r>
            <a:r>
              <a:rPr sz="2000" b="1" spc="14" dirty="0">
                <a:latin typeface="Times New Roman"/>
                <a:cs typeface="Times New Roman"/>
              </a:rPr>
              <a:t> </a:t>
            </a:r>
            <a:r>
              <a:rPr sz="2000" spc="-5" dirty="0">
                <a:latin typeface="Times New Roman"/>
                <a:cs typeface="Times New Roman"/>
              </a:rPr>
              <a:t>Numeric</a:t>
            </a:r>
            <a:r>
              <a:rPr sz="2000" spc="14" dirty="0">
                <a:latin typeface="Times New Roman"/>
                <a:cs typeface="Times New Roman"/>
              </a:rPr>
              <a:t> </a:t>
            </a:r>
            <a:r>
              <a:rPr sz="2000" spc="-5" dirty="0">
                <a:latin typeface="Times New Roman"/>
                <a:cs typeface="Times New Roman"/>
              </a:rPr>
              <a:t>(Quantitative)</a:t>
            </a:r>
            <a:endParaRPr sz="2000" dirty="0">
              <a:latin typeface="Times New Roman"/>
              <a:cs typeface="Times New Roman"/>
            </a:endParaRPr>
          </a:p>
          <a:p>
            <a:pPr marL="698127" indent="-264948">
              <a:spcBef>
                <a:spcPts val="14"/>
              </a:spcBef>
              <a:buChar char="–"/>
              <a:tabLst>
                <a:tab pos="698127" algn="l"/>
                <a:tab pos="698713" algn="l"/>
              </a:tabLst>
            </a:pPr>
            <a:r>
              <a:rPr sz="2000" spc="-5" dirty="0">
                <a:latin typeface="Times New Roman"/>
                <a:cs typeface="Times New Roman"/>
              </a:rPr>
              <a:t>Measured</a:t>
            </a:r>
            <a:r>
              <a:rPr sz="2000" dirty="0">
                <a:latin typeface="Times New Roman"/>
                <a:cs typeface="Times New Roman"/>
              </a:rPr>
              <a:t> </a:t>
            </a:r>
            <a:r>
              <a:rPr sz="2000" spc="-5" dirty="0">
                <a:latin typeface="Times New Roman"/>
                <a:cs typeface="Times New Roman"/>
              </a:rPr>
              <a:t>on</a:t>
            </a:r>
            <a:r>
              <a:rPr sz="2000" dirty="0">
                <a:latin typeface="Times New Roman"/>
                <a:cs typeface="Times New Roman"/>
              </a:rPr>
              <a:t> </a:t>
            </a:r>
            <a:r>
              <a:rPr sz="2000" spc="-5" dirty="0">
                <a:latin typeface="Times New Roman"/>
                <a:cs typeface="Times New Roman"/>
              </a:rPr>
              <a:t>a</a:t>
            </a:r>
            <a:r>
              <a:rPr sz="2000" spc="-9" dirty="0">
                <a:latin typeface="Times New Roman"/>
                <a:cs typeface="Times New Roman"/>
              </a:rPr>
              <a:t> </a:t>
            </a:r>
            <a:r>
              <a:rPr sz="2000" spc="-5" dirty="0">
                <a:latin typeface="Times New Roman"/>
                <a:cs typeface="Times New Roman"/>
              </a:rPr>
              <a:t>scale</a:t>
            </a:r>
            <a:r>
              <a:rPr sz="2000" spc="-14" dirty="0">
                <a:latin typeface="Times New Roman"/>
                <a:cs typeface="Times New Roman"/>
              </a:rPr>
              <a:t> </a:t>
            </a:r>
            <a:r>
              <a:rPr sz="2000" spc="-5" dirty="0">
                <a:latin typeface="Times New Roman"/>
                <a:cs typeface="Times New Roman"/>
              </a:rPr>
              <a:t>of</a:t>
            </a:r>
            <a:r>
              <a:rPr sz="2000" dirty="0">
                <a:latin typeface="Times New Roman"/>
                <a:cs typeface="Times New Roman"/>
              </a:rPr>
              <a:t> </a:t>
            </a:r>
            <a:r>
              <a:rPr sz="2000" spc="-5" dirty="0">
                <a:latin typeface="Times New Roman"/>
                <a:cs typeface="Times New Roman"/>
              </a:rPr>
              <a:t>equal-sized</a:t>
            </a:r>
            <a:r>
              <a:rPr sz="2000" spc="-9" dirty="0">
                <a:latin typeface="Times New Roman"/>
                <a:cs typeface="Times New Roman"/>
              </a:rPr>
              <a:t> </a:t>
            </a:r>
            <a:r>
              <a:rPr sz="2000" spc="-5" dirty="0">
                <a:latin typeface="Times New Roman"/>
                <a:cs typeface="Times New Roman"/>
              </a:rPr>
              <a:t>units</a:t>
            </a:r>
            <a:endParaRPr sz="2000" dirty="0">
              <a:latin typeface="Times New Roman"/>
              <a:cs typeface="Times New Roman"/>
            </a:endParaRPr>
          </a:p>
          <a:p>
            <a:pPr marL="698127" indent="-264948">
              <a:buChar char="–"/>
              <a:tabLst>
                <a:tab pos="698127" algn="l"/>
                <a:tab pos="698713" algn="l"/>
              </a:tabLst>
            </a:pPr>
            <a:r>
              <a:rPr sz="2000" spc="-5" dirty="0">
                <a:latin typeface="Times New Roman"/>
                <a:cs typeface="Times New Roman"/>
              </a:rPr>
              <a:t>Values</a:t>
            </a:r>
            <a:r>
              <a:rPr sz="2000" spc="-23" dirty="0">
                <a:latin typeface="Times New Roman"/>
                <a:cs typeface="Times New Roman"/>
              </a:rPr>
              <a:t> </a:t>
            </a:r>
            <a:r>
              <a:rPr sz="2000" spc="-5" dirty="0">
                <a:latin typeface="Times New Roman"/>
                <a:cs typeface="Times New Roman"/>
              </a:rPr>
              <a:t>have</a:t>
            </a:r>
            <a:r>
              <a:rPr sz="2000" spc="-18" dirty="0">
                <a:latin typeface="Times New Roman"/>
                <a:cs typeface="Times New Roman"/>
              </a:rPr>
              <a:t> </a:t>
            </a:r>
            <a:r>
              <a:rPr sz="2000" spc="-5" dirty="0">
                <a:latin typeface="Times New Roman"/>
                <a:cs typeface="Times New Roman"/>
              </a:rPr>
              <a:t>order:</a:t>
            </a:r>
            <a:endParaRPr sz="2000" dirty="0">
              <a:latin typeface="Times New Roman"/>
              <a:cs typeface="Times New Roman"/>
            </a:endParaRPr>
          </a:p>
          <a:p>
            <a:pPr marL="1066827" lvl="1" indent="-211607">
              <a:buChar char="•"/>
              <a:tabLst>
                <a:tab pos="1066827" algn="l"/>
                <a:tab pos="1067413" algn="l"/>
              </a:tabLst>
            </a:pPr>
            <a:r>
              <a:rPr sz="2000" spc="-5" dirty="0">
                <a:latin typeface="Times New Roman"/>
                <a:cs typeface="Times New Roman"/>
              </a:rPr>
              <a:t>temperature</a:t>
            </a:r>
            <a:r>
              <a:rPr sz="2000" spc="5" dirty="0">
                <a:latin typeface="Times New Roman"/>
                <a:cs typeface="Times New Roman"/>
              </a:rPr>
              <a:t> </a:t>
            </a:r>
            <a:r>
              <a:rPr sz="2000" spc="-5" dirty="0">
                <a:latin typeface="Times New Roman"/>
                <a:cs typeface="Times New Roman"/>
              </a:rPr>
              <a:t>in</a:t>
            </a:r>
            <a:r>
              <a:rPr sz="2000" spc="-9" dirty="0">
                <a:latin typeface="Times New Roman"/>
                <a:cs typeface="Times New Roman"/>
              </a:rPr>
              <a:t> </a:t>
            </a:r>
            <a:r>
              <a:rPr sz="2000" spc="-5" dirty="0">
                <a:latin typeface="Times New Roman"/>
                <a:cs typeface="Times New Roman"/>
              </a:rPr>
              <a:t>C˚</a:t>
            </a:r>
            <a:r>
              <a:rPr sz="2000" dirty="0">
                <a:latin typeface="Times New Roman"/>
                <a:cs typeface="Times New Roman"/>
              </a:rPr>
              <a:t> </a:t>
            </a:r>
            <a:r>
              <a:rPr sz="2000" spc="-5" dirty="0">
                <a:latin typeface="Times New Roman"/>
                <a:cs typeface="Times New Roman"/>
              </a:rPr>
              <a:t>or</a:t>
            </a:r>
            <a:r>
              <a:rPr sz="2000" spc="5" dirty="0">
                <a:latin typeface="Times New Roman"/>
                <a:cs typeface="Times New Roman"/>
              </a:rPr>
              <a:t> </a:t>
            </a:r>
            <a:r>
              <a:rPr sz="2000" spc="-5" dirty="0">
                <a:latin typeface="Times New Roman"/>
                <a:cs typeface="Times New Roman"/>
              </a:rPr>
              <a:t>F˚,</a:t>
            </a:r>
            <a:r>
              <a:rPr sz="2000" dirty="0">
                <a:latin typeface="Times New Roman"/>
                <a:cs typeface="Times New Roman"/>
              </a:rPr>
              <a:t> </a:t>
            </a:r>
            <a:r>
              <a:rPr sz="2000" spc="-5" dirty="0">
                <a:latin typeface="Times New Roman"/>
                <a:cs typeface="Times New Roman"/>
              </a:rPr>
              <a:t>calendar</a:t>
            </a:r>
            <a:r>
              <a:rPr sz="2000" spc="-9" dirty="0">
                <a:latin typeface="Times New Roman"/>
                <a:cs typeface="Times New Roman"/>
              </a:rPr>
              <a:t> </a:t>
            </a:r>
            <a:r>
              <a:rPr sz="2000" spc="-5" dirty="0">
                <a:latin typeface="Times New Roman"/>
                <a:cs typeface="Times New Roman"/>
              </a:rPr>
              <a:t>dates</a:t>
            </a:r>
            <a:endParaRPr sz="2000" dirty="0">
              <a:latin typeface="Times New Roman"/>
              <a:cs typeface="Times New Roman"/>
            </a:endParaRPr>
          </a:p>
          <a:p>
            <a:pPr marL="11723">
              <a:lnSpc>
                <a:spcPts val="2432"/>
              </a:lnSpc>
            </a:pPr>
            <a:r>
              <a:rPr sz="2000" b="1" spc="-5" dirty="0">
                <a:latin typeface="Times New Roman"/>
                <a:cs typeface="Times New Roman"/>
              </a:rPr>
              <a:t>Ratio:</a:t>
            </a:r>
            <a:r>
              <a:rPr sz="2000" b="1" dirty="0">
                <a:latin typeface="Times New Roman"/>
                <a:cs typeface="Times New Roman"/>
              </a:rPr>
              <a:t> </a:t>
            </a:r>
            <a:r>
              <a:rPr sz="2000" spc="-5" dirty="0">
                <a:latin typeface="Times New Roman"/>
                <a:cs typeface="Times New Roman"/>
              </a:rPr>
              <a:t>Numeric</a:t>
            </a:r>
            <a:r>
              <a:rPr sz="2000" spc="23" dirty="0">
                <a:latin typeface="Times New Roman"/>
                <a:cs typeface="Times New Roman"/>
              </a:rPr>
              <a:t> </a:t>
            </a:r>
            <a:r>
              <a:rPr sz="2000" spc="-5" dirty="0">
                <a:latin typeface="Times New Roman"/>
                <a:cs typeface="Times New Roman"/>
              </a:rPr>
              <a:t>(Quantitative)</a:t>
            </a:r>
            <a:endParaRPr sz="2000" dirty="0">
              <a:latin typeface="Times New Roman"/>
              <a:cs typeface="Times New Roman"/>
            </a:endParaRPr>
          </a:p>
          <a:p>
            <a:pPr marL="698127" indent="-264948">
              <a:spcBef>
                <a:spcPts val="9"/>
              </a:spcBef>
              <a:buChar char="–"/>
              <a:tabLst>
                <a:tab pos="698127" algn="l"/>
                <a:tab pos="698713" algn="l"/>
              </a:tabLst>
            </a:pPr>
            <a:r>
              <a:rPr sz="2000" spc="-5" dirty="0">
                <a:latin typeface="Times New Roman"/>
                <a:cs typeface="Times New Roman"/>
              </a:rPr>
              <a:t>Inherent zero-point: ratios are meaningful</a:t>
            </a:r>
            <a:endParaRPr sz="2000" dirty="0">
              <a:latin typeface="Times New Roman"/>
              <a:cs typeface="Times New Roman"/>
            </a:endParaRPr>
          </a:p>
          <a:p>
            <a:pPr marL="1066827" lvl="1" indent="-211607">
              <a:buChar char="•"/>
              <a:tabLst>
                <a:tab pos="1066827" algn="l"/>
                <a:tab pos="1067413" algn="l"/>
              </a:tabLst>
            </a:pPr>
            <a:r>
              <a:rPr sz="2000" spc="-5" dirty="0">
                <a:latin typeface="Times New Roman"/>
                <a:cs typeface="Times New Roman"/>
              </a:rPr>
              <a:t>temperature</a:t>
            </a:r>
            <a:r>
              <a:rPr sz="2000" spc="9" dirty="0">
                <a:latin typeface="Times New Roman"/>
                <a:cs typeface="Times New Roman"/>
              </a:rPr>
              <a:t> </a:t>
            </a:r>
            <a:r>
              <a:rPr sz="2000" spc="-5" dirty="0">
                <a:latin typeface="Times New Roman"/>
                <a:cs typeface="Times New Roman"/>
              </a:rPr>
              <a:t>in Kelvin,</a:t>
            </a:r>
            <a:r>
              <a:rPr sz="2000" spc="5" dirty="0">
                <a:latin typeface="Times New Roman"/>
                <a:cs typeface="Times New Roman"/>
              </a:rPr>
              <a:t> </a:t>
            </a:r>
            <a:r>
              <a:rPr sz="2000" spc="-5" dirty="0">
                <a:latin typeface="Times New Roman"/>
                <a:cs typeface="Times New Roman"/>
              </a:rPr>
              <a:t>length, counts, monetary</a:t>
            </a:r>
            <a:r>
              <a:rPr sz="2000" spc="23" dirty="0">
                <a:latin typeface="Times New Roman"/>
                <a:cs typeface="Times New Roman"/>
              </a:rPr>
              <a:t> </a:t>
            </a:r>
            <a:r>
              <a:rPr sz="2000" spc="-5" dirty="0">
                <a:latin typeface="Times New Roman"/>
                <a:cs typeface="Times New Roman"/>
              </a:rPr>
              <a:t>quantities</a:t>
            </a:r>
            <a:endParaRPr sz="2000" dirty="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5" name="object 5"/>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12</a:t>
            </a:fld>
            <a:endParaRPr dirty="0"/>
          </a:p>
        </p:txBody>
      </p:sp>
      <p:sp>
        <p:nvSpPr>
          <p:cNvPr id="2" name="object 2"/>
          <p:cNvSpPr txBox="1">
            <a:spLocks noGrp="1"/>
          </p:cNvSpPr>
          <p:nvPr>
            <p:ph type="title"/>
          </p:nvPr>
        </p:nvSpPr>
        <p:spPr>
          <a:xfrm>
            <a:off x="1295400" y="268942"/>
            <a:ext cx="6781800" cy="617328"/>
          </a:xfrm>
          <a:prstGeom prst="rect">
            <a:avLst/>
          </a:prstGeom>
          <a:solidFill>
            <a:schemeClr val="bg1"/>
          </a:solidFill>
        </p:spPr>
        <p:txBody>
          <a:bodyPr vert="horz" wrap="square" lIns="0" tIns="184638" rIns="0" bIns="0" rtlCol="0">
            <a:spAutoFit/>
          </a:bodyPr>
          <a:lstStyle/>
          <a:p>
            <a:pPr>
              <a:spcBef>
                <a:spcPts val="1454"/>
              </a:spcBef>
            </a:pPr>
            <a:r>
              <a:rPr sz="2800" dirty="0">
                <a:solidFill>
                  <a:srgbClr val="FF0000"/>
                </a:solidFill>
                <a:latin typeface="Times New Roman" panose="02020603050405020304" pitchFamily="18" charset="0"/>
                <a:cs typeface="Times New Roman" panose="02020603050405020304" pitchFamily="18" charset="0"/>
              </a:rPr>
              <a:t>Discrete</a:t>
            </a:r>
            <a:r>
              <a:rPr sz="2800" spc="-32" dirty="0">
                <a:solidFill>
                  <a:srgbClr val="FF0000"/>
                </a:solidFill>
                <a:latin typeface="Times New Roman" panose="02020603050405020304" pitchFamily="18" charset="0"/>
                <a:cs typeface="Times New Roman" panose="02020603050405020304" pitchFamily="18" charset="0"/>
              </a:rPr>
              <a:t> </a:t>
            </a:r>
            <a:r>
              <a:rPr sz="2800" dirty="0">
                <a:solidFill>
                  <a:srgbClr val="FF0000"/>
                </a:solidFill>
                <a:latin typeface="Times New Roman" panose="02020603050405020304" pitchFamily="18" charset="0"/>
                <a:cs typeface="Times New Roman" panose="02020603050405020304" pitchFamily="18" charset="0"/>
              </a:rPr>
              <a:t>vs.</a:t>
            </a:r>
            <a:r>
              <a:rPr sz="2800" spc="-9" dirty="0">
                <a:solidFill>
                  <a:srgbClr val="FF0000"/>
                </a:solidFill>
                <a:latin typeface="Times New Roman" panose="02020603050405020304" pitchFamily="18" charset="0"/>
                <a:cs typeface="Times New Roman" panose="02020603050405020304" pitchFamily="18" charset="0"/>
              </a:rPr>
              <a:t> </a:t>
            </a:r>
            <a:r>
              <a:rPr sz="2800" dirty="0">
                <a:solidFill>
                  <a:srgbClr val="FF0000"/>
                </a:solidFill>
                <a:latin typeface="Times New Roman" panose="02020603050405020304" pitchFamily="18" charset="0"/>
                <a:cs typeface="Times New Roman" panose="02020603050405020304" pitchFamily="18" charset="0"/>
              </a:rPr>
              <a:t>Continuous</a:t>
            </a:r>
            <a:r>
              <a:rPr sz="2800" spc="-46" dirty="0">
                <a:solidFill>
                  <a:srgbClr val="FF0000"/>
                </a:solidFill>
                <a:latin typeface="Times New Roman" panose="02020603050405020304" pitchFamily="18" charset="0"/>
                <a:cs typeface="Times New Roman" panose="02020603050405020304" pitchFamily="18" charset="0"/>
              </a:rPr>
              <a:t> </a:t>
            </a:r>
            <a:r>
              <a:rPr sz="2800" dirty="0">
                <a:solidFill>
                  <a:srgbClr val="FF0000"/>
                </a:solidFill>
                <a:latin typeface="Times New Roman" panose="02020603050405020304" pitchFamily="18" charset="0"/>
                <a:cs typeface="Times New Roman" panose="02020603050405020304" pitchFamily="18" charset="0"/>
              </a:rPr>
              <a:t>Attributes</a:t>
            </a:r>
          </a:p>
        </p:txBody>
      </p:sp>
      <p:sp>
        <p:nvSpPr>
          <p:cNvPr id="3" name="object 3"/>
          <p:cNvSpPr txBox="1"/>
          <p:nvPr/>
        </p:nvSpPr>
        <p:spPr>
          <a:xfrm>
            <a:off x="228601" y="994066"/>
            <a:ext cx="8915399" cy="5663089"/>
          </a:xfrm>
          <a:prstGeom prst="rect">
            <a:avLst/>
          </a:prstGeom>
        </p:spPr>
        <p:txBody>
          <a:bodyPr vert="horz" wrap="square" lIns="0" tIns="91440" rIns="0" bIns="0" rtlCol="0">
            <a:spAutoFit/>
          </a:bodyPr>
          <a:lstStyle/>
          <a:p>
            <a:pPr marL="328254" indent="-316531">
              <a:spcBef>
                <a:spcPts val="720"/>
              </a:spcBef>
              <a:buFont typeface="Times New Roman"/>
              <a:buChar char="•"/>
              <a:tabLst>
                <a:tab pos="327668" algn="l"/>
                <a:tab pos="328254" algn="l"/>
              </a:tabLst>
            </a:pPr>
            <a:r>
              <a:rPr sz="2400" b="1" dirty="0">
                <a:latin typeface="Times New Roman"/>
                <a:cs typeface="Times New Roman"/>
              </a:rPr>
              <a:t>Discrete</a:t>
            </a:r>
            <a:r>
              <a:rPr sz="2400" b="1" spc="-51" dirty="0">
                <a:latin typeface="Times New Roman"/>
                <a:cs typeface="Times New Roman"/>
              </a:rPr>
              <a:t> </a:t>
            </a:r>
            <a:r>
              <a:rPr sz="2400" b="1" dirty="0">
                <a:latin typeface="Times New Roman"/>
                <a:cs typeface="Times New Roman"/>
              </a:rPr>
              <a:t>Attribute</a:t>
            </a:r>
            <a:endParaRPr sz="2400" dirty="0">
              <a:latin typeface="Times New Roman"/>
              <a:cs typeface="Times New Roman"/>
            </a:endParaRPr>
          </a:p>
          <a:p>
            <a:pPr marL="698127" lvl="1" indent="-264948">
              <a:spcBef>
                <a:spcPts val="568"/>
              </a:spcBef>
              <a:buChar char="–"/>
              <a:tabLst>
                <a:tab pos="698127" algn="l"/>
                <a:tab pos="698713" algn="l"/>
              </a:tabLst>
            </a:pPr>
            <a:r>
              <a:rPr sz="2400" spc="-5" dirty="0">
                <a:latin typeface="Times New Roman"/>
                <a:cs typeface="Times New Roman"/>
              </a:rPr>
              <a:t>Has </a:t>
            </a:r>
            <a:r>
              <a:rPr sz="2400" dirty="0">
                <a:latin typeface="Times New Roman"/>
                <a:cs typeface="Times New Roman"/>
              </a:rPr>
              <a:t>only</a:t>
            </a:r>
            <a:r>
              <a:rPr sz="2400" spc="-14" dirty="0">
                <a:latin typeface="Times New Roman"/>
                <a:cs typeface="Times New Roman"/>
              </a:rPr>
              <a:t> </a:t>
            </a:r>
            <a:r>
              <a:rPr sz="2400" dirty="0">
                <a:latin typeface="Times New Roman"/>
                <a:cs typeface="Times New Roman"/>
              </a:rPr>
              <a:t>a finite</a:t>
            </a:r>
            <a:r>
              <a:rPr sz="2400" spc="-18" dirty="0">
                <a:latin typeface="Times New Roman"/>
                <a:cs typeface="Times New Roman"/>
              </a:rPr>
              <a:t> </a:t>
            </a:r>
            <a:r>
              <a:rPr sz="2400" dirty="0">
                <a:latin typeface="Times New Roman"/>
                <a:cs typeface="Times New Roman"/>
              </a:rPr>
              <a:t>or countably</a:t>
            </a:r>
            <a:r>
              <a:rPr sz="2400" spc="-18" dirty="0">
                <a:latin typeface="Times New Roman"/>
                <a:cs typeface="Times New Roman"/>
              </a:rPr>
              <a:t> </a:t>
            </a:r>
            <a:r>
              <a:rPr sz="2400" dirty="0">
                <a:latin typeface="Times New Roman"/>
                <a:cs typeface="Times New Roman"/>
              </a:rPr>
              <a:t>infinite</a:t>
            </a:r>
            <a:r>
              <a:rPr sz="2400" spc="-18" dirty="0">
                <a:latin typeface="Times New Roman"/>
                <a:cs typeface="Times New Roman"/>
              </a:rPr>
              <a:t> </a:t>
            </a:r>
            <a:r>
              <a:rPr sz="2400" spc="-5" dirty="0">
                <a:latin typeface="Times New Roman"/>
                <a:cs typeface="Times New Roman"/>
              </a:rPr>
              <a:t>set</a:t>
            </a:r>
            <a:r>
              <a:rPr sz="2400" dirty="0">
                <a:latin typeface="Times New Roman"/>
                <a:cs typeface="Times New Roman"/>
              </a:rPr>
              <a:t> of</a:t>
            </a:r>
            <a:r>
              <a:rPr sz="2400" spc="-5" dirty="0">
                <a:latin typeface="Times New Roman"/>
                <a:cs typeface="Times New Roman"/>
              </a:rPr>
              <a:t> </a:t>
            </a:r>
            <a:r>
              <a:rPr sz="2400" dirty="0">
                <a:latin typeface="Times New Roman"/>
                <a:cs typeface="Times New Roman"/>
              </a:rPr>
              <a:t>values</a:t>
            </a:r>
          </a:p>
          <a:p>
            <a:pPr marL="1066827" lvl="2" indent="-211607">
              <a:spcBef>
                <a:spcPts val="554"/>
              </a:spcBef>
              <a:buChar char="•"/>
              <a:tabLst>
                <a:tab pos="1066827" algn="l"/>
                <a:tab pos="1067413" algn="l"/>
              </a:tabLst>
            </a:pPr>
            <a:r>
              <a:rPr sz="2400" dirty="0">
                <a:latin typeface="Times New Roman"/>
                <a:cs typeface="Times New Roman"/>
              </a:rPr>
              <a:t>zip</a:t>
            </a:r>
            <a:r>
              <a:rPr sz="2400" spc="-14" dirty="0">
                <a:latin typeface="Times New Roman"/>
                <a:cs typeface="Times New Roman"/>
              </a:rPr>
              <a:t> </a:t>
            </a:r>
            <a:r>
              <a:rPr sz="2400" dirty="0">
                <a:latin typeface="Times New Roman"/>
                <a:cs typeface="Times New Roman"/>
              </a:rPr>
              <a:t>codes,</a:t>
            </a:r>
            <a:r>
              <a:rPr sz="2400" spc="-18" dirty="0">
                <a:latin typeface="Times New Roman"/>
                <a:cs typeface="Times New Roman"/>
              </a:rPr>
              <a:t> </a:t>
            </a:r>
            <a:r>
              <a:rPr sz="2400" spc="-5" dirty="0">
                <a:latin typeface="Times New Roman"/>
                <a:cs typeface="Times New Roman"/>
              </a:rPr>
              <a:t>profession,</a:t>
            </a:r>
            <a:r>
              <a:rPr sz="2400" spc="9" dirty="0">
                <a:latin typeface="Times New Roman"/>
                <a:cs typeface="Times New Roman"/>
              </a:rPr>
              <a:t> </a:t>
            </a:r>
            <a:r>
              <a:rPr sz="2400" dirty="0">
                <a:latin typeface="Times New Roman"/>
                <a:cs typeface="Times New Roman"/>
              </a:rPr>
              <a:t>or the </a:t>
            </a:r>
            <a:r>
              <a:rPr sz="2400" spc="-5" dirty="0">
                <a:latin typeface="Times New Roman"/>
                <a:cs typeface="Times New Roman"/>
              </a:rPr>
              <a:t>set</a:t>
            </a:r>
            <a:r>
              <a:rPr sz="2400" dirty="0">
                <a:latin typeface="Times New Roman"/>
                <a:cs typeface="Times New Roman"/>
              </a:rPr>
              <a:t> of</a:t>
            </a:r>
            <a:r>
              <a:rPr sz="2400" spc="5" dirty="0">
                <a:latin typeface="Times New Roman"/>
                <a:cs typeface="Times New Roman"/>
              </a:rPr>
              <a:t> </a:t>
            </a:r>
            <a:r>
              <a:rPr sz="2400" spc="-5" dirty="0">
                <a:latin typeface="Times New Roman"/>
                <a:cs typeface="Times New Roman"/>
              </a:rPr>
              <a:t>words </a:t>
            </a:r>
            <a:r>
              <a:rPr sz="2400" dirty="0">
                <a:latin typeface="Times New Roman"/>
                <a:cs typeface="Times New Roman"/>
              </a:rPr>
              <a:t>in a collection</a:t>
            </a:r>
            <a:r>
              <a:rPr sz="2400" spc="-32" dirty="0">
                <a:latin typeface="Times New Roman"/>
                <a:cs typeface="Times New Roman"/>
              </a:rPr>
              <a:t>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documents</a:t>
            </a:r>
          </a:p>
          <a:p>
            <a:pPr marL="698127" lvl="1" indent="-264948">
              <a:spcBef>
                <a:spcPts val="554"/>
              </a:spcBef>
              <a:buChar char="–"/>
              <a:tabLst>
                <a:tab pos="698127" algn="l"/>
                <a:tab pos="698713" algn="l"/>
              </a:tabLst>
            </a:pPr>
            <a:r>
              <a:rPr sz="2400" spc="-5" dirty="0">
                <a:latin typeface="Times New Roman"/>
                <a:cs typeface="Times New Roman"/>
              </a:rPr>
              <a:t>Sometimes,</a:t>
            </a:r>
            <a:r>
              <a:rPr sz="2400" dirty="0">
                <a:latin typeface="Times New Roman"/>
                <a:cs typeface="Times New Roman"/>
              </a:rPr>
              <a:t> represented</a:t>
            </a:r>
            <a:r>
              <a:rPr sz="2400" spc="-23" dirty="0">
                <a:latin typeface="Times New Roman"/>
                <a:cs typeface="Times New Roman"/>
              </a:rPr>
              <a:t> </a:t>
            </a:r>
            <a:r>
              <a:rPr sz="2400" spc="-5" dirty="0">
                <a:latin typeface="Times New Roman"/>
                <a:cs typeface="Times New Roman"/>
              </a:rPr>
              <a:t>as</a:t>
            </a:r>
            <a:r>
              <a:rPr sz="2400" spc="-14" dirty="0">
                <a:latin typeface="Times New Roman"/>
                <a:cs typeface="Times New Roman"/>
              </a:rPr>
              <a:t> </a:t>
            </a:r>
            <a:r>
              <a:rPr sz="2400" dirty="0">
                <a:latin typeface="Times New Roman"/>
                <a:cs typeface="Times New Roman"/>
              </a:rPr>
              <a:t>integer</a:t>
            </a:r>
            <a:r>
              <a:rPr sz="2400" spc="-5" dirty="0">
                <a:latin typeface="Times New Roman"/>
                <a:cs typeface="Times New Roman"/>
              </a:rPr>
              <a:t> </a:t>
            </a:r>
            <a:r>
              <a:rPr sz="2400" dirty="0">
                <a:latin typeface="Times New Roman"/>
                <a:cs typeface="Times New Roman"/>
              </a:rPr>
              <a:t>variables</a:t>
            </a:r>
          </a:p>
          <a:p>
            <a:pPr marL="433179" lvl="1">
              <a:spcBef>
                <a:spcPts val="554"/>
              </a:spcBef>
              <a:tabLst>
                <a:tab pos="698127" algn="l"/>
                <a:tab pos="698713" algn="l"/>
              </a:tabLst>
            </a:pPr>
            <a:endParaRPr sz="2400" dirty="0">
              <a:latin typeface="Times New Roman"/>
              <a:cs typeface="Times New Roman"/>
            </a:endParaRPr>
          </a:p>
          <a:p>
            <a:pPr marL="328254" indent="-316531">
              <a:spcBef>
                <a:spcPts val="1191"/>
              </a:spcBef>
              <a:buFont typeface="Times New Roman"/>
              <a:buChar char="•"/>
              <a:tabLst>
                <a:tab pos="327668" algn="l"/>
                <a:tab pos="328254" algn="l"/>
              </a:tabLst>
            </a:pPr>
            <a:r>
              <a:rPr sz="2400" b="1" dirty="0">
                <a:latin typeface="Times New Roman"/>
                <a:cs typeface="Times New Roman"/>
              </a:rPr>
              <a:t>Continuous</a:t>
            </a:r>
            <a:r>
              <a:rPr sz="2400" b="1" spc="-51" dirty="0">
                <a:latin typeface="Times New Roman"/>
                <a:cs typeface="Times New Roman"/>
              </a:rPr>
              <a:t> </a:t>
            </a:r>
            <a:r>
              <a:rPr sz="2400" b="1" dirty="0">
                <a:latin typeface="Times New Roman"/>
                <a:cs typeface="Times New Roman"/>
              </a:rPr>
              <a:t>Attribute</a:t>
            </a:r>
            <a:endParaRPr sz="2400" dirty="0">
              <a:latin typeface="Times New Roman"/>
              <a:cs typeface="Times New Roman"/>
            </a:endParaRPr>
          </a:p>
          <a:p>
            <a:pPr marL="698127" lvl="1" indent="-264948">
              <a:spcBef>
                <a:spcPts val="568"/>
              </a:spcBef>
              <a:buChar char="–"/>
              <a:tabLst>
                <a:tab pos="698127" algn="l"/>
                <a:tab pos="698713" algn="l"/>
              </a:tabLst>
            </a:pPr>
            <a:r>
              <a:rPr sz="2400" spc="-5" dirty="0">
                <a:latin typeface="Times New Roman"/>
                <a:cs typeface="Times New Roman"/>
              </a:rPr>
              <a:t>Has </a:t>
            </a:r>
            <a:r>
              <a:rPr sz="2400" dirty="0">
                <a:latin typeface="Times New Roman"/>
                <a:cs typeface="Times New Roman"/>
              </a:rPr>
              <a:t>real</a:t>
            </a:r>
            <a:r>
              <a:rPr sz="2400" spc="-18" dirty="0">
                <a:latin typeface="Times New Roman"/>
                <a:cs typeface="Times New Roman"/>
              </a:rPr>
              <a:t> </a:t>
            </a:r>
            <a:r>
              <a:rPr sz="2400" spc="-5" dirty="0">
                <a:latin typeface="Times New Roman"/>
                <a:cs typeface="Times New Roman"/>
              </a:rPr>
              <a:t>numbers</a:t>
            </a:r>
            <a:r>
              <a:rPr sz="2400" spc="5" dirty="0">
                <a:latin typeface="Times New Roman"/>
                <a:cs typeface="Times New Roman"/>
              </a:rPr>
              <a:t> </a:t>
            </a:r>
            <a:r>
              <a:rPr sz="2400" spc="-5" dirty="0">
                <a:latin typeface="Times New Roman"/>
                <a:cs typeface="Times New Roman"/>
              </a:rPr>
              <a:t>as</a:t>
            </a:r>
            <a:r>
              <a:rPr sz="2400" spc="-14" dirty="0">
                <a:latin typeface="Times New Roman"/>
                <a:cs typeface="Times New Roman"/>
              </a:rPr>
              <a:t> </a:t>
            </a:r>
            <a:r>
              <a:rPr sz="2400" dirty="0">
                <a:latin typeface="Times New Roman"/>
                <a:cs typeface="Times New Roman"/>
              </a:rPr>
              <a:t>attribute</a:t>
            </a:r>
            <a:r>
              <a:rPr sz="2400" spc="-18" dirty="0">
                <a:latin typeface="Times New Roman"/>
                <a:cs typeface="Times New Roman"/>
              </a:rPr>
              <a:t> </a:t>
            </a:r>
            <a:r>
              <a:rPr sz="2400" dirty="0">
                <a:latin typeface="Times New Roman"/>
                <a:cs typeface="Times New Roman"/>
              </a:rPr>
              <a:t>values</a:t>
            </a:r>
          </a:p>
          <a:p>
            <a:pPr marL="1066827" lvl="2" indent="-211607">
              <a:spcBef>
                <a:spcPts val="554"/>
              </a:spcBef>
              <a:buChar char="•"/>
              <a:tabLst>
                <a:tab pos="1066827" algn="l"/>
                <a:tab pos="1067413" algn="l"/>
              </a:tabLst>
            </a:pPr>
            <a:r>
              <a:rPr sz="2400" dirty="0">
                <a:latin typeface="Times New Roman"/>
                <a:cs typeface="Times New Roman"/>
              </a:rPr>
              <a:t>temperature,</a:t>
            </a:r>
            <a:r>
              <a:rPr sz="2400" spc="-32" dirty="0">
                <a:latin typeface="Times New Roman"/>
                <a:cs typeface="Times New Roman"/>
              </a:rPr>
              <a:t> </a:t>
            </a:r>
            <a:r>
              <a:rPr sz="2400" dirty="0">
                <a:latin typeface="Times New Roman"/>
                <a:cs typeface="Times New Roman"/>
              </a:rPr>
              <a:t>height,</a:t>
            </a:r>
            <a:r>
              <a:rPr sz="2400" spc="-28" dirty="0">
                <a:latin typeface="Times New Roman"/>
                <a:cs typeface="Times New Roman"/>
              </a:rPr>
              <a:t> </a:t>
            </a:r>
            <a:r>
              <a:rPr sz="2400" dirty="0">
                <a:latin typeface="Times New Roman"/>
                <a:cs typeface="Times New Roman"/>
              </a:rPr>
              <a:t>or</a:t>
            </a:r>
            <a:r>
              <a:rPr sz="2400" spc="-14" dirty="0">
                <a:latin typeface="Times New Roman"/>
                <a:cs typeface="Times New Roman"/>
              </a:rPr>
              <a:t> </a:t>
            </a:r>
            <a:r>
              <a:rPr sz="2400" spc="-5" dirty="0">
                <a:latin typeface="Times New Roman"/>
                <a:cs typeface="Times New Roman"/>
              </a:rPr>
              <a:t>weight</a:t>
            </a:r>
            <a:endParaRPr sz="2400" dirty="0">
              <a:latin typeface="Times New Roman"/>
              <a:cs typeface="Times New Roman"/>
            </a:endParaRPr>
          </a:p>
          <a:p>
            <a:pPr marL="698127" marR="4689" lvl="1" indent="-264948">
              <a:spcBef>
                <a:spcPts val="554"/>
              </a:spcBef>
              <a:buChar char="–"/>
              <a:tabLst>
                <a:tab pos="698127" algn="l"/>
                <a:tab pos="698713" algn="l"/>
              </a:tabLst>
            </a:pPr>
            <a:r>
              <a:rPr sz="2400" dirty="0">
                <a:latin typeface="Times New Roman"/>
                <a:cs typeface="Times New Roman"/>
              </a:rPr>
              <a:t>Practically,</a:t>
            </a:r>
            <a:r>
              <a:rPr sz="2400" spc="-37" dirty="0">
                <a:latin typeface="Times New Roman"/>
                <a:cs typeface="Times New Roman"/>
              </a:rPr>
              <a:t> </a:t>
            </a:r>
            <a:r>
              <a:rPr sz="2400" dirty="0">
                <a:latin typeface="Times New Roman"/>
                <a:cs typeface="Times New Roman"/>
              </a:rPr>
              <a:t>real</a:t>
            </a:r>
            <a:r>
              <a:rPr sz="2400" spc="-14" dirty="0">
                <a:latin typeface="Times New Roman"/>
                <a:cs typeface="Times New Roman"/>
              </a:rPr>
              <a:t> </a:t>
            </a:r>
            <a:r>
              <a:rPr sz="2400" dirty="0">
                <a:latin typeface="Times New Roman"/>
                <a:cs typeface="Times New Roman"/>
              </a:rPr>
              <a:t>values</a:t>
            </a:r>
            <a:r>
              <a:rPr sz="2400" spc="-9" dirty="0">
                <a:latin typeface="Times New Roman"/>
                <a:cs typeface="Times New Roman"/>
              </a:rPr>
              <a:t> </a:t>
            </a:r>
            <a:r>
              <a:rPr sz="2400" dirty="0">
                <a:latin typeface="Times New Roman"/>
                <a:cs typeface="Times New Roman"/>
              </a:rPr>
              <a:t>can</a:t>
            </a:r>
            <a:r>
              <a:rPr sz="2400" spc="-9" dirty="0">
                <a:latin typeface="Times New Roman"/>
                <a:cs typeface="Times New Roman"/>
              </a:rPr>
              <a:t> </a:t>
            </a:r>
            <a:r>
              <a:rPr sz="2400" dirty="0">
                <a:latin typeface="Times New Roman"/>
                <a:cs typeface="Times New Roman"/>
              </a:rPr>
              <a:t>only</a:t>
            </a:r>
            <a:r>
              <a:rPr sz="2400" spc="-9" dirty="0">
                <a:latin typeface="Times New Roman"/>
                <a:cs typeface="Times New Roman"/>
              </a:rPr>
              <a:t> </a:t>
            </a:r>
            <a:r>
              <a:rPr sz="2400" dirty="0">
                <a:latin typeface="Times New Roman"/>
                <a:cs typeface="Times New Roman"/>
              </a:rPr>
              <a:t>be </a:t>
            </a:r>
            <a:r>
              <a:rPr sz="2400" spc="-5" dirty="0">
                <a:latin typeface="Times New Roman"/>
                <a:cs typeface="Times New Roman"/>
              </a:rPr>
              <a:t>measured</a:t>
            </a:r>
            <a:r>
              <a:rPr sz="2400" spc="9" dirty="0">
                <a:latin typeface="Times New Roman"/>
                <a:cs typeface="Times New Roman"/>
              </a:rPr>
              <a:t> </a:t>
            </a:r>
            <a:r>
              <a:rPr sz="2400" dirty="0">
                <a:latin typeface="Times New Roman"/>
                <a:cs typeface="Times New Roman"/>
              </a:rPr>
              <a:t>and represented</a:t>
            </a:r>
            <a:r>
              <a:rPr sz="2400" spc="-18" dirty="0">
                <a:latin typeface="Times New Roman"/>
                <a:cs typeface="Times New Roman"/>
              </a:rPr>
              <a:t> </a:t>
            </a:r>
            <a:r>
              <a:rPr sz="2400" dirty="0">
                <a:latin typeface="Times New Roman"/>
                <a:cs typeface="Times New Roman"/>
              </a:rPr>
              <a:t>using a finite</a:t>
            </a:r>
            <a:r>
              <a:rPr sz="2400" spc="-14" dirty="0">
                <a:latin typeface="Times New Roman"/>
                <a:cs typeface="Times New Roman"/>
              </a:rPr>
              <a:t> </a:t>
            </a:r>
            <a:r>
              <a:rPr sz="2400" spc="-5" dirty="0">
                <a:latin typeface="Times New Roman"/>
                <a:cs typeface="Times New Roman"/>
              </a:rPr>
              <a:t>number</a:t>
            </a:r>
            <a:r>
              <a:rPr sz="2400" spc="5" dirty="0">
                <a:latin typeface="Times New Roman"/>
                <a:cs typeface="Times New Roman"/>
              </a:rPr>
              <a:t> </a:t>
            </a:r>
            <a:r>
              <a:rPr sz="2400" dirty="0">
                <a:latin typeface="Times New Roman"/>
                <a:cs typeface="Times New Roman"/>
              </a:rPr>
              <a:t>of </a:t>
            </a:r>
            <a:r>
              <a:rPr sz="2400" spc="-401" dirty="0">
                <a:latin typeface="Times New Roman"/>
                <a:cs typeface="Times New Roman"/>
              </a:rPr>
              <a:t> </a:t>
            </a:r>
            <a:r>
              <a:rPr sz="2400" dirty="0">
                <a:latin typeface="Times New Roman"/>
                <a:cs typeface="Times New Roman"/>
              </a:rPr>
              <a:t>digits</a:t>
            </a:r>
          </a:p>
          <a:p>
            <a:pPr marL="698127" lvl="1" indent="-264948">
              <a:spcBef>
                <a:spcPts val="554"/>
              </a:spcBef>
              <a:buChar char="–"/>
              <a:tabLst>
                <a:tab pos="698127" algn="l"/>
                <a:tab pos="698713" algn="l"/>
              </a:tabLst>
            </a:pPr>
            <a:r>
              <a:rPr sz="2400" dirty="0">
                <a:latin typeface="Times New Roman"/>
                <a:cs typeface="Times New Roman"/>
              </a:rPr>
              <a:t>Continuous</a:t>
            </a:r>
            <a:r>
              <a:rPr sz="2400" spc="-18" dirty="0">
                <a:latin typeface="Times New Roman"/>
                <a:cs typeface="Times New Roman"/>
              </a:rPr>
              <a:t> </a:t>
            </a:r>
            <a:r>
              <a:rPr sz="2400" dirty="0">
                <a:latin typeface="Times New Roman"/>
                <a:cs typeface="Times New Roman"/>
              </a:rPr>
              <a:t>attributes</a:t>
            </a:r>
            <a:r>
              <a:rPr sz="2400" spc="-23" dirty="0">
                <a:latin typeface="Times New Roman"/>
                <a:cs typeface="Times New Roman"/>
              </a:rPr>
              <a:t> </a:t>
            </a:r>
            <a:r>
              <a:rPr sz="2400" dirty="0">
                <a:latin typeface="Times New Roman"/>
                <a:cs typeface="Times New Roman"/>
              </a:rPr>
              <a:t>are typically</a:t>
            </a:r>
            <a:r>
              <a:rPr sz="2400" spc="-32" dirty="0">
                <a:latin typeface="Times New Roman"/>
                <a:cs typeface="Times New Roman"/>
              </a:rPr>
              <a:t> </a:t>
            </a:r>
            <a:r>
              <a:rPr sz="2400" dirty="0">
                <a:latin typeface="Times New Roman"/>
                <a:cs typeface="Times New Roman"/>
              </a:rPr>
              <a:t>represented</a:t>
            </a:r>
            <a:r>
              <a:rPr sz="2400" spc="-9" dirty="0">
                <a:latin typeface="Times New Roman"/>
                <a:cs typeface="Times New Roman"/>
              </a:rPr>
              <a:t> </a:t>
            </a:r>
            <a:r>
              <a:rPr sz="2400" spc="-5" dirty="0">
                <a:latin typeface="Times New Roman"/>
                <a:cs typeface="Times New Roman"/>
              </a:rPr>
              <a:t>as</a:t>
            </a:r>
            <a:r>
              <a:rPr sz="2400" spc="-9" dirty="0">
                <a:latin typeface="Times New Roman"/>
                <a:cs typeface="Times New Roman"/>
              </a:rPr>
              <a:t> </a:t>
            </a:r>
            <a:r>
              <a:rPr sz="2400" dirty="0">
                <a:latin typeface="Times New Roman"/>
                <a:cs typeface="Times New Roman"/>
              </a:rPr>
              <a:t>floating-point</a:t>
            </a:r>
            <a:r>
              <a:rPr sz="2400" spc="-18" dirty="0">
                <a:latin typeface="Times New Roman"/>
                <a:cs typeface="Times New Roman"/>
              </a:rPr>
              <a:t> </a:t>
            </a:r>
            <a:r>
              <a:rPr sz="2400" dirty="0">
                <a:latin typeface="Times New Roman"/>
                <a:cs typeface="Times New Roman"/>
              </a:rPr>
              <a:t>variables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xfrm>
            <a:off x="0" y="263770"/>
            <a:ext cx="0" cy="228889"/>
          </a:xfrm>
          <a:prstGeom prst="rect">
            <a:avLst/>
          </a:prstGeom>
        </p:spPr>
        <p:txBody>
          <a:bodyPr vert="horz" wrap="square" lIns="0" tIns="1758" rIns="0" bIns="0" rtlCol="0">
            <a:spAutoFit/>
          </a:bodyPr>
          <a:lstStyle/>
          <a:p>
            <a:pPr marL="35170">
              <a:spcBef>
                <a:spcPts val="14"/>
              </a:spcBef>
            </a:pPr>
            <a:fld id="{81D60167-4931-47E6-BA6A-407CBD079E47}" type="slidenum">
              <a:rPr dirty="0"/>
              <a:pPr marL="35170">
                <a:spcBef>
                  <a:spcPts val="14"/>
                </a:spcBef>
              </a:pPr>
              <a:t>13</a:t>
            </a:fld>
            <a:endParaRPr dirty="0"/>
          </a:p>
        </p:txBody>
      </p:sp>
      <p:sp>
        <p:nvSpPr>
          <p:cNvPr id="2" name="object 2"/>
          <p:cNvSpPr txBox="1">
            <a:spLocks noGrp="1"/>
          </p:cNvSpPr>
          <p:nvPr>
            <p:ph type="title"/>
          </p:nvPr>
        </p:nvSpPr>
        <p:spPr>
          <a:xfrm>
            <a:off x="1524001" y="404446"/>
            <a:ext cx="5562600" cy="641053"/>
          </a:xfrm>
          <a:prstGeom prst="rect">
            <a:avLst/>
          </a:prstGeom>
          <a:solidFill>
            <a:schemeClr val="bg1"/>
          </a:solidFill>
          <a:ln>
            <a:solidFill>
              <a:schemeClr val="accent1"/>
            </a:solidFill>
          </a:ln>
        </p:spPr>
        <p:txBody>
          <a:bodyPr vert="horz" wrap="square" lIns="0" tIns="184638" rIns="0" bIns="0" rtlCol="0">
            <a:spAutoFit/>
          </a:bodyPr>
          <a:lstStyle/>
          <a:p>
            <a:pPr>
              <a:spcBef>
                <a:spcPts val="1454"/>
              </a:spcBef>
            </a:pPr>
            <a:r>
              <a:rPr dirty="0">
                <a:solidFill>
                  <a:srgbClr val="FF0000"/>
                </a:solidFill>
              </a:rPr>
              <a:t>Types</a:t>
            </a:r>
            <a:r>
              <a:rPr spc="-18" dirty="0">
                <a:solidFill>
                  <a:srgbClr val="FF0000"/>
                </a:solidFill>
              </a:rPr>
              <a:t> </a:t>
            </a:r>
            <a:r>
              <a:rPr dirty="0">
                <a:solidFill>
                  <a:srgbClr val="FF0000"/>
                </a:solidFill>
              </a:rPr>
              <a:t>of</a:t>
            </a:r>
            <a:r>
              <a:rPr spc="-14" dirty="0">
                <a:solidFill>
                  <a:srgbClr val="FF0000"/>
                </a:solidFill>
              </a:rPr>
              <a:t> </a:t>
            </a:r>
            <a:r>
              <a:rPr spc="-5" dirty="0">
                <a:solidFill>
                  <a:srgbClr val="FF0000"/>
                </a:solidFill>
              </a:rPr>
              <a:t>data</a:t>
            </a:r>
            <a:r>
              <a:rPr spc="-32" dirty="0">
                <a:solidFill>
                  <a:srgbClr val="FF0000"/>
                </a:solidFill>
              </a:rPr>
              <a:t> </a:t>
            </a:r>
            <a:r>
              <a:rPr dirty="0">
                <a:solidFill>
                  <a:srgbClr val="FF0000"/>
                </a:solidFill>
              </a:rPr>
              <a:t>sets</a:t>
            </a:r>
          </a:p>
        </p:txBody>
      </p:sp>
      <p:sp>
        <p:nvSpPr>
          <p:cNvPr id="3" name="object 3"/>
          <p:cNvSpPr txBox="1">
            <a:spLocks noGrp="1"/>
          </p:cNvSpPr>
          <p:nvPr>
            <p:ph sz="half" idx="2"/>
          </p:nvPr>
        </p:nvSpPr>
        <p:spPr>
          <a:xfrm>
            <a:off x="391732" y="1341331"/>
            <a:ext cx="3743629" cy="5132964"/>
          </a:xfrm>
          <a:prstGeom prst="rect">
            <a:avLst/>
          </a:prstGeom>
        </p:spPr>
        <p:txBody>
          <a:bodyPr vert="horz" wrap="square" lIns="0" tIns="82062" rIns="0" bIns="0" rtlCol="0">
            <a:spAutoFit/>
          </a:bodyPr>
          <a:lstStyle/>
          <a:p>
            <a:pPr marL="328254" indent="-316531">
              <a:spcBef>
                <a:spcPts val="646"/>
              </a:spcBef>
              <a:buFont typeface="Times New Roman"/>
              <a:buChar char="•"/>
              <a:tabLst>
                <a:tab pos="327668" algn="l"/>
                <a:tab pos="328254" algn="l"/>
              </a:tabLst>
            </a:pPr>
            <a:r>
              <a:rPr sz="2000" dirty="0"/>
              <a:t>Record</a:t>
            </a:r>
          </a:p>
          <a:p>
            <a:pPr marL="698127" lvl="1" indent="-264948">
              <a:spcBef>
                <a:spcPts val="558"/>
              </a:spcBef>
              <a:tabLst>
                <a:tab pos="698127" algn="l"/>
                <a:tab pos="698713" algn="l"/>
              </a:tabLst>
            </a:pPr>
            <a:r>
              <a:rPr sz="2000" spc="-5" dirty="0">
                <a:latin typeface="Times New Roman"/>
                <a:cs typeface="Times New Roman"/>
              </a:rPr>
              <a:t>Relational</a:t>
            </a:r>
            <a:r>
              <a:rPr sz="2000" spc="-37" dirty="0">
                <a:latin typeface="Times New Roman"/>
                <a:cs typeface="Times New Roman"/>
              </a:rPr>
              <a:t> </a:t>
            </a:r>
            <a:r>
              <a:rPr sz="2000" dirty="0">
                <a:latin typeface="Times New Roman"/>
                <a:cs typeface="Times New Roman"/>
              </a:rPr>
              <a:t>records</a:t>
            </a:r>
          </a:p>
          <a:p>
            <a:pPr marL="698127" marR="4689" lvl="1" indent="-264948">
              <a:spcBef>
                <a:spcPts val="554"/>
              </a:spcBef>
              <a:tabLst>
                <a:tab pos="698127" algn="l"/>
                <a:tab pos="698713" algn="l"/>
              </a:tabLst>
            </a:pPr>
            <a:r>
              <a:rPr sz="2000" dirty="0">
                <a:latin typeface="Times New Roman"/>
                <a:cs typeface="Times New Roman"/>
              </a:rPr>
              <a:t>Data</a:t>
            </a:r>
            <a:r>
              <a:rPr sz="2000" spc="-28" dirty="0">
                <a:latin typeface="Times New Roman"/>
                <a:cs typeface="Times New Roman"/>
              </a:rPr>
              <a:t> </a:t>
            </a:r>
            <a:r>
              <a:rPr sz="2000" spc="-5" dirty="0">
                <a:latin typeface="Times New Roman"/>
                <a:cs typeface="Times New Roman"/>
              </a:rPr>
              <a:t>matrix,</a:t>
            </a:r>
            <a:r>
              <a:rPr sz="2000" spc="-18" dirty="0">
                <a:latin typeface="Times New Roman"/>
                <a:cs typeface="Times New Roman"/>
              </a:rPr>
              <a:t> </a:t>
            </a:r>
            <a:r>
              <a:rPr sz="2000" dirty="0">
                <a:latin typeface="Times New Roman"/>
                <a:cs typeface="Times New Roman"/>
              </a:rPr>
              <a:t>e.g.,</a:t>
            </a:r>
            <a:r>
              <a:rPr sz="2000" spc="-28" dirty="0">
                <a:latin typeface="Times New Roman"/>
                <a:cs typeface="Times New Roman"/>
              </a:rPr>
              <a:t> </a:t>
            </a:r>
            <a:r>
              <a:rPr sz="2000" dirty="0">
                <a:latin typeface="Times New Roman"/>
                <a:cs typeface="Times New Roman"/>
              </a:rPr>
              <a:t>numerical</a:t>
            </a:r>
            <a:r>
              <a:rPr sz="2000" spc="-42" dirty="0">
                <a:latin typeface="Times New Roman"/>
                <a:cs typeface="Times New Roman"/>
              </a:rPr>
              <a:t> </a:t>
            </a:r>
            <a:r>
              <a:rPr sz="2000" spc="-5" dirty="0">
                <a:latin typeface="Times New Roman"/>
                <a:cs typeface="Times New Roman"/>
              </a:rPr>
              <a:t>matrix, </a:t>
            </a:r>
            <a:r>
              <a:rPr sz="2000" spc="-447" dirty="0">
                <a:latin typeface="Times New Roman"/>
                <a:cs typeface="Times New Roman"/>
              </a:rPr>
              <a:t> </a:t>
            </a:r>
            <a:r>
              <a:rPr sz="2000" dirty="0">
                <a:latin typeface="Times New Roman"/>
                <a:cs typeface="Times New Roman"/>
              </a:rPr>
              <a:t>crosstabs</a:t>
            </a:r>
          </a:p>
          <a:p>
            <a:pPr marL="698127" lvl="1" indent="-264948">
              <a:spcBef>
                <a:spcPts val="554"/>
              </a:spcBef>
              <a:tabLst>
                <a:tab pos="698127" algn="l"/>
                <a:tab pos="698713" algn="l"/>
              </a:tabLst>
            </a:pPr>
            <a:r>
              <a:rPr sz="2000" dirty="0">
                <a:latin typeface="Times New Roman"/>
                <a:cs typeface="Times New Roman"/>
              </a:rPr>
              <a:t>Document</a:t>
            </a:r>
            <a:r>
              <a:rPr sz="2000" spc="-37" dirty="0">
                <a:latin typeface="Times New Roman"/>
                <a:cs typeface="Times New Roman"/>
              </a:rPr>
              <a:t> </a:t>
            </a:r>
            <a:r>
              <a:rPr sz="2000" dirty="0">
                <a:latin typeface="Times New Roman"/>
                <a:cs typeface="Times New Roman"/>
              </a:rPr>
              <a:t>data:</a:t>
            </a:r>
            <a:r>
              <a:rPr sz="2000" spc="-28" dirty="0">
                <a:latin typeface="Times New Roman"/>
                <a:cs typeface="Times New Roman"/>
              </a:rPr>
              <a:t> </a:t>
            </a:r>
            <a:r>
              <a:rPr sz="2000" spc="-5" dirty="0">
                <a:latin typeface="Times New Roman"/>
                <a:cs typeface="Times New Roman"/>
              </a:rPr>
              <a:t>text</a:t>
            </a:r>
            <a:r>
              <a:rPr sz="2000" spc="-23" dirty="0">
                <a:latin typeface="Times New Roman"/>
                <a:cs typeface="Times New Roman"/>
              </a:rPr>
              <a:t> </a:t>
            </a:r>
            <a:r>
              <a:rPr sz="2000" dirty="0">
                <a:latin typeface="Times New Roman"/>
                <a:cs typeface="Times New Roman"/>
              </a:rPr>
              <a:t>documents:</a:t>
            </a:r>
          </a:p>
          <a:p>
            <a:pPr marL="698127"/>
            <a:r>
              <a:rPr sz="2000" b="0" dirty="0">
                <a:latin typeface="Times New Roman"/>
                <a:cs typeface="Times New Roman"/>
              </a:rPr>
              <a:t>term-frequency</a:t>
            </a:r>
            <a:r>
              <a:rPr sz="2000" b="0" spc="-74" dirty="0"/>
              <a:t> </a:t>
            </a:r>
            <a:r>
              <a:rPr sz="2000" b="0" dirty="0">
                <a:latin typeface="Times New Roman"/>
                <a:cs typeface="Times New Roman"/>
              </a:rPr>
              <a:t>vector</a:t>
            </a:r>
          </a:p>
          <a:p>
            <a:pPr marL="698127" lvl="1" indent="-264948">
              <a:spcBef>
                <a:spcPts val="554"/>
              </a:spcBef>
              <a:tabLst>
                <a:tab pos="698127" algn="l"/>
                <a:tab pos="698713" algn="l"/>
              </a:tabLst>
            </a:pPr>
            <a:r>
              <a:rPr sz="2000" dirty="0">
                <a:latin typeface="Times New Roman"/>
                <a:cs typeface="Times New Roman"/>
              </a:rPr>
              <a:t>Transaction</a:t>
            </a:r>
            <a:r>
              <a:rPr sz="2000" spc="-69" dirty="0">
                <a:latin typeface="Times New Roman"/>
                <a:cs typeface="Times New Roman"/>
              </a:rPr>
              <a:t> </a:t>
            </a:r>
            <a:r>
              <a:rPr sz="2000" dirty="0">
                <a:latin typeface="Times New Roman"/>
                <a:cs typeface="Times New Roman"/>
              </a:rPr>
              <a:t>data</a:t>
            </a:r>
          </a:p>
          <a:p>
            <a:pPr marL="315945" marR="1722748" indent="-315945" algn="r">
              <a:spcBef>
                <a:spcPts val="1108"/>
              </a:spcBef>
              <a:buFont typeface="Times New Roman"/>
              <a:buChar char="•"/>
              <a:tabLst>
                <a:tab pos="315945" algn="l"/>
                <a:tab pos="328254" algn="l"/>
              </a:tabLst>
            </a:pPr>
            <a:r>
              <a:rPr sz="2000" dirty="0"/>
              <a:t>Graph</a:t>
            </a:r>
            <a:r>
              <a:rPr sz="2000" spc="-28" dirty="0"/>
              <a:t> </a:t>
            </a:r>
            <a:r>
              <a:rPr sz="2000" dirty="0"/>
              <a:t>and</a:t>
            </a:r>
            <a:r>
              <a:rPr sz="2000" spc="-23" dirty="0"/>
              <a:t> </a:t>
            </a:r>
            <a:r>
              <a:rPr sz="2000" dirty="0"/>
              <a:t>network</a:t>
            </a:r>
          </a:p>
          <a:p>
            <a:pPr marL="264362" marR="1682890" lvl="1" indent="-264362" algn="r">
              <a:spcBef>
                <a:spcPts val="558"/>
              </a:spcBef>
              <a:tabLst>
                <a:tab pos="264362" algn="l"/>
                <a:tab pos="264948" algn="l"/>
              </a:tabLst>
            </a:pPr>
            <a:r>
              <a:rPr sz="2000" spc="5" dirty="0">
                <a:latin typeface="Times New Roman"/>
                <a:cs typeface="Times New Roman"/>
              </a:rPr>
              <a:t>World</a:t>
            </a:r>
            <a:r>
              <a:rPr sz="2000" spc="-60" dirty="0">
                <a:latin typeface="Times New Roman"/>
                <a:cs typeface="Times New Roman"/>
              </a:rPr>
              <a:t> </a:t>
            </a:r>
            <a:r>
              <a:rPr sz="2000" dirty="0">
                <a:latin typeface="Times New Roman"/>
                <a:cs typeface="Times New Roman"/>
              </a:rPr>
              <a:t>Wide</a:t>
            </a:r>
            <a:r>
              <a:rPr sz="2000" spc="-55" dirty="0">
                <a:latin typeface="Times New Roman"/>
                <a:cs typeface="Times New Roman"/>
              </a:rPr>
              <a:t> </a:t>
            </a:r>
            <a:r>
              <a:rPr sz="2000" spc="5" dirty="0">
                <a:latin typeface="Times New Roman"/>
                <a:cs typeface="Times New Roman"/>
              </a:rPr>
              <a:t>Web</a:t>
            </a:r>
            <a:endParaRPr sz="2000" dirty="0">
              <a:latin typeface="Times New Roman"/>
              <a:cs typeface="Times New Roman"/>
            </a:endParaRPr>
          </a:p>
          <a:p>
            <a:pPr marL="698127" lvl="1" indent="-264948">
              <a:spcBef>
                <a:spcPts val="554"/>
              </a:spcBef>
              <a:tabLst>
                <a:tab pos="698127" algn="l"/>
                <a:tab pos="698713" algn="l"/>
              </a:tabLst>
            </a:pPr>
            <a:r>
              <a:rPr sz="2000" dirty="0">
                <a:latin typeface="Times New Roman"/>
                <a:cs typeface="Times New Roman"/>
              </a:rPr>
              <a:t>Social</a:t>
            </a:r>
            <a:r>
              <a:rPr sz="2000" spc="-28" dirty="0">
                <a:latin typeface="Times New Roman"/>
                <a:cs typeface="Times New Roman"/>
              </a:rPr>
              <a:t> </a:t>
            </a:r>
            <a:r>
              <a:rPr sz="2000" dirty="0">
                <a:latin typeface="Times New Roman"/>
                <a:cs typeface="Times New Roman"/>
              </a:rPr>
              <a:t>or</a:t>
            </a:r>
            <a:r>
              <a:rPr sz="2000" spc="-18" dirty="0">
                <a:latin typeface="Times New Roman"/>
                <a:cs typeface="Times New Roman"/>
              </a:rPr>
              <a:t> </a:t>
            </a:r>
            <a:r>
              <a:rPr sz="2000" spc="-5" dirty="0">
                <a:latin typeface="Times New Roman"/>
                <a:cs typeface="Times New Roman"/>
              </a:rPr>
              <a:t>information</a:t>
            </a:r>
            <a:r>
              <a:rPr sz="2000" spc="-32" dirty="0">
                <a:latin typeface="Times New Roman"/>
                <a:cs typeface="Times New Roman"/>
              </a:rPr>
              <a:t> </a:t>
            </a:r>
            <a:r>
              <a:rPr sz="2000" dirty="0">
                <a:latin typeface="Times New Roman"/>
                <a:cs typeface="Times New Roman"/>
              </a:rPr>
              <a:t>networks</a:t>
            </a:r>
          </a:p>
          <a:p>
            <a:pPr marL="698127" lvl="1" indent="-264948">
              <a:spcBef>
                <a:spcPts val="554"/>
              </a:spcBef>
              <a:tabLst>
                <a:tab pos="698127" algn="l"/>
                <a:tab pos="698713" algn="l"/>
              </a:tabLst>
            </a:pPr>
            <a:r>
              <a:rPr sz="2000" dirty="0">
                <a:latin typeface="Times New Roman"/>
                <a:cs typeface="Times New Roman"/>
              </a:rPr>
              <a:t>Molecular</a:t>
            </a:r>
            <a:r>
              <a:rPr sz="2000" spc="-60" dirty="0">
                <a:latin typeface="Times New Roman"/>
                <a:cs typeface="Times New Roman"/>
              </a:rPr>
              <a:t> </a:t>
            </a:r>
            <a:r>
              <a:rPr sz="2000" dirty="0">
                <a:latin typeface="Times New Roman"/>
                <a:cs typeface="Times New Roman"/>
              </a:rPr>
              <a:t>Structures</a:t>
            </a:r>
          </a:p>
        </p:txBody>
      </p:sp>
      <p:sp>
        <p:nvSpPr>
          <p:cNvPr id="4" name="object 4"/>
          <p:cNvSpPr txBox="1">
            <a:spLocks noGrp="1"/>
          </p:cNvSpPr>
          <p:nvPr>
            <p:ph sz="half" idx="3"/>
          </p:nvPr>
        </p:nvSpPr>
        <p:spPr>
          <a:xfrm>
            <a:off x="4358279" y="1355399"/>
            <a:ext cx="3403840" cy="4631446"/>
          </a:xfrm>
          <a:prstGeom prst="rect">
            <a:avLst/>
          </a:prstGeom>
        </p:spPr>
        <p:txBody>
          <a:bodyPr vert="horz" wrap="square" lIns="0" tIns="67994" rIns="0" bIns="0" rtlCol="0">
            <a:spAutoFit/>
          </a:bodyPr>
          <a:lstStyle/>
          <a:p>
            <a:pPr marL="328254" indent="-317117">
              <a:spcBef>
                <a:spcPts val="535"/>
              </a:spcBef>
              <a:buFont typeface="Times New Roman"/>
              <a:buChar char="•"/>
              <a:tabLst>
                <a:tab pos="328254" algn="l"/>
                <a:tab pos="328841" algn="l"/>
              </a:tabLst>
            </a:pPr>
            <a:r>
              <a:rPr sz="2000" dirty="0"/>
              <a:t>Ordered</a:t>
            </a:r>
          </a:p>
          <a:p>
            <a:pPr marL="698127" lvl="1" indent="-264948">
              <a:spcBef>
                <a:spcPts val="447"/>
              </a:spcBef>
              <a:tabLst>
                <a:tab pos="698127" algn="l"/>
                <a:tab pos="698713" algn="l"/>
              </a:tabLst>
            </a:pPr>
            <a:r>
              <a:rPr sz="2000" dirty="0">
                <a:latin typeface="Times New Roman"/>
                <a:cs typeface="Times New Roman"/>
              </a:rPr>
              <a:t>Video</a:t>
            </a:r>
            <a:r>
              <a:rPr sz="2000" spc="-28" dirty="0">
                <a:latin typeface="Times New Roman"/>
                <a:cs typeface="Times New Roman"/>
              </a:rPr>
              <a:t> </a:t>
            </a:r>
            <a:r>
              <a:rPr sz="2000" dirty="0">
                <a:latin typeface="Times New Roman"/>
                <a:cs typeface="Times New Roman"/>
              </a:rPr>
              <a:t>data:</a:t>
            </a:r>
            <a:r>
              <a:rPr sz="2000" spc="-23" dirty="0">
                <a:latin typeface="Times New Roman"/>
                <a:cs typeface="Times New Roman"/>
              </a:rPr>
              <a:t> </a:t>
            </a:r>
            <a:r>
              <a:rPr sz="2000" dirty="0">
                <a:latin typeface="Times New Roman"/>
                <a:cs typeface="Times New Roman"/>
              </a:rPr>
              <a:t>sequence</a:t>
            </a:r>
            <a:r>
              <a:rPr sz="2000" spc="-42" dirty="0">
                <a:latin typeface="Times New Roman"/>
                <a:cs typeface="Times New Roman"/>
              </a:rPr>
              <a:t> </a:t>
            </a:r>
            <a:r>
              <a:rPr sz="2000" dirty="0">
                <a:latin typeface="Times New Roman"/>
                <a:cs typeface="Times New Roman"/>
              </a:rPr>
              <a:t>of</a:t>
            </a:r>
            <a:r>
              <a:rPr sz="2000" spc="-28" dirty="0">
                <a:latin typeface="Times New Roman"/>
                <a:cs typeface="Times New Roman"/>
              </a:rPr>
              <a:t> </a:t>
            </a:r>
            <a:r>
              <a:rPr sz="2000" spc="-5" dirty="0">
                <a:latin typeface="Times New Roman"/>
                <a:cs typeface="Times New Roman"/>
              </a:rPr>
              <a:t>images</a:t>
            </a:r>
            <a:endParaRPr sz="2000" dirty="0">
              <a:latin typeface="Times New Roman"/>
              <a:cs typeface="Times New Roman"/>
            </a:endParaRPr>
          </a:p>
          <a:p>
            <a:pPr marL="698127" lvl="1" indent="-264948">
              <a:spcBef>
                <a:spcPts val="443"/>
              </a:spcBef>
              <a:tabLst>
                <a:tab pos="698127" algn="l"/>
                <a:tab pos="698713" algn="l"/>
              </a:tabLst>
            </a:pPr>
            <a:r>
              <a:rPr sz="2000" spc="-5" dirty="0">
                <a:latin typeface="Times New Roman"/>
                <a:cs typeface="Times New Roman"/>
              </a:rPr>
              <a:t>Temporal</a:t>
            </a:r>
            <a:r>
              <a:rPr sz="2000" spc="-23" dirty="0">
                <a:latin typeface="Times New Roman"/>
                <a:cs typeface="Times New Roman"/>
              </a:rPr>
              <a:t> </a:t>
            </a:r>
            <a:r>
              <a:rPr sz="2000" dirty="0">
                <a:latin typeface="Times New Roman"/>
                <a:cs typeface="Times New Roman"/>
              </a:rPr>
              <a:t>data:</a:t>
            </a:r>
            <a:r>
              <a:rPr sz="2000" spc="-32" dirty="0">
                <a:latin typeface="Times New Roman"/>
                <a:cs typeface="Times New Roman"/>
              </a:rPr>
              <a:t> </a:t>
            </a:r>
            <a:r>
              <a:rPr sz="2000" spc="-5" dirty="0">
                <a:latin typeface="Times New Roman"/>
                <a:cs typeface="Times New Roman"/>
              </a:rPr>
              <a:t>time-series</a:t>
            </a:r>
            <a:endParaRPr sz="2000" dirty="0">
              <a:latin typeface="Times New Roman"/>
              <a:cs typeface="Times New Roman"/>
            </a:endParaRPr>
          </a:p>
          <a:p>
            <a:pPr marL="698127" lvl="1" indent="-264948">
              <a:spcBef>
                <a:spcPts val="443"/>
              </a:spcBef>
              <a:tabLst>
                <a:tab pos="698127" algn="l"/>
                <a:tab pos="698713" algn="l"/>
              </a:tabLst>
            </a:pPr>
            <a:r>
              <a:rPr sz="2000" dirty="0">
                <a:latin typeface="Times New Roman"/>
                <a:cs typeface="Times New Roman"/>
              </a:rPr>
              <a:t>Sequential</a:t>
            </a:r>
            <a:r>
              <a:rPr sz="2000" spc="-69" dirty="0">
                <a:latin typeface="Times New Roman"/>
                <a:cs typeface="Times New Roman"/>
              </a:rPr>
              <a:t> </a:t>
            </a:r>
            <a:r>
              <a:rPr sz="2000" dirty="0">
                <a:latin typeface="Times New Roman"/>
                <a:cs typeface="Times New Roman"/>
              </a:rPr>
              <a:t>Data:</a:t>
            </a:r>
            <a:r>
              <a:rPr sz="2000" spc="-46" dirty="0">
                <a:latin typeface="Times New Roman"/>
                <a:cs typeface="Times New Roman"/>
              </a:rPr>
              <a:t> </a:t>
            </a:r>
            <a:r>
              <a:rPr sz="2000" dirty="0">
                <a:latin typeface="Times New Roman"/>
                <a:cs typeface="Times New Roman"/>
              </a:rPr>
              <a:t>transaction</a:t>
            </a:r>
          </a:p>
          <a:p>
            <a:pPr marL="698127"/>
            <a:r>
              <a:rPr sz="2000" b="0" dirty="0">
                <a:latin typeface="Times New Roman"/>
                <a:cs typeface="Times New Roman"/>
              </a:rPr>
              <a:t>sequences</a:t>
            </a:r>
          </a:p>
          <a:p>
            <a:pPr marL="698127" lvl="1" indent="-264948">
              <a:spcBef>
                <a:spcPts val="443"/>
              </a:spcBef>
              <a:tabLst>
                <a:tab pos="698127" algn="l"/>
                <a:tab pos="698713" algn="l"/>
              </a:tabLst>
            </a:pPr>
            <a:r>
              <a:rPr sz="2000" dirty="0">
                <a:latin typeface="Times New Roman"/>
                <a:cs typeface="Times New Roman"/>
              </a:rPr>
              <a:t>Genetic</a:t>
            </a:r>
            <a:r>
              <a:rPr sz="2000" spc="-42" dirty="0">
                <a:latin typeface="Times New Roman"/>
                <a:cs typeface="Times New Roman"/>
              </a:rPr>
              <a:t> </a:t>
            </a:r>
            <a:r>
              <a:rPr sz="2000" dirty="0">
                <a:latin typeface="Times New Roman"/>
                <a:cs typeface="Times New Roman"/>
              </a:rPr>
              <a:t>sequence</a:t>
            </a:r>
            <a:r>
              <a:rPr sz="2000" spc="-51" dirty="0">
                <a:latin typeface="Times New Roman"/>
                <a:cs typeface="Times New Roman"/>
              </a:rPr>
              <a:t> </a:t>
            </a:r>
            <a:r>
              <a:rPr sz="2000" dirty="0">
                <a:latin typeface="Times New Roman"/>
                <a:cs typeface="Times New Roman"/>
              </a:rPr>
              <a:t>data</a:t>
            </a:r>
          </a:p>
          <a:p>
            <a:pPr marL="328254" indent="-317117">
              <a:spcBef>
                <a:spcPts val="1108"/>
              </a:spcBef>
              <a:buFont typeface="Times New Roman"/>
              <a:buChar char="•"/>
              <a:tabLst>
                <a:tab pos="328254" algn="l"/>
                <a:tab pos="328841" algn="l"/>
              </a:tabLst>
            </a:pPr>
            <a:r>
              <a:rPr sz="2000" dirty="0"/>
              <a:t>Spatial,</a:t>
            </a:r>
            <a:r>
              <a:rPr sz="2000" spc="-55" dirty="0"/>
              <a:t> </a:t>
            </a:r>
            <a:r>
              <a:rPr sz="2000" dirty="0"/>
              <a:t>image</a:t>
            </a:r>
            <a:r>
              <a:rPr sz="2000" spc="-32" dirty="0"/>
              <a:t> </a:t>
            </a:r>
            <a:r>
              <a:rPr sz="2000" dirty="0"/>
              <a:t>and</a:t>
            </a:r>
            <a:r>
              <a:rPr sz="2000" spc="-28" dirty="0"/>
              <a:t> </a:t>
            </a:r>
            <a:r>
              <a:rPr sz="2000" dirty="0"/>
              <a:t>multimedia:</a:t>
            </a:r>
          </a:p>
          <a:p>
            <a:pPr marL="698127" lvl="1" indent="-264948">
              <a:spcBef>
                <a:spcPts val="443"/>
              </a:spcBef>
              <a:tabLst>
                <a:tab pos="698127" algn="l"/>
                <a:tab pos="698713" algn="l"/>
              </a:tabLst>
            </a:pPr>
            <a:r>
              <a:rPr sz="2000" dirty="0">
                <a:latin typeface="Times New Roman"/>
                <a:cs typeface="Times New Roman"/>
              </a:rPr>
              <a:t>Spatial</a:t>
            </a:r>
            <a:r>
              <a:rPr sz="2000" spc="-51" dirty="0">
                <a:latin typeface="Times New Roman"/>
                <a:cs typeface="Times New Roman"/>
              </a:rPr>
              <a:t> </a:t>
            </a:r>
            <a:r>
              <a:rPr sz="2000" dirty="0">
                <a:latin typeface="Times New Roman"/>
                <a:cs typeface="Times New Roman"/>
              </a:rPr>
              <a:t>data:</a:t>
            </a:r>
            <a:r>
              <a:rPr sz="2000" spc="-37" dirty="0">
                <a:latin typeface="Times New Roman"/>
                <a:cs typeface="Times New Roman"/>
              </a:rPr>
              <a:t> </a:t>
            </a:r>
            <a:r>
              <a:rPr sz="2000" spc="-5" dirty="0">
                <a:latin typeface="Times New Roman"/>
                <a:cs typeface="Times New Roman"/>
              </a:rPr>
              <a:t>maps</a:t>
            </a:r>
            <a:endParaRPr sz="2000" dirty="0">
              <a:latin typeface="Times New Roman"/>
              <a:cs typeface="Times New Roman"/>
            </a:endParaRPr>
          </a:p>
          <a:p>
            <a:pPr marL="698127" lvl="1" indent="-264948">
              <a:spcBef>
                <a:spcPts val="447"/>
              </a:spcBef>
              <a:tabLst>
                <a:tab pos="698127" algn="l"/>
                <a:tab pos="698713" algn="l"/>
              </a:tabLst>
            </a:pPr>
            <a:r>
              <a:rPr sz="2000" spc="-5" dirty="0">
                <a:latin typeface="Times New Roman"/>
                <a:cs typeface="Times New Roman"/>
              </a:rPr>
              <a:t>Image</a:t>
            </a:r>
            <a:r>
              <a:rPr sz="2000" spc="-78" dirty="0">
                <a:latin typeface="Times New Roman"/>
                <a:cs typeface="Times New Roman"/>
              </a:rPr>
              <a:t> </a:t>
            </a:r>
            <a:r>
              <a:rPr sz="2000" dirty="0">
                <a:latin typeface="Times New Roman"/>
                <a:cs typeface="Times New Roman"/>
              </a:rPr>
              <a:t>data:</a:t>
            </a:r>
          </a:p>
          <a:p>
            <a:pPr marL="698127" lvl="1" indent="-264948">
              <a:spcBef>
                <a:spcPts val="443"/>
              </a:spcBef>
              <a:tabLst>
                <a:tab pos="698127" algn="l"/>
                <a:tab pos="698713" algn="l"/>
              </a:tabLst>
            </a:pPr>
            <a:r>
              <a:rPr sz="2000" dirty="0">
                <a:latin typeface="Times New Roman"/>
                <a:cs typeface="Times New Roman"/>
              </a:rPr>
              <a:t>Video</a:t>
            </a:r>
            <a:r>
              <a:rPr sz="2000" spc="-92" dirty="0">
                <a:latin typeface="Times New Roman"/>
                <a:cs typeface="Times New Roman"/>
              </a:rPr>
              <a:t> </a:t>
            </a:r>
            <a:r>
              <a:rPr sz="2000" dirty="0">
                <a:latin typeface="Times New Roman"/>
                <a:cs typeface="Times New Roman"/>
              </a:rPr>
              <a:t>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12CE72-D184-76D3-7D66-CC9BBE16061A}"/>
              </a:ext>
            </a:extLst>
          </p:cNvPr>
          <p:cNvSpPr txBox="1"/>
          <p:nvPr/>
        </p:nvSpPr>
        <p:spPr>
          <a:xfrm>
            <a:off x="685800" y="1143000"/>
            <a:ext cx="6324600" cy="954107"/>
          </a:xfrm>
          <a:prstGeom prst="rect">
            <a:avLst/>
          </a:prstGeom>
          <a:noFill/>
        </p:spPr>
        <p:txBody>
          <a:bodyPr wrap="square">
            <a:spAutoFit/>
          </a:bodyPr>
          <a:lstStyle/>
          <a:p>
            <a:pPr algn="just"/>
            <a:r>
              <a:rPr lang="en-US" sz="2800" b="0" i="0" dirty="0">
                <a:solidFill>
                  <a:srgbClr val="FF0000"/>
                </a:solidFill>
                <a:effectLst/>
                <a:latin typeface="Times New Roman" panose="02020603050405020304" pitchFamily="18" charset="0"/>
                <a:cs typeface="Times New Roman" panose="02020603050405020304" pitchFamily="18" charset="0"/>
              </a:rPr>
              <a:t>KDD- Knowledge Discovery from Databases</a:t>
            </a:r>
          </a:p>
        </p:txBody>
      </p:sp>
      <p:sp>
        <p:nvSpPr>
          <p:cNvPr id="7" name="TextBox 6">
            <a:extLst>
              <a:ext uri="{FF2B5EF4-FFF2-40B4-BE49-F238E27FC236}">
                <a16:creationId xmlns:a16="http://schemas.microsoft.com/office/drawing/2014/main" id="{E0E1FA66-3FF7-35FF-7CF3-7F3ED952471D}"/>
              </a:ext>
            </a:extLst>
          </p:cNvPr>
          <p:cNvSpPr txBox="1"/>
          <p:nvPr/>
        </p:nvSpPr>
        <p:spPr>
          <a:xfrm>
            <a:off x="533400" y="2590800"/>
            <a:ext cx="8077200" cy="1200329"/>
          </a:xfrm>
          <a:prstGeom prst="rect">
            <a:avLst/>
          </a:prstGeom>
          <a:noFill/>
        </p:spPr>
        <p:txBody>
          <a:bodyPr wrap="square">
            <a:spAutoFit/>
          </a:bodyPr>
          <a:lstStyle/>
          <a:p>
            <a:r>
              <a:rPr lang="en-US" sz="2400" b="0" i="0" dirty="0">
                <a:solidFill>
                  <a:srgbClr val="333333"/>
                </a:solidFill>
                <a:effectLst/>
                <a:latin typeface="Times New Roman" panose="02020603050405020304" pitchFamily="18" charset="0"/>
                <a:cs typeface="Times New Roman" panose="02020603050405020304" pitchFamily="18" charset="0"/>
              </a:rPr>
              <a:t>The main objective of the KDD process is to extract information from data in the context of large databases. It does this by using Data Mining algorithms to identify </a:t>
            </a:r>
            <a:r>
              <a:rPr lang="en-US" sz="2400" dirty="0">
                <a:solidFill>
                  <a:srgbClr val="333333"/>
                </a:solidFill>
                <a:latin typeface="Times New Roman" panose="02020603050405020304" pitchFamily="18" charset="0"/>
                <a:cs typeface="Times New Roman" panose="02020603050405020304" pitchFamily="18" charset="0"/>
              </a:rPr>
              <a:t>required </a:t>
            </a:r>
            <a:r>
              <a:rPr lang="en-US" sz="2400" b="0" i="0" dirty="0">
                <a:solidFill>
                  <a:srgbClr val="333333"/>
                </a:solidFill>
                <a:effectLst/>
                <a:latin typeface="Times New Roman" panose="02020603050405020304" pitchFamily="18" charset="0"/>
                <a:cs typeface="Times New Roman" panose="02020603050405020304" pitchFamily="18" charset="0"/>
              </a:rPr>
              <a:t>knowledge.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610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6F7594-F0E6-66FF-6AD4-9EAA090B6E98}"/>
              </a:ext>
            </a:extLst>
          </p:cNvPr>
          <p:cNvPicPr>
            <a:picLocks noChangeAspect="1"/>
          </p:cNvPicPr>
          <p:nvPr/>
        </p:nvPicPr>
        <p:blipFill>
          <a:blip r:embed="rId2"/>
          <a:stretch>
            <a:fillRect/>
          </a:stretch>
        </p:blipFill>
        <p:spPr>
          <a:xfrm>
            <a:off x="762000" y="1219200"/>
            <a:ext cx="7167772" cy="5029200"/>
          </a:xfrm>
          <a:prstGeom prst="rect">
            <a:avLst/>
          </a:prstGeom>
        </p:spPr>
      </p:pic>
    </p:spTree>
    <p:extLst>
      <p:ext uri="{BB962C8B-B14F-4D97-AF65-F5344CB8AC3E}">
        <p14:creationId xmlns:p14="http://schemas.microsoft.com/office/powerpoint/2010/main" val="2327287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B923C4-043E-A293-3233-A2F886985D68}"/>
              </a:ext>
            </a:extLst>
          </p:cNvPr>
          <p:cNvSpPr txBox="1"/>
          <p:nvPr/>
        </p:nvSpPr>
        <p:spPr>
          <a:xfrm>
            <a:off x="762000" y="1066800"/>
            <a:ext cx="7772400" cy="2739211"/>
          </a:xfrm>
          <a:prstGeom prst="rect">
            <a:avLst/>
          </a:prstGeom>
          <a:noFill/>
        </p:spPr>
        <p:txBody>
          <a:bodyPr wrap="square">
            <a:spAutoFit/>
          </a:bodyPr>
          <a:lstStyle/>
          <a:p>
            <a:pPr algn="just"/>
            <a:r>
              <a:rPr lang="en-US" sz="2400" b="1" i="0" dirty="0">
                <a:solidFill>
                  <a:srgbClr val="000000"/>
                </a:solidFill>
                <a:effectLst/>
                <a:latin typeface="Times New Roman" panose="02020603050405020304" pitchFamily="18" charset="0"/>
                <a:cs typeface="Times New Roman" panose="02020603050405020304" pitchFamily="18" charset="0"/>
              </a:rPr>
              <a:t>Data Cleaning</a:t>
            </a:r>
            <a:endParaRPr lang="en-US" sz="2400" b="1" i="0" dirty="0">
              <a:solidFill>
                <a:srgbClr val="616161"/>
              </a:solidFill>
              <a:effectLst/>
              <a:latin typeface="Times New Roman" panose="02020603050405020304" pitchFamily="18" charset="0"/>
              <a:cs typeface="Times New Roman" panose="02020603050405020304" pitchFamily="18" charset="0"/>
            </a:endParaRPr>
          </a:p>
          <a:p>
            <a:pPr algn="just"/>
            <a:r>
              <a:rPr lang="en-US" sz="2000" b="0" i="0" dirty="0">
                <a:solidFill>
                  <a:srgbClr val="000000"/>
                </a:solidFill>
                <a:effectLst/>
                <a:latin typeface="Times New Roman" panose="02020603050405020304" pitchFamily="18" charset="0"/>
                <a:cs typeface="Times New Roman" panose="02020603050405020304" pitchFamily="18" charset="0"/>
              </a:rPr>
              <a:t>Data cleaning ensures the data is high quality and appropriate for analysis. it is the process of locating and fixing errors in a dataset. Data cleaning is crucial to fix missing and noisy values of real-world data that can negatively affect the system’s accuracy. It helps in improving overall data quality.</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endParaRPr lang="en-US" sz="2400" b="0" i="0" dirty="0">
              <a:solidFill>
                <a:srgbClr val="7F7F7F"/>
              </a:solidFill>
              <a:effectLst/>
              <a:latin typeface="Times New Roman" panose="02020603050405020304" pitchFamily="18" charset="0"/>
              <a:cs typeface="Times New Roman" panose="02020603050405020304" pitchFamily="18" charset="0"/>
            </a:endParaRPr>
          </a:p>
        </p:txBody>
      </p:sp>
      <p:pic>
        <p:nvPicPr>
          <p:cNvPr id="1026" name="Picture 2" descr="Lightbox">
            <a:extLst>
              <a:ext uri="{FF2B5EF4-FFF2-40B4-BE49-F238E27FC236}">
                <a16:creationId xmlns:a16="http://schemas.microsoft.com/office/drawing/2014/main" id="{838E53F1-D82E-3793-B940-98338C968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971800"/>
            <a:ext cx="4343400" cy="33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56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76B266-51F8-B86B-9E86-E35E734E309A}"/>
              </a:ext>
            </a:extLst>
          </p:cNvPr>
          <p:cNvSpPr txBox="1"/>
          <p:nvPr/>
        </p:nvSpPr>
        <p:spPr>
          <a:xfrm>
            <a:off x="914400" y="990600"/>
            <a:ext cx="7543800" cy="1877437"/>
          </a:xfrm>
          <a:prstGeom prst="rect">
            <a:avLst/>
          </a:prstGeom>
          <a:noFill/>
        </p:spPr>
        <p:txBody>
          <a:bodyPr wrap="square">
            <a:spAutoFit/>
          </a:bodyPr>
          <a:lstStyle/>
          <a:p>
            <a:pPr algn="just"/>
            <a:r>
              <a:rPr lang="en-US"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Integration</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process of merging data from various sources into a single, complete view is known as data integration.  It is a complicated and repetitive process. Integration involves steps like ETL mapping, and conversion and begins after cleaning.</a:t>
            </a:r>
          </a:p>
        </p:txBody>
      </p:sp>
      <p:pic>
        <p:nvPicPr>
          <p:cNvPr id="2050" name="Picture 2" descr="Classification of Data Mining Systems">
            <a:extLst>
              <a:ext uri="{FF2B5EF4-FFF2-40B4-BE49-F238E27FC236}">
                <a16:creationId xmlns:a16="http://schemas.microsoft.com/office/drawing/2014/main" id="{F27F8A90-B67A-7BBE-75DE-483114841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868036"/>
            <a:ext cx="4724400" cy="3456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50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90005C-CB1F-D882-0377-E3B0BD621AFC}"/>
              </a:ext>
            </a:extLst>
          </p:cNvPr>
          <p:cNvSpPr txBox="1"/>
          <p:nvPr/>
        </p:nvSpPr>
        <p:spPr>
          <a:xfrm>
            <a:off x="609600" y="1371600"/>
            <a:ext cx="7696200" cy="3046988"/>
          </a:xfrm>
          <a:prstGeom prst="rect">
            <a:avLst/>
          </a:prstGeom>
          <a:noFill/>
        </p:spPr>
        <p:txBody>
          <a:bodyPr wrap="square">
            <a:spAutoFit/>
          </a:bodyPr>
          <a:lstStyle/>
          <a:p>
            <a:pPr algn="just"/>
            <a:r>
              <a:rPr lang="en-US" sz="2400" b="1" i="0" dirty="0">
                <a:solidFill>
                  <a:srgbClr val="000000"/>
                </a:solidFill>
                <a:effectLst/>
                <a:latin typeface="Times New Roman" panose="02020603050405020304" pitchFamily="18" charset="0"/>
                <a:cs typeface="Times New Roman" panose="02020603050405020304" pitchFamily="18" charset="0"/>
              </a:rPr>
              <a:t>Data Selection</a:t>
            </a:r>
            <a:endParaRPr lang="en-US" sz="2400" b="1" i="0" dirty="0">
              <a:solidFill>
                <a:srgbClr val="616161"/>
              </a:solidFill>
              <a:effectLst/>
              <a:latin typeface="Times New Roman" panose="02020603050405020304" pitchFamily="18" charset="0"/>
              <a:cs typeface="Times New Roman" panose="02020603050405020304" pitchFamily="18" charset="0"/>
            </a:endParaRPr>
          </a:p>
          <a:p>
            <a:pPr algn="just"/>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One of the primary steps in the KDD process is data selection. It is described as selecting the proper data source, kind, and instruments to gather the data.  It prepares the foundation for the KDD process's further data transformation, mining, and knowledge presentation processes.</a:t>
            </a:r>
            <a:endParaRPr lang="en-US" sz="2400" b="0" i="0" dirty="0">
              <a:solidFill>
                <a:srgbClr val="7F7F7F"/>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3075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Transformation in Data Mining">
            <a:extLst>
              <a:ext uri="{FF2B5EF4-FFF2-40B4-BE49-F238E27FC236}">
                <a16:creationId xmlns:a16="http://schemas.microsoft.com/office/drawing/2014/main" id="{D3654ACB-4D59-DD51-0243-F23F61E35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43200"/>
            <a:ext cx="51816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F94F9A-6877-20B4-D3BB-36B6CA0E74B8}"/>
              </a:ext>
            </a:extLst>
          </p:cNvPr>
          <p:cNvSpPr txBox="1"/>
          <p:nvPr/>
        </p:nvSpPr>
        <p:spPr>
          <a:xfrm>
            <a:off x="694362" y="914400"/>
            <a:ext cx="7450476" cy="1692771"/>
          </a:xfrm>
          <a:prstGeom prst="rect">
            <a:avLst/>
          </a:prstGeom>
          <a:noFill/>
        </p:spPr>
        <p:txBody>
          <a:bodyPr wrap="square">
            <a:spAutoFit/>
          </a:bodyPr>
          <a:lstStyle/>
          <a:p>
            <a:pPr algn="just"/>
            <a:r>
              <a:rPr lang="en-US" sz="2400" b="1" i="0" dirty="0">
                <a:solidFill>
                  <a:srgbClr val="000000"/>
                </a:solidFill>
                <a:effectLst/>
                <a:latin typeface="Times New Roman" panose="02020603050405020304" pitchFamily="18" charset="0"/>
                <a:cs typeface="Times New Roman" panose="02020603050405020304" pitchFamily="18" charset="0"/>
              </a:rPr>
              <a:t>Data Transformation</a:t>
            </a:r>
            <a:endParaRPr lang="en-US" sz="2400" b="1" i="0" dirty="0">
              <a:solidFill>
                <a:srgbClr val="616161"/>
              </a:solidFill>
              <a:effectLst/>
              <a:latin typeface="Times New Roman" panose="02020603050405020304" pitchFamily="18" charset="0"/>
              <a:cs typeface="Times New Roman" panose="02020603050405020304" pitchFamily="18" charset="0"/>
            </a:endParaRPr>
          </a:p>
          <a:p>
            <a:pPr algn="just"/>
            <a:r>
              <a:rPr lang="en-US" sz="2000" b="0" i="0" dirty="0">
                <a:solidFill>
                  <a:srgbClr val="000000"/>
                </a:solidFill>
                <a:effectLst/>
                <a:latin typeface="Times New Roman" panose="02020603050405020304" pitchFamily="18" charset="0"/>
                <a:cs typeface="Times New Roman" panose="02020603050405020304" pitchFamily="18" charset="0"/>
              </a:rPr>
              <a:t>Data transformation entails converting and altering the data to make the original data acceptable for analysis and knowledge discovery. It transforms raw data into a form that may be used for modelling and analysis.</a:t>
            </a:r>
            <a:endParaRPr lang="en-US" sz="2000" b="0" i="0" dirty="0">
              <a:solidFill>
                <a:srgbClr val="7F7F7F"/>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6111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CC40527-47BD-8396-6F83-978D40A48DBF}"/>
              </a:ext>
            </a:extLst>
          </p:cNvPr>
          <p:cNvSpPr txBox="1">
            <a:spLocks/>
          </p:cNvSpPr>
          <p:nvPr/>
        </p:nvSpPr>
        <p:spPr>
          <a:xfrm>
            <a:off x="609600" y="2286000"/>
            <a:ext cx="8077200" cy="1752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accent5">
                    <a:lumMod val="75000"/>
                  </a:schemeClr>
                </a:solidFill>
              </a:rPr>
              <a:t>                                          </a:t>
            </a:r>
            <a:r>
              <a:rPr lang="en-US" dirty="0">
                <a:solidFill>
                  <a:schemeClr val="accent5">
                    <a:lumMod val="75000"/>
                  </a:schemeClr>
                </a:solidFill>
                <a:latin typeface="Times New Roman" panose="02020603050405020304" pitchFamily="18" charset="0"/>
                <a:cs typeface="Times New Roman" panose="02020603050405020304" pitchFamily="18" charset="0"/>
              </a:rPr>
              <a:t>UNIT-1</a:t>
            </a:r>
          </a:p>
          <a:p>
            <a:pPr marL="0" indent="0">
              <a:buNone/>
            </a:pPr>
            <a:endParaRPr lang="en-US" sz="2800" dirty="0">
              <a:solidFill>
                <a:schemeClr val="accent5">
                  <a:lumMod val="75000"/>
                </a:schemeClr>
              </a:solidFill>
            </a:endParaRPr>
          </a:p>
          <a:p>
            <a:pPr marL="0" indent="0">
              <a:buNone/>
            </a:pPr>
            <a:r>
              <a:rPr lang="en-US" dirty="0">
                <a:solidFill>
                  <a:srgbClr val="FF0000"/>
                </a:solidFill>
                <a:latin typeface="Times New Roman" panose="02020603050405020304" pitchFamily="18" charset="0"/>
                <a:cs typeface="Times New Roman" panose="02020603050405020304" pitchFamily="18" charset="0"/>
              </a:rPr>
              <a:t>           INTRODUCTION TO DATA MINING</a:t>
            </a:r>
          </a:p>
          <a:p>
            <a:endParaRPr lang="en-US" sz="1800" dirty="0">
              <a:solidFill>
                <a:schemeClr val="tx1">
                  <a:lumMod val="95000"/>
                  <a:lumOff val="5000"/>
                </a:schemeClr>
              </a:solidFill>
            </a:endParaRPr>
          </a:p>
        </p:txBody>
      </p:sp>
    </p:spTree>
    <p:extLst>
      <p:ext uri="{BB962C8B-B14F-4D97-AF65-F5344CB8AC3E}">
        <p14:creationId xmlns:p14="http://schemas.microsoft.com/office/powerpoint/2010/main" val="1603300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B2411E-600D-C674-F8AE-CF81CEC3690D}"/>
              </a:ext>
            </a:extLst>
          </p:cNvPr>
          <p:cNvSpPr txBox="1"/>
          <p:nvPr/>
        </p:nvSpPr>
        <p:spPr>
          <a:xfrm>
            <a:off x="838200" y="2667000"/>
            <a:ext cx="7315200" cy="2554545"/>
          </a:xfrm>
          <a:prstGeom prst="rect">
            <a:avLst/>
          </a:prstGeom>
          <a:noFill/>
        </p:spPr>
        <p:txBody>
          <a:bodyPr wrap="square">
            <a:spAutoFit/>
          </a:bodyPr>
          <a:lstStyle/>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Binning:</a:t>
            </a:r>
            <a:r>
              <a:rPr lang="en-US" sz="2000" b="0" i="0" dirty="0">
                <a:solidFill>
                  <a:srgbClr val="000000"/>
                </a:solidFill>
                <a:effectLst/>
                <a:latin typeface="Times New Roman" panose="02020603050405020304" pitchFamily="18" charset="0"/>
                <a:cs typeface="Times New Roman" panose="02020603050405020304" pitchFamily="18" charset="0"/>
              </a:rPr>
              <a:t> This method splits the sorted data into the number of bins and smoothens the data values in each bin considering the neighborhood values around it.</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Regression:</a:t>
            </a:r>
            <a:r>
              <a:rPr lang="en-US" sz="2000" b="0" i="0" dirty="0">
                <a:solidFill>
                  <a:srgbClr val="000000"/>
                </a:solidFill>
                <a:effectLst/>
                <a:latin typeface="Times New Roman" panose="02020603050405020304" pitchFamily="18" charset="0"/>
                <a:cs typeface="Times New Roman" panose="02020603050405020304" pitchFamily="18" charset="0"/>
              </a:rPr>
              <a:t> This method identifies the relation among two dependent attributes so that if we have one attribute, it can be used to predict the other attribute.</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Clustering:</a:t>
            </a:r>
            <a:r>
              <a:rPr lang="en-US" sz="2000" b="0" i="0" dirty="0">
                <a:solidFill>
                  <a:srgbClr val="000000"/>
                </a:solidFill>
                <a:effectLst/>
                <a:latin typeface="Times New Roman" panose="02020603050405020304" pitchFamily="18" charset="0"/>
                <a:cs typeface="Times New Roman" panose="02020603050405020304" pitchFamily="18" charset="0"/>
              </a:rPr>
              <a:t> This method groups similar data values and form a cluster. The values that lie outside a cluster are known as outliers</a:t>
            </a:r>
          </a:p>
        </p:txBody>
      </p:sp>
      <p:sp>
        <p:nvSpPr>
          <p:cNvPr id="7" name="TextBox 6">
            <a:extLst>
              <a:ext uri="{FF2B5EF4-FFF2-40B4-BE49-F238E27FC236}">
                <a16:creationId xmlns:a16="http://schemas.microsoft.com/office/drawing/2014/main" id="{05A1A1F2-EF81-5311-2D72-13C331036158}"/>
              </a:ext>
            </a:extLst>
          </p:cNvPr>
          <p:cNvSpPr txBox="1"/>
          <p:nvPr/>
        </p:nvSpPr>
        <p:spPr>
          <a:xfrm>
            <a:off x="838200" y="1295400"/>
            <a:ext cx="6858000" cy="1015663"/>
          </a:xfrm>
          <a:prstGeom prst="rect">
            <a:avLst/>
          </a:prstGeom>
          <a:noFill/>
        </p:spPr>
        <p:txBody>
          <a:bodyPr wrap="square">
            <a:spAutoFit/>
          </a:bodyPr>
          <a:lstStyle/>
          <a:p>
            <a:pPr algn="just"/>
            <a:r>
              <a:rPr lang="en-US" sz="2000" b="1" i="0" dirty="0">
                <a:solidFill>
                  <a:srgbClr val="333333"/>
                </a:solidFill>
                <a:effectLst/>
                <a:latin typeface="Times New Roman" panose="02020603050405020304" pitchFamily="18" charset="0"/>
                <a:cs typeface="Times New Roman" panose="02020603050405020304" pitchFamily="18" charset="0"/>
              </a:rPr>
              <a:t>Data Smoothing</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r>
              <a:rPr lang="en-US" sz="2000" b="0" i="0" dirty="0">
                <a:solidFill>
                  <a:srgbClr val="333333"/>
                </a:solidFill>
                <a:effectLst/>
                <a:latin typeface="Times New Roman" panose="02020603050405020304" pitchFamily="18" charset="0"/>
                <a:cs typeface="Times New Roman" panose="02020603050405020304" pitchFamily="18" charset="0"/>
              </a:rPr>
              <a:t>Data smoothing is a process that is used to remove noise from the dataset using some algorithms. </a:t>
            </a:r>
          </a:p>
        </p:txBody>
      </p:sp>
    </p:spTree>
    <p:extLst>
      <p:ext uri="{BB962C8B-B14F-4D97-AF65-F5344CB8AC3E}">
        <p14:creationId xmlns:p14="http://schemas.microsoft.com/office/powerpoint/2010/main" val="2966844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4374DA-8FFB-A9A1-A682-1E484954DFDF}"/>
              </a:ext>
            </a:extLst>
          </p:cNvPr>
          <p:cNvSpPr txBox="1"/>
          <p:nvPr/>
        </p:nvSpPr>
        <p:spPr>
          <a:xfrm>
            <a:off x="609600" y="1600200"/>
            <a:ext cx="7620000" cy="707886"/>
          </a:xfrm>
          <a:prstGeom prst="rect">
            <a:avLst/>
          </a:prstGeom>
          <a:noFill/>
        </p:spPr>
        <p:txBody>
          <a:bodyPr wrap="square">
            <a:spAutoFit/>
          </a:bodyPr>
          <a:lstStyle/>
          <a:p>
            <a:r>
              <a:rPr lang="en-US" sz="2000" b="0" i="0" dirty="0">
                <a:solidFill>
                  <a:srgbClr val="333333"/>
                </a:solidFill>
                <a:effectLst/>
                <a:latin typeface="Times New Roman" panose="02020603050405020304" pitchFamily="18" charset="0"/>
                <a:cs typeface="Times New Roman" panose="02020603050405020304" pitchFamily="18" charset="0"/>
              </a:rPr>
              <a:t>In the attribute construction method, the new attributes consult the existing attributes to construct a new data set that eases data mining.</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7520BB4-572D-63D1-B076-7B27C05B711C}"/>
              </a:ext>
            </a:extLst>
          </p:cNvPr>
          <p:cNvSpPr txBox="1"/>
          <p:nvPr/>
        </p:nvSpPr>
        <p:spPr>
          <a:xfrm>
            <a:off x="609600" y="1066800"/>
            <a:ext cx="4715838" cy="400110"/>
          </a:xfrm>
          <a:prstGeom prst="rect">
            <a:avLst/>
          </a:prstGeom>
          <a:noFill/>
        </p:spPr>
        <p:txBody>
          <a:bodyPr wrap="square">
            <a:spAutoFit/>
          </a:bodyPr>
          <a:lstStyle/>
          <a:p>
            <a:r>
              <a:rPr lang="en-US" sz="2000" b="1" i="0" dirty="0">
                <a:solidFill>
                  <a:srgbClr val="333333"/>
                </a:solidFill>
                <a:effectLst/>
                <a:latin typeface="Times New Roman" panose="02020603050405020304" pitchFamily="18" charset="0"/>
                <a:cs typeface="Times New Roman" panose="02020603050405020304" pitchFamily="18" charset="0"/>
              </a:rPr>
              <a:t>Attribute Construction</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E57F809-72E9-FF62-8A27-CC1996FB3EF3}"/>
              </a:ext>
            </a:extLst>
          </p:cNvPr>
          <p:cNvSpPr txBox="1"/>
          <p:nvPr/>
        </p:nvSpPr>
        <p:spPr>
          <a:xfrm>
            <a:off x="609600" y="2479935"/>
            <a:ext cx="6978721" cy="1015663"/>
          </a:xfrm>
          <a:prstGeom prst="rect">
            <a:avLst/>
          </a:prstGeom>
          <a:noFill/>
        </p:spPr>
        <p:txBody>
          <a:bodyPr wrap="square">
            <a:spAutoFit/>
          </a:bodyPr>
          <a:lstStyle/>
          <a:p>
            <a:pPr algn="just"/>
            <a:r>
              <a:rPr lang="en-US" sz="2000" b="1" i="0" dirty="0">
                <a:solidFill>
                  <a:srgbClr val="333333"/>
                </a:solidFill>
                <a:effectLst/>
                <a:latin typeface="Times New Roman" panose="02020603050405020304" pitchFamily="18" charset="0"/>
                <a:cs typeface="Times New Roman" panose="02020603050405020304" pitchFamily="18" charset="0"/>
              </a:rPr>
              <a:t>Data Aggregation</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r>
              <a:rPr lang="en-US" sz="2000" b="0" i="0" dirty="0">
                <a:solidFill>
                  <a:srgbClr val="333333"/>
                </a:solidFill>
                <a:effectLst/>
                <a:latin typeface="Times New Roman" panose="02020603050405020304" pitchFamily="18" charset="0"/>
                <a:cs typeface="Times New Roman" panose="02020603050405020304" pitchFamily="18" charset="0"/>
              </a:rPr>
              <a:t>Data collection or aggregation is the method of storing and presenting data in a summary format.</a:t>
            </a:r>
          </a:p>
        </p:txBody>
      </p:sp>
      <p:pic>
        <p:nvPicPr>
          <p:cNvPr id="4098" name="Picture 2" descr="Data Transformation in Data Mining">
            <a:extLst>
              <a:ext uri="{FF2B5EF4-FFF2-40B4-BE49-F238E27FC236}">
                <a16:creationId xmlns:a16="http://schemas.microsoft.com/office/drawing/2014/main" id="{00481831-F760-467E-AE51-0C7F6B39E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609271"/>
            <a:ext cx="66675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61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9276DC-B338-0EDF-1A34-3DBFD9C555AF}"/>
              </a:ext>
            </a:extLst>
          </p:cNvPr>
          <p:cNvSpPr txBox="1"/>
          <p:nvPr/>
        </p:nvSpPr>
        <p:spPr>
          <a:xfrm>
            <a:off x="731927" y="1050667"/>
            <a:ext cx="7239000" cy="738664"/>
          </a:xfrm>
          <a:prstGeom prst="rect">
            <a:avLst/>
          </a:prstGeom>
          <a:noFill/>
        </p:spPr>
        <p:txBody>
          <a:bodyPr wrap="square">
            <a:spAutoFit/>
          </a:bodyPr>
          <a:lstStyle/>
          <a:p>
            <a:r>
              <a:rPr lang="en-US" sz="2400" b="1" i="0" dirty="0">
                <a:solidFill>
                  <a:srgbClr val="000000"/>
                </a:solidFill>
                <a:effectLst/>
                <a:latin typeface="Times New Roman" panose="02020603050405020304" pitchFamily="18" charset="0"/>
                <a:cs typeface="Times New Roman" panose="02020603050405020304" pitchFamily="18" charset="0"/>
              </a:rPr>
              <a:t>Normalization: </a:t>
            </a:r>
            <a:r>
              <a:rPr lang="en-US" b="0" i="0" dirty="0">
                <a:solidFill>
                  <a:srgbClr val="333333"/>
                </a:solidFill>
                <a:effectLst/>
                <a:latin typeface="inter-regular"/>
              </a:rPr>
              <a:t>Normalizing the data refers to scaling the data values to a much smaller range such as [-1, 1] or [0.0, 1.0]. </a:t>
            </a:r>
            <a:endParaRPr lang="en-US" dirty="0"/>
          </a:p>
        </p:txBody>
      </p:sp>
      <p:sp>
        <p:nvSpPr>
          <p:cNvPr id="7" name="TextBox 6">
            <a:extLst>
              <a:ext uri="{FF2B5EF4-FFF2-40B4-BE49-F238E27FC236}">
                <a16:creationId xmlns:a16="http://schemas.microsoft.com/office/drawing/2014/main" id="{6EBF7CDF-21BC-707C-7B3B-C5D634FDE578}"/>
              </a:ext>
            </a:extLst>
          </p:cNvPr>
          <p:cNvSpPr txBox="1"/>
          <p:nvPr/>
        </p:nvSpPr>
        <p:spPr>
          <a:xfrm>
            <a:off x="685800" y="1905000"/>
            <a:ext cx="4715838" cy="369332"/>
          </a:xfrm>
          <a:prstGeom prst="rect">
            <a:avLst/>
          </a:prstGeom>
          <a:noFill/>
        </p:spPr>
        <p:txBody>
          <a:bodyPr wrap="square">
            <a:spAutoFit/>
          </a:bodyPr>
          <a:lstStyle/>
          <a:p>
            <a:r>
              <a:rPr lang="en-US" b="1" i="0" dirty="0">
                <a:solidFill>
                  <a:srgbClr val="000000"/>
                </a:solidFill>
                <a:effectLst/>
                <a:latin typeface="inter-bold"/>
              </a:rPr>
              <a:t>Min-max normalization:</a:t>
            </a:r>
            <a:r>
              <a:rPr lang="en-US" b="0" i="0" dirty="0">
                <a:solidFill>
                  <a:srgbClr val="000000"/>
                </a:solidFill>
                <a:effectLst/>
                <a:latin typeface="inter-regular"/>
              </a:rPr>
              <a:t> </a:t>
            </a:r>
            <a:endParaRPr lang="en-US" dirty="0"/>
          </a:p>
        </p:txBody>
      </p:sp>
      <p:sp>
        <p:nvSpPr>
          <p:cNvPr id="8" name="Rectangle 1">
            <a:extLst>
              <a:ext uri="{FF2B5EF4-FFF2-40B4-BE49-F238E27FC236}">
                <a16:creationId xmlns:a16="http://schemas.microsoft.com/office/drawing/2014/main" id="{007F6310-7CE9-08FB-E0B3-006F17C4CAF1}"/>
              </a:ext>
            </a:extLst>
          </p:cNvPr>
          <p:cNvSpPr>
            <a:spLocks noChangeArrowheads="1"/>
          </p:cNvSpPr>
          <p:nvPr/>
        </p:nvSpPr>
        <p:spPr bwMode="auto">
          <a:xfrm>
            <a:off x="927243" y="2390001"/>
            <a:ext cx="59202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formula for min-max normalization is given below:</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4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5122" name="Picture 2" descr="Data Transformation in Data Mining">
            <a:extLst>
              <a:ext uri="{FF2B5EF4-FFF2-40B4-BE49-F238E27FC236}">
                <a16:creationId xmlns:a16="http://schemas.microsoft.com/office/drawing/2014/main" id="{43FF7F2E-E404-CF31-875A-7DD5D4408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298" y="2875002"/>
            <a:ext cx="5372100" cy="11866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28861764-1B95-8CE3-123A-F4EE406FA9B8}"/>
              </a:ext>
            </a:extLst>
          </p:cNvPr>
          <p:cNvSpPr>
            <a:spLocks noChangeArrowheads="1"/>
          </p:cNvSpPr>
          <p:nvPr/>
        </p:nvSpPr>
        <p:spPr bwMode="auto">
          <a:xfrm>
            <a:off x="603577" y="4333786"/>
            <a:ext cx="7854623"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Z-score normalization: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This method normalizes the value for attribute A using the </a:t>
            </a:r>
            <a:r>
              <a:rPr kumimoji="0" lang="en-US" altLang="en-US" b="1" i="1"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mean</a:t>
            </a:r>
            <a:r>
              <a:rPr kumimoji="0" lang="en-US" altLang="en-US"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and</a:t>
            </a: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b="1"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standard deviation</a:t>
            </a: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The following formula is used for Z-score normalization:</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5124" name="Picture 4" descr="Data Transformation in Data Mining">
            <a:extLst>
              <a:ext uri="{FF2B5EF4-FFF2-40B4-BE49-F238E27FC236}">
                <a16:creationId xmlns:a16="http://schemas.microsoft.com/office/drawing/2014/main" id="{C45C1A2D-E276-4238-D460-0A1034AD4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970" y="5534115"/>
            <a:ext cx="1990458" cy="83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491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A09285-2CE7-4B11-9C3A-A111107E46C0}"/>
              </a:ext>
            </a:extLst>
          </p:cNvPr>
          <p:cNvSpPr txBox="1"/>
          <p:nvPr/>
        </p:nvSpPr>
        <p:spPr>
          <a:xfrm>
            <a:off x="990600" y="990600"/>
            <a:ext cx="7010400" cy="707886"/>
          </a:xfrm>
          <a:prstGeom prst="rect">
            <a:avLst/>
          </a:prstGeom>
          <a:noFill/>
        </p:spPr>
        <p:txBody>
          <a:bodyPr wrap="square">
            <a:spAutoFit/>
          </a:bodyPr>
          <a:lstStyle/>
          <a:p>
            <a:pPr algn="just"/>
            <a:r>
              <a:rPr lang="en-US" sz="2000" b="1" i="0" dirty="0">
                <a:solidFill>
                  <a:srgbClr val="000000"/>
                </a:solidFill>
                <a:effectLst/>
                <a:latin typeface="Times New Roman" panose="02020603050405020304" pitchFamily="18" charset="0"/>
                <a:cs typeface="Times New Roman" panose="02020603050405020304" pitchFamily="18" charset="0"/>
              </a:rPr>
              <a:t>Decimal Scaling:</a:t>
            </a:r>
            <a:r>
              <a:rPr lang="en-US" sz="2000" b="0" i="0" dirty="0">
                <a:solidFill>
                  <a:srgbClr val="000000"/>
                </a:solidFill>
                <a:effectLst/>
                <a:latin typeface="Times New Roman" panose="02020603050405020304" pitchFamily="18" charset="0"/>
                <a:cs typeface="Times New Roman" panose="02020603050405020304" pitchFamily="18" charset="0"/>
              </a:rPr>
              <a:t> This method normalizes the value of attribute A by moving the decimal point in the value. </a:t>
            </a:r>
            <a:endParaRPr lang="en-US" sz="2000"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3E0F8861-80E9-DFCD-ED04-10145FA9A9F8}"/>
              </a:ext>
            </a:extLst>
          </p:cNvPr>
          <p:cNvSpPr>
            <a:spLocks noChangeArrowheads="1"/>
          </p:cNvSpPr>
          <p:nvPr/>
        </p:nvSpPr>
        <p:spPr bwMode="auto">
          <a:xfrm>
            <a:off x="990600" y="1857751"/>
            <a:ext cx="5487400"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formula for the decimal scaling is given below:</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Here j is the smallest integer such that max(|</a:t>
            </a:r>
            <a:r>
              <a:rPr kumimoji="0" lang="en-US" altLang="en-US" sz="2000" b="0" i="1"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v'</a:t>
            </a:r>
            <a:r>
              <a:rPr kumimoji="0" lang="en-US" altLang="en-US" sz="2000" b="0" i="1" u="none" strike="noStrike" cap="none" normalizeH="0" baseline="-30000" dirty="0" err="1">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|)&lt;1</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6146" name="Picture 2" descr="Data Transformation in Data Mining">
            <a:extLst>
              <a:ext uri="{FF2B5EF4-FFF2-40B4-BE49-F238E27FC236}">
                <a16:creationId xmlns:a16="http://schemas.microsoft.com/office/drawing/2014/main" id="{64A1A377-EC74-30C6-4963-CB84BD29E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048000"/>
            <a:ext cx="1085850" cy="4953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4BA337E-EBAC-51B8-A24A-D8750FAA2314}"/>
              </a:ext>
            </a:extLst>
          </p:cNvPr>
          <p:cNvSpPr txBox="1"/>
          <p:nvPr/>
        </p:nvSpPr>
        <p:spPr>
          <a:xfrm>
            <a:off x="609600" y="3717887"/>
            <a:ext cx="7391400" cy="1015663"/>
          </a:xfrm>
          <a:prstGeom prst="rect">
            <a:avLst/>
          </a:prstGeom>
          <a:noFill/>
        </p:spPr>
        <p:txBody>
          <a:bodyPr wrap="square">
            <a:spAutoFit/>
          </a:bodyPr>
          <a:lstStyle/>
          <a:p>
            <a:pPr algn="just"/>
            <a:r>
              <a:rPr lang="en-US" sz="2000" b="1" i="0" dirty="0">
                <a:solidFill>
                  <a:srgbClr val="333333"/>
                </a:solidFill>
                <a:effectLst/>
                <a:latin typeface="Times New Roman" panose="02020603050405020304" pitchFamily="18" charset="0"/>
                <a:cs typeface="Times New Roman" panose="02020603050405020304" pitchFamily="18" charset="0"/>
              </a:rPr>
              <a:t> Data Generalization</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r>
              <a:rPr lang="en-US" sz="2000" b="0" i="0" dirty="0">
                <a:solidFill>
                  <a:srgbClr val="333333"/>
                </a:solidFill>
                <a:effectLst/>
                <a:latin typeface="Times New Roman" panose="02020603050405020304" pitchFamily="18" charset="0"/>
                <a:cs typeface="Times New Roman" panose="02020603050405020304" pitchFamily="18" charset="0"/>
              </a:rPr>
              <a:t>It converts low-level data attributes to high-level data attributes using concept hierarchy.</a:t>
            </a:r>
          </a:p>
        </p:txBody>
      </p:sp>
      <p:sp>
        <p:nvSpPr>
          <p:cNvPr id="11" name="Rectangle 3">
            <a:extLst>
              <a:ext uri="{FF2B5EF4-FFF2-40B4-BE49-F238E27FC236}">
                <a16:creationId xmlns:a16="http://schemas.microsoft.com/office/drawing/2014/main" id="{4FA2F419-00FA-5355-733C-167F19597E8A}"/>
              </a:ext>
            </a:extLst>
          </p:cNvPr>
          <p:cNvSpPr>
            <a:spLocks noChangeArrowheads="1"/>
          </p:cNvSpPr>
          <p:nvPr/>
        </p:nvSpPr>
        <p:spPr bwMode="auto">
          <a:xfrm>
            <a:off x="582709" y="4908136"/>
            <a:ext cx="7826181"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Data Discretization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This is a process of converting continuous data into a set of data intervals.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5226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6005C02-1930-027B-BBF7-BB325BF45AD2}"/>
              </a:ext>
            </a:extLst>
          </p:cNvPr>
          <p:cNvSpPr txBox="1"/>
          <p:nvPr/>
        </p:nvSpPr>
        <p:spPr>
          <a:xfrm>
            <a:off x="914400" y="990600"/>
            <a:ext cx="7543800" cy="2308324"/>
          </a:xfrm>
          <a:prstGeom prst="rect">
            <a:avLst/>
          </a:prstGeom>
          <a:noFill/>
        </p:spPr>
        <p:txBody>
          <a:bodyPr wrap="square">
            <a:spAutoFit/>
          </a:bodyPr>
          <a:lstStyle/>
          <a:p>
            <a:pPr algn="just"/>
            <a:r>
              <a:rPr lang="en-US" sz="2400" b="1" i="0" dirty="0">
                <a:solidFill>
                  <a:srgbClr val="000000"/>
                </a:solidFill>
                <a:effectLst/>
                <a:latin typeface="Times New Roman" panose="02020603050405020304" pitchFamily="18" charset="0"/>
                <a:cs typeface="Times New Roman" panose="02020603050405020304" pitchFamily="18" charset="0"/>
              </a:rPr>
              <a:t>Data Mining</a:t>
            </a:r>
            <a:endParaRPr lang="en-US" sz="2400" b="1" i="0" dirty="0">
              <a:solidFill>
                <a:srgbClr val="616161"/>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To find patterns and associations that can be used to solve problems through data analysis, vast data sets are sorted using a process called data mining. Gaining insightful knowledge and using it to create well-informed decisions are the ultimate goals of data mining. </a:t>
            </a:r>
            <a:endParaRPr lang="en-US" sz="2400" b="0" i="0" dirty="0">
              <a:solidFill>
                <a:srgbClr val="7F7F7F"/>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1717FE7-30B0-7A26-A961-FA7D4E1A1F25}"/>
              </a:ext>
            </a:extLst>
          </p:cNvPr>
          <p:cNvSpPr txBox="1"/>
          <p:nvPr/>
        </p:nvSpPr>
        <p:spPr>
          <a:xfrm>
            <a:off x="914400" y="4114800"/>
            <a:ext cx="7543800" cy="2308324"/>
          </a:xfrm>
          <a:prstGeom prst="rect">
            <a:avLst/>
          </a:prstGeom>
          <a:noFill/>
        </p:spPr>
        <p:txBody>
          <a:bodyPr wrap="square">
            <a:spAutoFit/>
          </a:bodyPr>
          <a:lstStyle/>
          <a:p>
            <a:pPr algn="just"/>
            <a:r>
              <a:rPr lang="en-US" sz="2400" b="1" i="0" dirty="0">
                <a:solidFill>
                  <a:srgbClr val="000000"/>
                </a:solidFill>
                <a:effectLst/>
                <a:latin typeface="Times New Roman" panose="02020603050405020304" pitchFamily="18" charset="0"/>
                <a:cs typeface="Times New Roman" panose="02020603050405020304" pitchFamily="18" charset="0"/>
              </a:rPr>
              <a:t>Pattern Evaluation</a:t>
            </a:r>
            <a:endParaRPr lang="en-US" sz="2400" b="1" i="0" dirty="0">
              <a:solidFill>
                <a:srgbClr val="616161"/>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Pattern evaluation is the process of finding strictly increasing patterns that indicate knowledge based on specific metrics. Not every pattern exists equally; some patterns might be useless, and others might be highly valuable and informative. </a:t>
            </a:r>
            <a:endParaRPr lang="en-US" sz="2400" b="0" i="0" dirty="0">
              <a:solidFill>
                <a:srgbClr val="7F7F7F"/>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819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74CAD4-328E-ACDF-56E0-A26B24F8E91F}"/>
              </a:ext>
            </a:extLst>
          </p:cNvPr>
          <p:cNvSpPr txBox="1"/>
          <p:nvPr/>
        </p:nvSpPr>
        <p:spPr>
          <a:xfrm>
            <a:off x="685800" y="1524000"/>
            <a:ext cx="7543800" cy="2308324"/>
          </a:xfrm>
          <a:prstGeom prst="rect">
            <a:avLst/>
          </a:prstGeom>
          <a:noFill/>
        </p:spPr>
        <p:txBody>
          <a:bodyPr wrap="square">
            <a:spAutoFit/>
          </a:bodyPr>
          <a:lstStyle/>
          <a:p>
            <a:pPr algn="l"/>
            <a:r>
              <a:rPr lang="en-US" sz="2400" b="1" i="0" dirty="0">
                <a:solidFill>
                  <a:srgbClr val="000000"/>
                </a:solidFill>
                <a:effectLst/>
                <a:latin typeface="Times New Roman" panose="02020603050405020304" pitchFamily="18" charset="0"/>
                <a:cs typeface="Times New Roman" panose="02020603050405020304" pitchFamily="18" charset="0"/>
              </a:rPr>
              <a:t>Knowledge Presentation</a:t>
            </a:r>
          </a:p>
          <a:p>
            <a:pPr algn="l"/>
            <a:endParaRPr lang="en-US" sz="2400" b="1" i="0" dirty="0">
              <a:solidFill>
                <a:srgbClr val="616161"/>
              </a:solidFill>
              <a:effectLst/>
              <a:latin typeface="Times New Roman" panose="02020603050405020304" pitchFamily="18" charset="0"/>
              <a:cs typeface="Times New Roman" panose="02020603050405020304" pitchFamily="18" charset="0"/>
            </a:endParaRPr>
          </a:p>
          <a:p>
            <a:pPr algn="l"/>
            <a:r>
              <a:rPr lang="en-US" sz="2400" b="0" i="0" dirty="0">
                <a:solidFill>
                  <a:srgbClr val="000000"/>
                </a:solidFill>
                <a:effectLst/>
                <a:latin typeface="Times New Roman" panose="02020603050405020304" pitchFamily="18" charset="0"/>
                <a:cs typeface="Times New Roman" panose="02020603050405020304" pitchFamily="18" charset="0"/>
              </a:rPr>
              <a:t>It is the final step of the KDD process. When knowledge is presented to a user visually through tables, graphs, charts, trees, matrices, etc., it is known as knowledge representation. </a:t>
            </a:r>
            <a:endParaRPr lang="en-US" sz="2400" b="0" i="0" dirty="0">
              <a:solidFill>
                <a:srgbClr val="7F7F7F"/>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632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896ED2-E7D8-CEE2-DBBF-4C986310F8AD}"/>
              </a:ext>
            </a:extLst>
          </p:cNvPr>
          <p:cNvSpPr txBox="1"/>
          <p:nvPr/>
        </p:nvSpPr>
        <p:spPr>
          <a:xfrm>
            <a:off x="1371600" y="1066800"/>
            <a:ext cx="7315200" cy="5324535"/>
          </a:xfrm>
          <a:prstGeom prst="rect">
            <a:avLst/>
          </a:prstGeom>
          <a:noFill/>
        </p:spPr>
        <p:txBody>
          <a:bodyPr wrap="square">
            <a:spAutoFit/>
          </a:bodyPr>
          <a:lstStyle/>
          <a:p>
            <a:pPr algn="l"/>
            <a:r>
              <a:rPr lang="en-US" sz="2800" b="1" i="0" dirty="0">
                <a:solidFill>
                  <a:srgbClr val="FF0000"/>
                </a:solidFill>
                <a:effectLst/>
                <a:latin typeface="Times New Roman" panose="02020603050405020304" pitchFamily="18" charset="0"/>
                <a:cs typeface="Times New Roman" panose="02020603050405020304" pitchFamily="18" charset="0"/>
              </a:rPr>
              <a:t>Advantages of KDD in Data Mining</a:t>
            </a:r>
          </a:p>
          <a:p>
            <a:pPr algn="l"/>
            <a:endParaRPr lang="en-US" sz="2400" b="1" i="0" dirty="0">
              <a:solidFill>
                <a:srgbClr val="343434"/>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KDD helps in data-driven decision-making.</a:t>
            </a:r>
            <a:br>
              <a:rPr lang="en-US" sz="2400" b="0" i="0" dirty="0">
                <a:solidFill>
                  <a:srgbClr val="7F7F7F"/>
                </a:solidFill>
                <a:effectLst/>
                <a:latin typeface="Times New Roman" panose="02020603050405020304" pitchFamily="18" charset="0"/>
                <a:cs typeface="Times New Roman" panose="02020603050405020304" pitchFamily="18" charset="0"/>
              </a:rPr>
            </a:br>
            <a:r>
              <a:rPr lang="en-US" sz="2400" b="0" i="0" dirty="0">
                <a:solidFill>
                  <a:srgbClr val="7F7F7F"/>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It is also used for pattern recognition</a:t>
            </a:r>
            <a:br>
              <a:rPr lang="en-US" sz="2400" b="0" i="0" dirty="0">
                <a:solidFill>
                  <a:srgbClr val="7F7F7F"/>
                </a:solidFill>
                <a:effectLst/>
                <a:latin typeface="Times New Roman" panose="02020603050405020304" pitchFamily="18" charset="0"/>
                <a:cs typeface="Times New Roman" panose="02020603050405020304" pitchFamily="18" charset="0"/>
              </a:rPr>
            </a:br>
            <a:r>
              <a:rPr lang="en-US" sz="2400" b="0" i="0" dirty="0">
                <a:solidFill>
                  <a:srgbClr val="7F7F7F"/>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It improves the performance of firms and </a:t>
            </a:r>
            <a:r>
              <a:rPr lang="en-US" sz="2400" b="0" i="0" dirty="0" err="1">
                <a:solidFill>
                  <a:srgbClr val="000000"/>
                </a:solidFill>
                <a:effectLst/>
                <a:latin typeface="Times New Roman" panose="02020603050405020304" pitchFamily="18" charset="0"/>
                <a:cs typeface="Times New Roman" panose="02020603050405020304" pitchFamily="18" charset="0"/>
              </a:rPr>
              <a:t>organisations</a:t>
            </a:r>
            <a:r>
              <a:rPr lang="en-US" sz="2400" b="0" i="0" dirty="0">
                <a:solidFill>
                  <a:srgbClr val="000000"/>
                </a:solidFill>
                <a:effectLst/>
                <a:latin typeface="Times New Roman" panose="02020603050405020304" pitchFamily="18" charset="0"/>
                <a:cs typeface="Times New Roman" panose="02020603050405020304" pitchFamily="18" charset="0"/>
              </a:rPr>
              <a:t>.</a:t>
            </a:r>
            <a:br>
              <a:rPr lang="en-US" sz="2400" b="0" i="0" dirty="0">
                <a:solidFill>
                  <a:srgbClr val="7F7F7F"/>
                </a:solidFill>
                <a:effectLst/>
                <a:latin typeface="Times New Roman" panose="02020603050405020304" pitchFamily="18" charset="0"/>
                <a:cs typeface="Times New Roman" panose="02020603050405020304" pitchFamily="18" charset="0"/>
              </a:rPr>
            </a:br>
            <a:r>
              <a:rPr lang="en-US" sz="2400" b="0" i="0" dirty="0">
                <a:solidFill>
                  <a:srgbClr val="7F7F7F"/>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It helps in the detection of </a:t>
            </a:r>
            <a:r>
              <a:rPr lang="en-US" sz="2400" b="0" i="0" strike="noStrike" dirty="0">
                <a:effectLst/>
                <a:latin typeface="Times New Roman" panose="02020603050405020304" pitchFamily="18" charset="0"/>
                <a:cs typeface="Times New Roman" panose="02020603050405020304" pitchFamily="18" charset="0"/>
              </a:rPr>
              <a:t>anomalies in database</a:t>
            </a:r>
            <a:r>
              <a:rPr lang="en-US" sz="2400" b="0" i="0" dirty="0">
                <a:effectLst/>
                <a:latin typeface="Times New Roman" panose="02020603050405020304" pitchFamily="18" charset="0"/>
                <a:cs typeface="Times New Roman" panose="02020603050405020304" pitchFamily="18" charset="0"/>
              </a:rPr>
              <a:t>s</a:t>
            </a:r>
            <a:r>
              <a:rPr lang="en-US" sz="2400" b="0" i="0" dirty="0">
                <a:solidFill>
                  <a:srgbClr val="000000"/>
                </a:solidFill>
                <a:effectLst/>
                <a:latin typeface="Times New Roman" panose="02020603050405020304" pitchFamily="18" charset="0"/>
                <a:cs typeface="Times New Roman" panose="02020603050405020304" pitchFamily="18" charset="0"/>
              </a:rPr>
              <a:t>.</a:t>
            </a:r>
            <a:br>
              <a:rPr lang="en-US" sz="2400" b="0" i="0" dirty="0">
                <a:solidFill>
                  <a:srgbClr val="7F7F7F"/>
                </a:solidFill>
                <a:effectLst/>
                <a:latin typeface="Times New Roman" panose="02020603050405020304" pitchFamily="18" charset="0"/>
                <a:cs typeface="Times New Roman" panose="02020603050405020304" pitchFamily="18" charset="0"/>
              </a:rPr>
            </a:br>
            <a:r>
              <a:rPr lang="en-US" sz="2400" b="0" i="0" dirty="0">
                <a:solidFill>
                  <a:srgbClr val="7F7F7F"/>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It plays a vital role in research and discovery fields.</a:t>
            </a:r>
            <a:br>
              <a:rPr lang="en-US" sz="2400" b="0" i="0" dirty="0">
                <a:solidFill>
                  <a:srgbClr val="7F7F7F"/>
                </a:solidFill>
                <a:effectLst/>
                <a:latin typeface="Times New Roman" panose="02020603050405020304" pitchFamily="18" charset="0"/>
                <a:cs typeface="Times New Roman" panose="02020603050405020304" pitchFamily="18" charset="0"/>
              </a:rPr>
            </a:br>
            <a:r>
              <a:rPr lang="en-US" sz="2400" b="0" i="0" dirty="0">
                <a:solidFill>
                  <a:srgbClr val="7F7F7F"/>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It provides feedback after </a:t>
            </a:r>
            <a:r>
              <a:rPr lang="en-US" sz="2400" b="0" i="0" dirty="0" err="1">
                <a:solidFill>
                  <a:srgbClr val="000000"/>
                </a:solidFill>
                <a:effectLst/>
                <a:latin typeface="Times New Roman" panose="02020603050405020304" pitchFamily="18" charset="0"/>
                <a:cs typeface="Times New Roman" panose="02020603050405020304" pitchFamily="18" charset="0"/>
              </a:rPr>
              <a:t>analysing</a:t>
            </a:r>
            <a:r>
              <a:rPr lang="en-US" sz="2400" b="0" i="0" dirty="0">
                <a:solidFill>
                  <a:srgbClr val="000000"/>
                </a:solidFill>
                <a:effectLst/>
                <a:latin typeface="Times New Roman" panose="02020603050405020304" pitchFamily="18" charset="0"/>
                <a:cs typeface="Times New Roman" panose="02020603050405020304" pitchFamily="18" charset="0"/>
              </a:rPr>
              <a:t> datasets helping companies to modify their process.</a:t>
            </a:r>
            <a:endParaRPr lang="en-US" sz="2400" b="0" i="0" dirty="0">
              <a:solidFill>
                <a:srgbClr val="7F7F7F"/>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679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C8EDC1-C7BB-2BF8-94C4-F6C3EF1C8CA7}"/>
              </a:ext>
            </a:extLst>
          </p:cNvPr>
          <p:cNvSpPr txBox="1"/>
          <p:nvPr/>
        </p:nvSpPr>
        <p:spPr>
          <a:xfrm>
            <a:off x="1143000" y="838200"/>
            <a:ext cx="7239000" cy="5693866"/>
          </a:xfrm>
          <a:prstGeom prst="rect">
            <a:avLst/>
          </a:prstGeom>
          <a:noFill/>
        </p:spPr>
        <p:txBody>
          <a:bodyPr wrap="square">
            <a:spAutoFit/>
          </a:bodyPr>
          <a:lstStyle/>
          <a:p>
            <a:pPr algn="l"/>
            <a:r>
              <a:rPr lang="en-US" sz="2800" b="1" i="0" dirty="0">
                <a:solidFill>
                  <a:srgbClr val="FF0000"/>
                </a:solidFill>
                <a:effectLst/>
                <a:latin typeface="Times New Roman" panose="02020603050405020304" pitchFamily="18" charset="0"/>
                <a:cs typeface="Times New Roman" panose="02020603050405020304" pitchFamily="18" charset="0"/>
              </a:rPr>
              <a:t>Disadvantages of KDD in Data Mining</a:t>
            </a:r>
          </a:p>
          <a:p>
            <a:pPr algn="l">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KDD is a complex process.</a:t>
            </a:r>
            <a:br>
              <a:rPr lang="en-US" sz="2400" b="0" i="0" dirty="0">
                <a:solidFill>
                  <a:srgbClr val="7F7F7F"/>
                </a:solidFill>
                <a:effectLst/>
                <a:latin typeface="Times New Roman" panose="02020603050405020304" pitchFamily="18" charset="0"/>
                <a:cs typeface="Times New Roman" panose="02020603050405020304" pitchFamily="18" charset="0"/>
              </a:rPr>
            </a:br>
            <a:r>
              <a:rPr lang="en-US" sz="2400" b="0" i="0" dirty="0">
                <a:solidFill>
                  <a:srgbClr val="7F7F7F"/>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It heavily depends on the quality of the data. So, data quality maintenance is required for the KDD process.</a:t>
            </a:r>
            <a:br>
              <a:rPr lang="en-US" sz="2400" b="0" i="0" dirty="0">
                <a:solidFill>
                  <a:srgbClr val="7F7F7F"/>
                </a:solidFill>
                <a:effectLst/>
                <a:latin typeface="Times New Roman" panose="02020603050405020304" pitchFamily="18" charset="0"/>
                <a:cs typeface="Times New Roman" panose="02020603050405020304" pitchFamily="18" charset="0"/>
              </a:rPr>
            </a:br>
            <a:r>
              <a:rPr lang="en-US" sz="2400" b="0" i="0" dirty="0">
                <a:solidFill>
                  <a:srgbClr val="7F7F7F"/>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400" b="0" i="0" dirty="0" err="1">
                <a:solidFill>
                  <a:srgbClr val="000000"/>
                </a:solidFill>
                <a:effectLst/>
                <a:latin typeface="Times New Roman" panose="02020603050405020304" pitchFamily="18" charset="0"/>
                <a:cs typeface="Times New Roman" panose="02020603050405020304" pitchFamily="18" charset="0"/>
              </a:rPr>
              <a:t>Analysing</a:t>
            </a:r>
            <a:r>
              <a:rPr lang="en-US" sz="2400" b="0" i="0" dirty="0">
                <a:solidFill>
                  <a:srgbClr val="000000"/>
                </a:solidFill>
                <a:effectLst/>
                <a:latin typeface="Times New Roman" panose="02020603050405020304" pitchFamily="18" charset="0"/>
                <a:cs typeface="Times New Roman" panose="02020603050405020304" pitchFamily="18" charset="0"/>
              </a:rPr>
              <a:t> large amounts of data can raise security and privacy issues.</a:t>
            </a:r>
            <a:br>
              <a:rPr lang="en-US" sz="2400" b="0" i="0" dirty="0">
                <a:solidFill>
                  <a:srgbClr val="7F7F7F"/>
                </a:solidFill>
                <a:effectLst/>
                <a:latin typeface="Times New Roman" panose="02020603050405020304" pitchFamily="18" charset="0"/>
                <a:cs typeface="Times New Roman" panose="02020603050405020304" pitchFamily="18" charset="0"/>
              </a:rPr>
            </a:br>
            <a:r>
              <a:rPr lang="en-US" sz="2400" b="0" i="0" dirty="0">
                <a:solidFill>
                  <a:srgbClr val="7F7F7F"/>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Overfitting data in the KDD process can decrease the system's performance.</a:t>
            </a:r>
            <a:br>
              <a:rPr lang="en-US" sz="2400" b="0" i="0" dirty="0">
                <a:solidFill>
                  <a:srgbClr val="7F7F7F"/>
                </a:solidFill>
                <a:effectLst/>
                <a:latin typeface="Times New Roman" panose="02020603050405020304" pitchFamily="18" charset="0"/>
                <a:cs typeface="Times New Roman" panose="02020603050405020304" pitchFamily="18" charset="0"/>
              </a:rPr>
            </a:br>
            <a:r>
              <a:rPr lang="en-US" sz="2400" b="0" i="0" dirty="0">
                <a:solidFill>
                  <a:srgbClr val="7F7F7F"/>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To select algorithms and analyse patterns, great human expertise is required.</a:t>
            </a:r>
            <a:endParaRPr lang="en-US" sz="2400" b="0" i="0" dirty="0">
              <a:solidFill>
                <a:srgbClr val="7F7F7F"/>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3281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FC9CB9-F690-3874-2C13-6F4B654E0F68}"/>
              </a:ext>
            </a:extLst>
          </p:cNvPr>
          <p:cNvPicPr>
            <a:picLocks noChangeAspect="1"/>
          </p:cNvPicPr>
          <p:nvPr/>
        </p:nvPicPr>
        <p:blipFill>
          <a:blip r:embed="rId2"/>
          <a:stretch>
            <a:fillRect/>
          </a:stretch>
        </p:blipFill>
        <p:spPr>
          <a:xfrm>
            <a:off x="1371600" y="1066800"/>
            <a:ext cx="6953250" cy="6125482"/>
          </a:xfrm>
          <a:prstGeom prst="rect">
            <a:avLst/>
          </a:prstGeom>
        </p:spPr>
      </p:pic>
      <p:sp>
        <p:nvSpPr>
          <p:cNvPr id="6" name="TextBox 5">
            <a:extLst>
              <a:ext uri="{FF2B5EF4-FFF2-40B4-BE49-F238E27FC236}">
                <a16:creationId xmlns:a16="http://schemas.microsoft.com/office/drawing/2014/main" id="{7E6F2729-D415-468C-28A4-634836B4492D}"/>
              </a:ext>
            </a:extLst>
          </p:cNvPr>
          <p:cNvSpPr txBox="1"/>
          <p:nvPr/>
        </p:nvSpPr>
        <p:spPr>
          <a:xfrm>
            <a:off x="1143000" y="589746"/>
            <a:ext cx="6629400" cy="523220"/>
          </a:xfrm>
          <a:prstGeom prst="rect">
            <a:avLst/>
          </a:prstGeom>
          <a:noFill/>
        </p:spPr>
        <p:txBody>
          <a:bodyPr wrap="square" rtlCol="0">
            <a:spAutoFit/>
          </a:bodyPr>
          <a:lstStyle/>
          <a:p>
            <a:r>
              <a:rPr lang="en-US" sz="2800" dirty="0">
                <a:solidFill>
                  <a:srgbClr val="FF0000"/>
                </a:solidFill>
                <a:latin typeface="Times New Roman" panose="02020603050405020304" pitchFamily="18" charset="0"/>
                <a:cs typeface="Times New Roman" panose="02020603050405020304" pitchFamily="18" charset="0"/>
              </a:rPr>
              <a:t>What Kinds of Data Can Be Mined?</a:t>
            </a:r>
          </a:p>
        </p:txBody>
      </p:sp>
    </p:spTree>
    <p:extLst>
      <p:ext uri="{BB962C8B-B14F-4D97-AF65-F5344CB8AC3E}">
        <p14:creationId xmlns:p14="http://schemas.microsoft.com/office/powerpoint/2010/main" val="3791418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E051CD-7E87-510F-CA42-6C0C3C7583DA}"/>
              </a:ext>
            </a:extLst>
          </p:cNvPr>
          <p:cNvSpPr txBox="1"/>
          <p:nvPr/>
        </p:nvSpPr>
        <p:spPr>
          <a:xfrm>
            <a:off x="685800" y="1143000"/>
            <a:ext cx="8153400" cy="2308324"/>
          </a:xfrm>
          <a:prstGeom prst="rect">
            <a:avLst/>
          </a:prstGeom>
          <a:noFill/>
        </p:spPr>
        <p:txBody>
          <a:bodyPr wrap="square">
            <a:spAutoFit/>
          </a:bodyPr>
          <a:lstStyle/>
          <a:p>
            <a:pPr algn="l">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A </a:t>
            </a:r>
            <a:r>
              <a:rPr lang="en-US" sz="2400" b="1" i="0" dirty="0">
                <a:solidFill>
                  <a:srgbClr val="374151"/>
                </a:solidFill>
                <a:effectLst/>
                <a:latin typeface="Times New Roman" panose="02020603050405020304" pitchFamily="18" charset="0"/>
                <a:cs typeface="Times New Roman" panose="02020603050405020304" pitchFamily="18" charset="0"/>
              </a:rPr>
              <a:t>flat file</a:t>
            </a:r>
            <a:r>
              <a:rPr lang="en-US" sz="2400" b="0" i="0" dirty="0">
                <a:solidFill>
                  <a:srgbClr val="374151"/>
                </a:solidFill>
                <a:effectLst/>
                <a:latin typeface="Times New Roman" panose="02020603050405020304" pitchFamily="18" charset="0"/>
                <a:cs typeface="Times New Roman" panose="02020603050405020304" pitchFamily="18" charset="0"/>
              </a:rPr>
              <a:t> is a text or binary data file with a structure that data mining algorithms can easily extract. The data stored in the flat file has no relationship or path to each other. Flat files represent data dictionaries such as CSV files</a:t>
            </a:r>
          </a:p>
          <a:p>
            <a:pPr algn="l"/>
            <a:endParaRPr lang="en-US" sz="2400" dirty="0">
              <a:solidFill>
                <a:srgbClr val="374151"/>
              </a:solidFill>
              <a:latin typeface="Times New Roman" panose="02020603050405020304" pitchFamily="18" charset="0"/>
              <a:cs typeface="Times New Roman" panose="02020603050405020304" pitchFamily="18" charset="0"/>
            </a:endParaRPr>
          </a:p>
          <a:p>
            <a:pPr algn="l"/>
            <a:endParaRPr lang="en-US" sz="2400" b="0" i="0" dirty="0">
              <a:solidFill>
                <a:srgbClr val="374151"/>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1DF24BC-27F6-56B6-535D-C110FA350EB4}"/>
              </a:ext>
            </a:extLst>
          </p:cNvPr>
          <p:cNvPicPr>
            <a:picLocks noChangeAspect="1"/>
          </p:cNvPicPr>
          <p:nvPr/>
        </p:nvPicPr>
        <p:blipFill>
          <a:blip r:embed="rId2"/>
          <a:stretch>
            <a:fillRect/>
          </a:stretch>
        </p:blipFill>
        <p:spPr>
          <a:xfrm>
            <a:off x="1219200" y="2895600"/>
            <a:ext cx="7353300" cy="2619375"/>
          </a:xfrm>
          <a:prstGeom prst="rect">
            <a:avLst/>
          </a:prstGeom>
        </p:spPr>
      </p:pic>
    </p:spTree>
    <p:extLst>
      <p:ext uri="{BB962C8B-B14F-4D97-AF65-F5344CB8AC3E}">
        <p14:creationId xmlns:p14="http://schemas.microsoft.com/office/powerpoint/2010/main" val="2316937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914400"/>
            <a:ext cx="8077200" cy="579438"/>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What is data mining?</a:t>
            </a:r>
          </a:p>
        </p:txBody>
      </p:sp>
      <p:sp>
        <p:nvSpPr>
          <p:cNvPr id="3" name="Content Placeholder 2"/>
          <p:cNvSpPr>
            <a:spLocks noGrp="1"/>
          </p:cNvSpPr>
          <p:nvPr>
            <p:ph idx="1"/>
          </p:nvPr>
        </p:nvSpPr>
        <p:spPr/>
        <p:txBody>
          <a:bodyPr/>
          <a:lstStyle/>
          <a:p>
            <a:pPr algn="just"/>
            <a:r>
              <a:rPr lang="en-US" sz="2400" b="0" i="0" dirty="0">
                <a:solidFill>
                  <a:srgbClr val="333333"/>
                </a:solidFill>
                <a:effectLst/>
                <a:latin typeface="Times New Roman" panose="02020603050405020304" pitchFamily="18" charset="0"/>
                <a:cs typeface="Times New Roman" panose="02020603050405020304" pitchFamily="18" charset="0"/>
              </a:rPr>
              <a:t>The process of extracting information to identify patterns, trends, and useful data that would allow the business to take the data-driven decision from huge sets of data is called Data Mining.</a:t>
            </a:r>
            <a:endParaRPr lang="en-US" sz="2400" dirty="0">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857676948"/>
              </p:ext>
            </p:extLst>
          </p:nvPr>
        </p:nvGraphicFramePr>
        <p:xfrm>
          <a:off x="1981200" y="3438275"/>
          <a:ext cx="1905000" cy="1590926"/>
        </p:xfrm>
        <a:graphic>
          <a:graphicData uri="http://schemas.openxmlformats.org/presentationml/2006/ole">
            <mc:AlternateContent xmlns:mc="http://schemas.openxmlformats.org/markup-compatibility/2006">
              <mc:Choice xmlns:v="urn:schemas-microsoft-com:vml" Requires="v">
                <p:oleObj name="Clip" r:id="rId2" imgW="4582440" imgH="3359160" progId="MS_ClipArt_Gallery.2">
                  <p:embed/>
                </p:oleObj>
              </mc:Choice>
              <mc:Fallback>
                <p:oleObj name="Clip" r:id="rId2" imgW="4582440" imgH="3359160" progId="MS_ClipArt_Gallery.2">
                  <p:embed/>
                  <p:pic>
                    <p:nvPicPr>
                      <p:cNvPr id="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38275"/>
                        <a:ext cx="1905000" cy="1590926"/>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001332869"/>
              </p:ext>
            </p:extLst>
          </p:nvPr>
        </p:nvGraphicFramePr>
        <p:xfrm>
          <a:off x="4419600" y="3429000"/>
          <a:ext cx="1534319" cy="1600201"/>
        </p:xfrm>
        <a:graphic>
          <a:graphicData uri="http://schemas.openxmlformats.org/presentationml/2006/ole">
            <mc:AlternateContent xmlns:mc="http://schemas.openxmlformats.org/markup-compatibility/2006">
              <mc:Choice xmlns:v="urn:schemas-microsoft-com:vml" Requires="v">
                <p:oleObj name="Clip" r:id="rId4" imgW="1088640" imgH="1174680" progId="MS_ClipArt_Gallery.2">
                  <p:embed/>
                </p:oleObj>
              </mc:Choice>
              <mc:Fallback>
                <p:oleObj name="Clip" r:id="rId4" imgW="1088640" imgH="1174680" progId="MS_ClipArt_Gallery.2">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3429000"/>
                        <a:ext cx="1534319" cy="160020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69440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EC129B-8E1A-0F6C-538B-1B66B7153E92}"/>
              </a:ext>
            </a:extLst>
          </p:cNvPr>
          <p:cNvSpPr txBox="1"/>
          <p:nvPr/>
        </p:nvSpPr>
        <p:spPr>
          <a:xfrm>
            <a:off x="478177" y="990600"/>
            <a:ext cx="8056224" cy="1569660"/>
          </a:xfrm>
          <a:prstGeom prst="rect">
            <a:avLst/>
          </a:prstGeom>
          <a:noFill/>
        </p:spPr>
        <p:txBody>
          <a:bodyPr wrap="square">
            <a:spAutoFit/>
          </a:bodyPr>
          <a:lstStyle/>
          <a:p>
            <a:pPr algn="just">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A </a:t>
            </a:r>
            <a:r>
              <a:rPr lang="en-US" sz="2400" b="1" i="0" dirty="0">
                <a:solidFill>
                  <a:srgbClr val="374151"/>
                </a:solidFill>
                <a:effectLst/>
                <a:latin typeface="Times New Roman" panose="02020603050405020304" pitchFamily="18" charset="0"/>
                <a:cs typeface="Times New Roman" panose="02020603050405020304" pitchFamily="18" charset="0"/>
              </a:rPr>
              <a:t>relational database </a:t>
            </a:r>
            <a:r>
              <a:rPr lang="en-US" sz="2400" b="0" i="0" dirty="0">
                <a:solidFill>
                  <a:srgbClr val="374151"/>
                </a:solidFill>
                <a:effectLst/>
                <a:latin typeface="Times New Roman" panose="02020603050405020304" pitchFamily="18" charset="0"/>
                <a:cs typeface="Times New Roman" panose="02020603050405020304" pitchFamily="18" charset="0"/>
              </a:rPr>
              <a:t>is a data collection organized into tables with rows and columns. It is mostly used in applications like Microsoft SQL Server, and Oracle Database.</a:t>
            </a:r>
          </a:p>
          <a:p>
            <a:pPr algn="just"/>
            <a:endParaRPr lang="en-US" sz="2400" b="0" i="0" dirty="0">
              <a:solidFill>
                <a:srgbClr val="374151"/>
              </a:solidFill>
              <a:effectLst/>
              <a:latin typeface="Times New Roman" panose="02020603050405020304" pitchFamily="18" charset="0"/>
              <a:cs typeface="Times New Roman" panose="02020603050405020304" pitchFamily="18" charset="0"/>
            </a:endParaRPr>
          </a:p>
        </p:txBody>
      </p:sp>
      <p:pic>
        <p:nvPicPr>
          <p:cNvPr id="1028" name="Picture 4" descr="what is a relational database">
            <a:extLst>
              <a:ext uri="{FF2B5EF4-FFF2-40B4-BE49-F238E27FC236}">
                <a16:creationId xmlns:a16="http://schemas.microsoft.com/office/drawing/2014/main" id="{14303523-4A00-FCC2-28CC-066316E2D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560260"/>
            <a:ext cx="6629400" cy="387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57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78F344-C4DE-B878-F608-9CC82CFA1972}"/>
              </a:ext>
            </a:extLst>
          </p:cNvPr>
          <p:cNvSpPr txBox="1"/>
          <p:nvPr/>
        </p:nvSpPr>
        <p:spPr>
          <a:xfrm>
            <a:off x="762000" y="838200"/>
            <a:ext cx="7315200" cy="2677656"/>
          </a:xfrm>
          <a:prstGeom prst="rect">
            <a:avLst/>
          </a:prstGeom>
          <a:noFill/>
        </p:spPr>
        <p:txBody>
          <a:bodyPr wrap="square">
            <a:spAutoFit/>
          </a:bodyPr>
          <a:lstStyle/>
          <a:p>
            <a:pPr algn="l">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A </a:t>
            </a:r>
            <a:r>
              <a:rPr lang="en-US" sz="2400" b="1" i="0" dirty="0">
                <a:solidFill>
                  <a:srgbClr val="374151"/>
                </a:solidFill>
                <a:effectLst/>
                <a:latin typeface="Times New Roman" panose="02020603050405020304" pitchFamily="18" charset="0"/>
                <a:cs typeface="Times New Roman" panose="02020603050405020304" pitchFamily="18" charset="0"/>
              </a:rPr>
              <a:t>transaction database </a:t>
            </a:r>
            <a:r>
              <a:rPr lang="en-US" sz="2400" b="0" i="0" dirty="0">
                <a:solidFill>
                  <a:srgbClr val="374151"/>
                </a:solidFill>
                <a:effectLst/>
                <a:latin typeface="Times New Roman" panose="02020603050405020304" pitchFamily="18" charset="0"/>
                <a:cs typeface="Times New Roman" panose="02020603050405020304" pitchFamily="18" charset="0"/>
              </a:rPr>
              <a:t>is a data collection organized by timestamps, dates, and transactions. This database can roll back operations when a transaction is incomplete or committed. One application for this is banks, distributed systems, object databases, etc.</a:t>
            </a:r>
            <a:endParaRPr lang="en-US" sz="2400" dirty="0">
              <a:solidFill>
                <a:srgbClr val="37415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Transactions can be stored in a table, with one record per transaction.</a:t>
            </a:r>
            <a:endParaRPr lang="en-US" sz="2400" b="0" i="0" dirty="0">
              <a:solidFill>
                <a:srgbClr val="374151"/>
              </a:solidFill>
              <a:effectLst/>
              <a:latin typeface="Times New Roman" panose="02020603050405020304" pitchFamily="18" charset="0"/>
              <a:cs typeface="Times New Roman" panose="02020603050405020304" pitchFamily="18" charset="0"/>
            </a:endParaRPr>
          </a:p>
        </p:txBody>
      </p:sp>
      <p:pic>
        <p:nvPicPr>
          <p:cNvPr id="2050" name="Picture 2" descr="Image showing transactional database processing large volumes of data in real time.">
            <a:extLst>
              <a:ext uri="{FF2B5EF4-FFF2-40B4-BE49-F238E27FC236}">
                <a16:creationId xmlns:a16="http://schemas.microsoft.com/office/drawing/2014/main" id="{0D45BDED-E85C-5545-E066-92652B052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515856"/>
            <a:ext cx="5819775" cy="2566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978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A537A-A59B-464E-4D65-5E8A933AEF53}"/>
              </a:ext>
            </a:extLst>
          </p:cNvPr>
          <p:cNvSpPr txBox="1"/>
          <p:nvPr/>
        </p:nvSpPr>
        <p:spPr>
          <a:xfrm>
            <a:off x="466725" y="721378"/>
            <a:ext cx="7772400" cy="1938992"/>
          </a:xfrm>
          <a:prstGeom prst="rect">
            <a:avLst/>
          </a:prstGeom>
          <a:noFill/>
        </p:spPr>
        <p:txBody>
          <a:bodyPr wrap="square">
            <a:spAutoFit/>
          </a:bodyPr>
          <a:lstStyle/>
          <a:p>
            <a:pPr algn="l">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A </a:t>
            </a:r>
            <a:r>
              <a:rPr lang="en-US" sz="2400" b="1" i="0" dirty="0">
                <a:solidFill>
                  <a:srgbClr val="374151"/>
                </a:solidFill>
                <a:effectLst/>
                <a:latin typeface="Times New Roman" panose="02020603050405020304" pitchFamily="18" charset="0"/>
                <a:cs typeface="Times New Roman" panose="02020603050405020304" pitchFamily="18" charset="0"/>
              </a:rPr>
              <a:t>data warehouse </a:t>
            </a:r>
            <a:r>
              <a:rPr lang="en-US" sz="2400" b="0" i="0" dirty="0">
                <a:solidFill>
                  <a:srgbClr val="374151"/>
                </a:solidFill>
                <a:effectLst/>
                <a:latin typeface="Times New Roman" panose="02020603050405020304" pitchFamily="18" charset="0"/>
                <a:cs typeface="Times New Roman" panose="02020603050405020304" pitchFamily="18" charset="0"/>
              </a:rPr>
              <a:t>is a cluster of data that is integrated from multiple sources that have been queried and determined. It is widely used in everyday business decision-making.</a:t>
            </a:r>
          </a:p>
          <a:p>
            <a:pPr algn="l">
              <a:buFont typeface="Arial" panose="020B0604020202020204" pitchFamily="34" charset="0"/>
              <a:buChar char="•"/>
            </a:pPr>
            <a:endParaRPr lang="en-US" sz="2400" dirty="0">
              <a:solidFill>
                <a:srgbClr val="374151"/>
              </a:solidFill>
              <a:latin typeface="Times New Roman" panose="02020603050405020304" pitchFamily="18" charset="0"/>
              <a:cs typeface="Times New Roman" panose="02020603050405020304" pitchFamily="18" charset="0"/>
            </a:endParaRPr>
          </a:p>
          <a:p>
            <a:pPr algn="l"/>
            <a:endParaRPr lang="en-US" sz="2400" b="0" i="0" dirty="0">
              <a:solidFill>
                <a:srgbClr val="374151"/>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4D179DF-9AFC-7E4A-C822-382A15FF3620}"/>
              </a:ext>
            </a:extLst>
          </p:cNvPr>
          <p:cNvPicPr>
            <a:picLocks noChangeAspect="1"/>
          </p:cNvPicPr>
          <p:nvPr/>
        </p:nvPicPr>
        <p:blipFill>
          <a:blip r:embed="rId2"/>
          <a:stretch>
            <a:fillRect/>
          </a:stretch>
        </p:blipFill>
        <p:spPr>
          <a:xfrm>
            <a:off x="1023937" y="2362200"/>
            <a:ext cx="7096125" cy="3305175"/>
          </a:xfrm>
          <a:prstGeom prst="rect">
            <a:avLst/>
          </a:prstGeom>
        </p:spPr>
      </p:pic>
    </p:spTree>
    <p:extLst>
      <p:ext uri="{BB962C8B-B14F-4D97-AF65-F5344CB8AC3E}">
        <p14:creationId xmlns:p14="http://schemas.microsoft.com/office/powerpoint/2010/main" val="2119868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ADFE3C-EE25-1976-1F1E-0B9AB29956D8}"/>
              </a:ext>
            </a:extLst>
          </p:cNvPr>
          <p:cNvSpPr txBox="1"/>
          <p:nvPr/>
        </p:nvSpPr>
        <p:spPr>
          <a:xfrm>
            <a:off x="609600" y="838200"/>
            <a:ext cx="6781800"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 data warehouse is usually modeled by a multidimensional data structure, called a data cube</a:t>
            </a:r>
          </a:p>
        </p:txBody>
      </p:sp>
      <p:pic>
        <p:nvPicPr>
          <p:cNvPr id="7" name="Picture 6">
            <a:extLst>
              <a:ext uri="{FF2B5EF4-FFF2-40B4-BE49-F238E27FC236}">
                <a16:creationId xmlns:a16="http://schemas.microsoft.com/office/drawing/2014/main" id="{F8731A5E-2311-DF3E-3815-B85C92E39C5F}"/>
              </a:ext>
            </a:extLst>
          </p:cNvPr>
          <p:cNvPicPr>
            <a:picLocks noChangeAspect="1"/>
          </p:cNvPicPr>
          <p:nvPr/>
        </p:nvPicPr>
        <p:blipFill>
          <a:blip r:embed="rId2"/>
          <a:stretch>
            <a:fillRect/>
          </a:stretch>
        </p:blipFill>
        <p:spPr>
          <a:xfrm>
            <a:off x="2590800" y="1560731"/>
            <a:ext cx="5601897" cy="5029200"/>
          </a:xfrm>
          <a:prstGeom prst="rect">
            <a:avLst/>
          </a:prstGeom>
        </p:spPr>
      </p:pic>
    </p:spTree>
    <p:extLst>
      <p:ext uri="{BB962C8B-B14F-4D97-AF65-F5344CB8AC3E}">
        <p14:creationId xmlns:p14="http://schemas.microsoft.com/office/powerpoint/2010/main" val="1994258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6BEC56-9A2F-2107-3C07-BDAE54DA6500}"/>
              </a:ext>
            </a:extLst>
          </p:cNvPr>
          <p:cNvSpPr txBox="1"/>
          <p:nvPr/>
        </p:nvSpPr>
        <p:spPr>
          <a:xfrm>
            <a:off x="495300" y="914400"/>
            <a:ext cx="8153400" cy="5324535"/>
          </a:xfrm>
          <a:prstGeom prst="rect">
            <a:avLst/>
          </a:prstGeom>
          <a:noFill/>
        </p:spPr>
        <p:txBody>
          <a:bodyPr wrap="square">
            <a:spAutoFit/>
          </a:bodyPr>
          <a:lstStyle/>
          <a:p>
            <a:pPr algn="just"/>
            <a:r>
              <a:rPr lang="en-US" sz="280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Other Kinds of Data</a:t>
            </a:r>
          </a:p>
          <a:p>
            <a:pPr algn="just">
              <a:buFont typeface="Arial" panose="020B0604020202020204" pitchFamily="34" charset="0"/>
              <a:buChar char="•"/>
            </a:pPr>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1" i="0" dirty="0">
                <a:solidFill>
                  <a:srgbClr val="374151"/>
                </a:solidFill>
                <a:effectLst/>
                <a:latin typeface="Times New Roman" panose="02020603050405020304" pitchFamily="18" charset="0"/>
                <a:cs typeface="Times New Roman" panose="02020603050405020304" pitchFamily="18" charset="0"/>
              </a:rPr>
              <a:t>World Wide Web</a:t>
            </a:r>
            <a:r>
              <a:rPr lang="en-US" sz="2400" b="0" i="0" dirty="0">
                <a:solidFill>
                  <a:srgbClr val="374151"/>
                </a:solidFill>
                <a:effectLst/>
                <a:latin typeface="Times New Roman" panose="02020603050405020304" pitchFamily="18" charset="0"/>
                <a:cs typeface="Times New Roman" panose="02020603050405020304" pitchFamily="18" charset="0"/>
              </a:rPr>
              <a:t> - collection of documents and resources such as audio, video, and text. </a:t>
            </a:r>
          </a:p>
          <a:p>
            <a:pPr algn="just">
              <a:buFont typeface="Arial" panose="020B0604020202020204" pitchFamily="34" charset="0"/>
              <a:buChar char="•"/>
            </a:pPr>
            <a:r>
              <a:rPr lang="en-US" sz="2400" dirty="0">
                <a:solidFill>
                  <a:srgbClr val="000000"/>
                </a:solidFill>
                <a:latin typeface="Times New Roman" panose="02020603050405020304" pitchFamily="18" charset="0"/>
                <a:ea typeface="Calibri" panose="020F0502020204030204" pitchFamily="34" charset="0"/>
              </a:rPr>
              <a:t> </a:t>
            </a:r>
            <a:r>
              <a:rPr lang="en-US" sz="2400" b="1" dirty="0">
                <a:solidFill>
                  <a:srgbClr val="000000"/>
                </a:solidFill>
                <a:latin typeface="Times New Roman" panose="02020603050405020304" pitchFamily="18" charset="0"/>
                <a:ea typeface="Calibri" panose="020F0502020204030204" pitchFamily="34" charset="0"/>
              </a:rPr>
              <a:t>T</a:t>
            </a:r>
            <a:r>
              <a:rPr lang="en-US" sz="2400" b="1" dirty="0">
                <a:solidFill>
                  <a:srgbClr val="000000"/>
                </a:solidFill>
                <a:effectLst/>
                <a:latin typeface="Times New Roman" panose="02020603050405020304" pitchFamily="18" charset="0"/>
                <a:ea typeface="Calibri" panose="020F0502020204030204" pitchFamily="34" charset="0"/>
              </a:rPr>
              <a:t>ime-related or Sequence dat</a:t>
            </a:r>
            <a:r>
              <a:rPr lang="en-US" sz="2400" dirty="0">
                <a:solidFill>
                  <a:srgbClr val="000000"/>
                </a:solidFill>
                <a:effectLst/>
                <a:latin typeface="Times New Roman" panose="02020603050405020304" pitchFamily="18" charset="0"/>
                <a:ea typeface="Calibri" panose="020F0502020204030204" pitchFamily="34" charset="0"/>
              </a:rPr>
              <a:t>a - historical records, stock exchange data, and time-series and biological sequence data.</a:t>
            </a:r>
          </a:p>
          <a:p>
            <a:pPr algn="just">
              <a:buFont typeface="Arial" panose="020B0604020202020204" pitchFamily="34" charset="0"/>
              <a:buChar char="•"/>
            </a:pPr>
            <a:r>
              <a:rPr lang="en-US" sz="2400" dirty="0">
                <a:solidFill>
                  <a:srgbClr val="000000"/>
                </a:solidFill>
                <a:effectLst/>
                <a:latin typeface="Times New Roman" panose="02020603050405020304" pitchFamily="18" charset="0"/>
                <a:ea typeface="Calibri" panose="020F0502020204030204" pitchFamily="34" charset="0"/>
              </a:rPr>
              <a:t> </a:t>
            </a:r>
            <a:r>
              <a:rPr lang="en-US" sz="2400" b="1" dirty="0">
                <a:solidFill>
                  <a:srgbClr val="000000"/>
                </a:solidFill>
                <a:effectLst/>
                <a:latin typeface="Times New Roman" panose="02020603050405020304" pitchFamily="18" charset="0"/>
                <a:ea typeface="Calibri" panose="020F0502020204030204" pitchFamily="34" charset="0"/>
              </a:rPr>
              <a:t>Data </a:t>
            </a:r>
            <a:r>
              <a:rPr lang="en-US" sz="2400" b="1" dirty="0">
                <a:solidFill>
                  <a:srgbClr val="000000"/>
                </a:solidFill>
                <a:latin typeface="Times New Roman" panose="02020603050405020304" pitchFamily="18" charset="0"/>
                <a:ea typeface="Calibri" panose="020F0502020204030204" pitchFamily="34" charset="0"/>
              </a:rPr>
              <a:t>S</a:t>
            </a:r>
            <a:r>
              <a:rPr lang="en-US" sz="2400" b="1" dirty="0">
                <a:solidFill>
                  <a:srgbClr val="000000"/>
                </a:solidFill>
                <a:effectLst/>
                <a:latin typeface="Times New Roman" panose="02020603050405020304" pitchFamily="18" charset="0"/>
                <a:ea typeface="Calibri" panose="020F0502020204030204" pitchFamily="34" charset="0"/>
              </a:rPr>
              <a:t>treams </a:t>
            </a:r>
            <a:r>
              <a:rPr lang="en-US" sz="2400" dirty="0">
                <a:solidFill>
                  <a:srgbClr val="000000"/>
                </a:solidFill>
                <a:effectLst/>
                <a:latin typeface="Times New Roman" panose="02020603050405020304" pitchFamily="18" charset="0"/>
                <a:ea typeface="Calibri" panose="020F0502020204030204" pitchFamily="34" charset="0"/>
              </a:rPr>
              <a:t>-video surveillance and sensor data, which are continuously transmitted. </a:t>
            </a:r>
          </a:p>
          <a:p>
            <a:pPr algn="just">
              <a:buFont typeface="Arial" panose="020B0604020202020204" pitchFamily="34" charset="0"/>
              <a:buChar char="•"/>
            </a:pPr>
            <a:r>
              <a:rPr lang="en-US" sz="2400" b="1" dirty="0">
                <a:solidFill>
                  <a:srgbClr val="000000"/>
                </a:solidFill>
                <a:latin typeface="Times New Roman" panose="02020603050405020304" pitchFamily="18" charset="0"/>
                <a:ea typeface="Calibri" panose="020F0502020204030204" pitchFamily="34" charset="0"/>
              </a:rPr>
              <a:t>S</a:t>
            </a:r>
            <a:r>
              <a:rPr lang="en-US" sz="2400" b="1" dirty="0">
                <a:solidFill>
                  <a:srgbClr val="000000"/>
                </a:solidFill>
                <a:effectLst/>
                <a:latin typeface="Times New Roman" panose="02020603050405020304" pitchFamily="18" charset="0"/>
                <a:ea typeface="Calibri" panose="020F0502020204030204" pitchFamily="34" charset="0"/>
              </a:rPr>
              <a:t>patial data </a:t>
            </a:r>
            <a:r>
              <a:rPr lang="en-US" sz="2400" dirty="0">
                <a:solidFill>
                  <a:srgbClr val="000000"/>
                </a:solidFill>
                <a:effectLst/>
                <a:latin typeface="Times New Roman" panose="02020603050405020304" pitchFamily="18" charset="0"/>
                <a:ea typeface="Calibri" panose="020F0502020204030204" pitchFamily="34" charset="0"/>
              </a:rPr>
              <a:t>–maps. </a:t>
            </a:r>
          </a:p>
          <a:p>
            <a:pPr algn="just">
              <a:buFont typeface="Arial" panose="020B0604020202020204" pitchFamily="34" charset="0"/>
              <a:buChar char="•"/>
            </a:pPr>
            <a:r>
              <a:rPr lang="en-US" sz="2400" b="1" dirty="0">
                <a:solidFill>
                  <a:srgbClr val="000000"/>
                </a:solidFill>
                <a:latin typeface="Times New Roman" panose="02020603050405020304" pitchFamily="18" charset="0"/>
                <a:ea typeface="Calibri" panose="020F0502020204030204" pitchFamily="34" charset="0"/>
              </a:rPr>
              <a:t>E</a:t>
            </a:r>
            <a:r>
              <a:rPr lang="en-US" sz="2400" b="1" dirty="0">
                <a:solidFill>
                  <a:srgbClr val="000000"/>
                </a:solidFill>
                <a:effectLst/>
                <a:latin typeface="Times New Roman" panose="02020603050405020304" pitchFamily="18" charset="0"/>
                <a:ea typeface="Calibri" panose="020F0502020204030204" pitchFamily="34" charset="0"/>
              </a:rPr>
              <a:t>ngineering design data</a:t>
            </a:r>
            <a:r>
              <a:rPr lang="en-US" sz="2400" dirty="0">
                <a:solidFill>
                  <a:srgbClr val="000000"/>
                </a:solidFill>
                <a:effectLst/>
                <a:latin typeface="Times New Roman" panose="02020603050405020304" pitchFamily="18" charset="0"/>
                <a:ea typeface="Calibri" panose="020F0502020204030204" pitchFamily="34" charset="0"/>
              </a:rPr>
              <a:t>-the design of buildings, system components, or integrated circuits.</a:t>
            </a:r>
          </a:p>
          <a:p>
            <a:pPr algn="just">
              <a:buFont typeface="Arial" panose="020B0604020202020204" pitchFamily="34" charset="0"/>
              <a:buChar char="•"/>
            </a:pPr>
            <a:r>
              <a:rPr lang="en-US" sz="2400" b="1" dirty="0">
                <a:solidFill>
                  <a:srgbClr val="000000"/>
                </a:solidFill>
                <a:latin typeface="Times New Roman" panose="02020603050405020304" pitchFamily="18" charset="0"/>
                <a:ea typeface="Calibri" panose="020F0502020204030204" pitchFamily="34" charset="0"/>
              </a:rPr>
              <a:t>H</a:t>
            </a:r>
            <a:r>
              <a:rPr lang="en-US" sz="2400" b="1" dirty="0">
                <a:solidFill>
                  <a:srgbClr val="000000"/>
                </a:solidFill>
                <a:effectLst/>
                <a:latin typeface="Times New Roman" panose="02020603050405020304" pitchFamily="18" charset="0"/>
                <a:ea typeface="Calibri" panose="020F0502020204030204" pitchFamily="34" charset="0"/>
              </a:rPr>
              <a:t>ypertext and Multimedia data </a:t>
            </a:r>
            <a:r>
              <a:rPr lang="en-US" sz="2400" dirty="0">
                <a:solidFill>
                  <a:srgbClr val="000000"/>
                </a:solidFill>
                <a:effectLst/>
                <a:latin typeface="Times New Roman" panose="02020603050405020304" pitchFamily="18" charset="0"/>
                <a:ea typeface="Calibri" panose="020F0502020204030204" pitchFamily="34" charset="0"/>
              </a:rPr>
              <a:t>including text, image, video, and audio data, </a:t>
            </a:r>
          </a:p>
          <a:p>
            <a:pPr algn="just">
              <a:buFont typeface="Arial" panose="020B0604020202020204" pitchFamily="34" charset="0"/>
              <a:buChar char="•"/>
            </a:pPr>
            <a:r>
              <a:rPr lang="en-US" sz="2400" b="1" dirty="0">
                <a:solidFill>
                  <a:srgbClr val="000000"/>
                </a:solidFill>
                <a:latin typeface="Times New Roman" panose="02020603050405020304" pitchFamily="18" charset="0"/>
                <a:ea typeface="Calibri" panose="020F0502020204030204" pitchFamily="34" charset="0"/>
              </a:rPr>
              <a:t>G</a:t>
            </a:r>
            <a:r>
              <a:rPr lang="en-US" sz="2400" b="1" dirty="0">
                <a:solidFill>
                  <a:srgbClr val="000000"/>
                </a:solidFill>
                <a:effectLst/>
                <a:latin typeface="Times New Roman" panose="02020603050405020304" pitchFamily="18" charset="0"/>
                <a:ea typeface="Calibri" panose="020F0502020204030204" pitchFamily="34" charset="0"/>
              </a:rPr>
              <a:t>raph and networked data - </a:t>
            </a:r>
            <a:r>
              <a:rPr lang="en-US" sz="2400" dirty="0">
                <a:solidFill>
                  <a:srgbClr val="000000"/>
                </a:solidFill>
                <a:effectLst/>
                <a:latin typeface="Times New Roman" panose="02020603050405020304" pitchFamily="18" charset="0"/>
                <a:ea typeface="Calibri" panose="020F0502020204030204" pitchFamily="34" charset="0"/>
              </a:rPr>
              <a:t>social and information networks</a:t>
            </a:r>
            <a:endParaRPr lang="en-US" sz="24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554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1B50BC-15EB-59BB-233B-2842D475E26B}"/>
              </a:ext>
            </a:extLst>
          </p:cNvPr>
          <p:cNvSpPr txBox="1"/>
          <p:nvPr/>
        </p:nvSpPr>
        <p:spPr>
          <a:xfrm>
            <a:off x="762000" y="1001234"/>
            <a:ext cx="6629400" cy="2062103"/>
          </a:xfrm>
          <a:prstGeom prst="rect">
            <a:avLst/>
          </a:prstGeom>
          <a:noFill/>
        </p:spPr>
        <p:txBody>
          <a:bodyPr wrap="square">
            <a:spAutoFit/>
          </a:bodyPr>
          <a:lstStyle/>
          <a:p>
            <a:r>
              <a:rPr lang="en-US" sz="2800" b="0" i="0" dirty="0">
                <a:solidFill>
                  <a:srgbClr val="FF0000"/>
                </a:solidFill>
                <a:effectLst/>
                <a:latin typeface="Times New Roman" panose="02020603050405020304" pitchFamily="18" charset="0"/>
                <a:cs typeface="Times New Roman" panose="02020603050405020304" pitchFamily="18" charset="0"/>
              </a:rPr>
              <a:t>What </a:t>
            </a:r>
            <a:r>
              <a:rPr lang="en-US" sz="2800" dirty="0">
                <a:solidFill>
                  <a:srgbClr val="FF0000"/>
                </a:solidFill>
                <a:latin typeface="Times New Roman" panose="02020603050405020304" pitchFamily="18" charset="0"/>
                <a:cs typeface="Times New Roman" panose="02020603050405020304" pitchFamily="18" charset="0"/>
              </a:rPr>
              <a:t>kind of Patterns can be Mined?</a:t>
            </a:r>
          </a:p>
          <a:p>
            <a:endParaRPr lang="en-US" sz="2800" b="0" i="0" dirty="0">
              <a:solidFill>
                <a:srgbClr val="FF0000"/>
              </a:solidFill>
              <a:effectLst/>
              <a:latin typeface="Times New Roman" panose="02020603050405020304" pitchFamily="18" charset="0"/>
              <a:cs typeface="Times New Roman" panose="02020603050405020304" pitchFamily="18" charset="0"/>
            </a:endParaRPr>
          </a:p>
          <a:p>
            <a:r>
              <a:rPr lang="en-US" sz="2400" b="0" i="0" dirty="0">
                <a:effectLst/>
                <a:latin typeface="Times New Roman" panose="02020603050405020304" pitchFamily="18" charset="0"/>
                <a:cs typeface="Times New Roman" panose="02020603050405020304" pitchFamily="18" charset="0"/>
              </a:rPr>
              <a:t>Different types of data can be mined in data mining. However, the data should have a pattern to get helpful information. </a:t>
            </a: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97EA838-FDF1-8958-66F8-9CA7DA5DDC9B}"/>
              </a:ext>
            </a:extLst>
          </p:cNvPr>
          <p:cNvPicPr>
            <a:picLocks noChangeAspect="1"/>
          </p:cNvPicPr>
          <p:nvPr/>
        </p:nvPicPr>
        <p:blipFill>
          <a:blip r:embed="rId3"/>
          <a:stretch>
            <a:fillRect/>
          </a:stretch>
        </p:blipFill>
        <p:spPr>
          <a:xfrm>
            <a:off x="1147762" y="3429000"/>
            <a:ext cx="6848475" cy="2867025"/>
          </a:xfrm>
          <a:prstGeom prst="rect">
            <a:avLst/>
          </a:prstGeom>
        </p:spPr>
      </p:pic>
    </p:spTree>
    <p:extLst>
      <p:ext uri="{BB962C8B-B14F-4D97-AF65-F5344CB8AC3E}">
        <p14:creationId xmlns:p14="http://schemas.microsoft.com/office/powerpoint/2010/main" val="2273369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0A525FD-D15D-3DAE-65FD-3115E32A8464}"/>
              </a:ext>
            </a:extLst>
          </p:cNvPr>
          <p:cNvPicPr>
            <a:picLocks noChangeAspect="1"/>
          </p:cNvPicPr>
          <p:nvPr/>
        </p:nvPicPr>
        <p:blipFill>
          <a:blip r:embed="rId2"/>
          <a:stretch>
            <a:fillRect/>
          </a:stretch>
        </p:blipFill>
        <p:spPr>
          <a:xfrm>
            <a:off x="1257300" y="2221596"/>
            <a:ext cx="6629400" cy="3493404"/>
          </a:xfrm>
          <a:prstGeom prst="rect">
            <a:avLst/>
          </a:prstGeom>
        </p:spPr>
      </p:pic>
      <p:sp>
        <p:nvSpPr>
          <p:cNvPr id="7" name="TextBox 6">
            <a:extLst>
              <a:ext uri="{FF2B5EF4-FFF2-40B4-BE49-F238E27FC236}">
                <a16:creationId xmlns:a16="http://schemas.microsoft.com/office/drawing/2014/main" id="{A41BF558-9FDB-29EC-0243-3BF9C78B45DE}"/>
              </a:ext>
            </a:extLst>
          </p:cNvPr>
          <p:cNvSpPr txBox="1"/>
          <p:nvPr/>
        </p:nvSpPr>
        <p:spPr>
          <a:xfrm>
            <a:off x="914400" y="1143000"/>
            <a:ext cx="7696200" cy="1569660"/>
          </a:xfrm>
          <a:prstGeom prst="rect">
            <a:avLst/>
          </a:prstGeom>
          <a:noFill/>
        </p:spPr>
        <p:txBody>
          <a:bodyPr wrap="square">
            <a:spAutoFit/>
          </a:bodyPr>
          <a:lstStyle/>
          <a:p>
            <a:r>
              <a:rPr lang="en-US" sz="2400" dirty="0">
                <a:effectLst/>
                <a:latin typeface="Times New Roman" panose="02020603050405020304" pitchFamily="18" charset="0"/>
                <a:cs typeface="Times New Roman" panose="02020603050405020304" pitchFamily="18" charset="0"/>
              </a:rPr>
              <a:t>Based on the data functionalities, patterns can be further classified into two categories.</a:t>
            </a:r>
          </a:p>
          <a:p>
            <a:br>
              <a:rPr lang="en-US" sz="2400" dirty="0">
                <a:effectLst/>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9517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DE4A7F-42C9-1F21-B2C6-5AEDDEC36136}"/>
              </a:ext>
            </a:extLst>
          </p:cNvPr>
          <p:cNvSpPr txBox="1"/>
          <p:nvPr/>
        </p:nvSpPr>
        <p:spPr>
          <a:xfrm>
            <a:off x="585991" y="914400"/>
            <a:ext cx="7948409" cy="2000548"/>
          </a:xfrm>
          <a:prstGeom prst="rect">
            <a:avLst/>
          </a:prstGeom>
          <a:noFill/>
        </p:spPr>
        <p:txBody>
          <a:bodyPr wrap="square">
            <a:spAutoFit/>
          </a:bodyPr>
          <a:lstStyle/>
          <a:p>
            <a:pPr algn="l"/>
            <a:r>
              <a:rPr lang="en-US" sz="2800" b="1" i="0" dirty="0">
                <a:effectLst/>
                <a:latin typeface="Times New Roman" panose="02020603050405020304" pitchFamily="18" charset="0"/>
                <a:cs typeface="Times New Roman" panose="02020603050405020304" pitchFamily="18" charset="0"/>
              </a:rPr>
              <a:t>Descriptive patterns</a:t>
            </a:r>
          </a:p>
          <a:p>
            <a:pPr algn="l"/>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l"/>
            <a:r>
              <a:rPr lang="en-US" sz="2400" b="0" i="0" dirty="0">
                <a:solidFill>
                  <a:srgbClr val="374151"/>
                </a:solidFill>
                <a:effectLst/>
                <a:latin typeface="Times New Roman" panose="02020603050405020304" pitchFamily="18" charset="0"/>
                <a:cs typeface="Times New Roman" panose="02020603050405020304" pitchFamily="18" charset="0"/>
              </a:rPr>
              <a:t>It deals with the general characteristics and converts them into relevant and helpful information.</a:t>
            </a:r>
          </a:p>
          <a:p>
            <a:pPr algn="l"/>
            <a:r>
              <a:rPr lang="en-US" sz="2400" b="0" i="0" dirty="0">
                <a:solidFill>
                  <a:srgbClr val="374151"/>
                </a:solidFill>
                <a:effectLst/>
                <a:latin typeface="Times New Roman" panose="02020603050405020304" pitchFamily="18" charset="0"/>
                <a:cs typeface="Times New Roman" panose="02020603050405020304" pitchFamily="18" charset="0"/>
              </a:rPr>
              <a:t>Descriptive patterns can be divided into the following patterns: </a:t>
            </a:r>
          </a:p>
        </p:txBody>
      </p:sp>
      <p:pic>
        <p:nvPicPr>
          <p:cNvPr id="7" name="Picture 6">
            <a:extLst>
              <a:ext uri="{FF2B5EF4-FFF2-40B4-BE49-F238E27FC236}">
                <a16:creationId xmlns:a16="http://schemas.microsoft.com/office/drawing/2014/main" id="{47AF2620-5B42-0093-291D-3AEC492A05E9}"/>
              </a:ext>
            </a:extLst>
          </p:cNvPr>
          <p:cNvPicPr>
            <a:picLocks noChangeAspect="1"/>
          </p:cNvPicPr>
          <p:nvPr/>
        </p:nvPicPr>
        <p:blipFill>
          <a:blip r:embed="rId2"/>
          <a:stretch>
            <a:fillRect/>
          </a:stretch>
        </p:blipFill>
        <p:spPr>
          <a:xfrm>
            <a:off x="585991" y="3124201"/>
            <a:ext cx="7948409" cy="2438399"/>
          </a:xfrm>
          <a:prstGeom prst="rect">
            <a:avLst/>
          </a:prstGeom>
        </p:spPr>
      </p:pic>
    </p:spTree>
    <p:extLst>
      <p:ext uri="{BB962C8B-B14F-4D97-AF65-F5344CB8AC3E}">
        <p14:creationId xmlns:p14="http://schemas.microsoft.com/office/powerpoint/2010/main" val="1266980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7D34EA-EC81-7A9E-9DD5-B061AF0B74D5}"/>
              </a:ext>
            </a:extLst>
          </p:cNvPr>
          <p:cNvSpPr txBox="1"/>
          <p:nvPr/>
        </p:nvSpPr>
        <p:spPr>
          <a:xfrm>
            <a:off x="685800" y="1120676"/>
            <a:ext cx="7391400" cy="830997"/>
          </a:xfrm>
          <a:prstGeom prst="rect">
            <a:avLst/>
          </a:prstGeom>
          <a:noFill/>
        </p:spPr>
        <p:txBody>
          <a:bodyPr wrap="square">
            <a:spAutoFit/>
          </a:bodyPr>
          <a:lstStyle/>
          <a:p>
            <a:pPr algn="just">
              <a:buFont typeface="Arial" panose="020B0604020202020204" pitchFamily="34" charset="0"/>
              <a:buChar char="•"/>
            </a:pPr>
            <a:r>
              <a:rPr lang="en-US" sz="2400" b="1" i="0" dirty="0">
                <a:solidFill>
                  <a:srgbClr val="374151"/>
                </a:solidFill>
                <a:effectLst/>
                <a:latin typeface="Times New Roman" panose="02020603050405020304" pitchFamily="18" charset="0"/>
                <a:cs typeface="Times New Roman" panose="02020603050405020304" pitchFamily="18" charset="0"/>
              </a:rPr>
              <a:t>Class/concept description</a:t>
            </a:r>
            <a:r>
              <a:rPr lang="en-US" sz="2400" b="0" i="0" dirty="0">
                <a:solidFill>
                  <a:srgbClr val="374151"/>
                </a:solidFill>
                <a:effectLst/>
                <a:latin typeface="Times New Roman" panose="02020603050405020304" pitchFamily="18" charset="0"/>
                <a:cs typeface="Times New Roman" panose="02020603050405020304" pitchFamily="18" charset="0"/>
              </a:rPr>
              <a:t>:</a:t>
            </a:r>
            <a:r>
              <a:rPr lang="en-US" sz="2400" b="1" i="0" dirty="0">
                <a:solidFill>
                  <a:srgbClr val="374151"/>
                </a:solidFill>
                <a:effectLst/>
                <a:latin typeface="Times New Roman" panose="02020603050405020304" pitchFamily="18" charset="0"/>
                <a:cs typeface="Times New Roman" panose="02020603050405020304" pitchFamily="18" charset="0"/>
              </a:rPr>
              <a:t> </a:t>
            </a:r>
            <a:r>
              <a:rPr lang="en-US" sz="2400" b="0" i="0" dirty="0">
                <a:solidFill>
                  <a:srgbClr val="374151"/>
                </a:solidFill>
                <a:effectLst/>
                <a:latin typeface="Times New Roman" panose="02020603050405020304" pitchFamily="18" charset="0"/>
                <a:cs typeface="Times New Roman" panose="02020603050405020304" pitchFamily="18" charset="0"/>
              </a:rPr>
              <a:t>Data entries are associated with labels or classes. </a:t>
            </a:r>
          </a:p>
        </p:txBody>
      </p:sp>
      <p:sp>
        <p:nvSpPr>
          <p:cNvPr id="3" name="TextBox 2">
            <a:extLst>
              <a:ext uri="{FF2B5EF4-FFF2-40B4-BE49-F238E27FC236}">
                <a16:creationId xmlns:a16="http://schemas.microsoft.com/office/drawing/2014/main" id="{9337E46B-DC3A-6ED9-EB9F-2A0F8BEB26CC}"/>
              </a:ext>
            </a:extLst>
          </p:cNvPr>
          <p:cNvSpPr txBox="1"/>
          <p:nvPr/>
        </p:nvSpPr>
        <p:spPr>
          <a:xfrm>
            <a:off x="914400" y="2133600"/>
            <a:ext cx="7696200" cy="3785652"/>
          </a:xfrm>
          <a:prstGeom prst="rect">
            <a:avLst/>
          </a:prstGeom>
          <a:noFill/>
        </p:spPr>
        <p:txBody>
          <a:bodyPr wrap="square">
            <a:spAutoFit/>
          </a:bodyPr>
          <a:lstStyle/>
          <a:p>
            <a:pPr marL="342900" indent="-342900" algn="l">
              <a:buFont typeface="Wingdings" panose="05000000000000000000" pitchFamily="2" charset="2"/>
              <a:buChar char="Ø"/>
            </a:pPr>
            <a:r>
              <a:rPr lang="en-US" sz="2400" b="0" i="0" dirty="0">
                <a:solidFill>
                  <a:srgbClr val="000000"/>
                </a:solidFill>
                <a:effectLst/>
                <a:latin typeface="Times New Roman" panose="02020603050405020304" pitchFamily="18" charset="0"/>
                <a:cs typeface="Times New Roman" panose="02020603050405020304" pitchFamily="18" charset="0"/>
              </a:rPr>
              <a:t>Classes of items for sale include computers and printers</a:t>
            </a:r>
          </a:p>
          <a:p>
            <a:pPr algn="l"/>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400" b="0" i="0" dirty="0">
                <a:solidFill>
                  <a:srgbClr val="000000"/>
                </a:solidFill>
                <a:effectLst/>
                <a:latin typeface="Times New Roman" panose="02020603050405020304" pitchFamily="18" charset="0"/>
                <a:cs typeface="Times New Roman" panose="02020603050405020304" pitchFamily="18" charset="0"/>
              </a:rPr>
              <a:t>Customer concept include </a:t>
            </a:r>
            <a:r>
              <a:rPr lang="en-US" sz="2400" b="0" i="1" dirty="0">
                <a:solidFill>
                  <a:srgbClr val="000000"/>
                </a:solidFill>
                <a:effectLst/>
                <a:latin typeface="Times New Roman" panose="02020603050405020304" pitchFamily="18" charset="0"/>
                <a:cs typeface="Times New Roman" panose="02020603050405020304" pitchFamily="18" charset="0"/>
              </a:rPr>
              <a:t>big spender</a:t>
            </a:r>
            <a:r>
              <a:rPr lang="en-US" sz="2400" b="0" i="0" dirty="0">
                <a:solidFill>
                  <a:srgbClr val="000000"/>
                </a:solidFill>
                <a:effectLst/>
                <a:latin typeface="Times New Roman" panose="02020603050405020304" pitchFamily="18" charset="0"/>
                <a:cs typeface="Times New Roman" panose="02020603050405020304" pitchFamily="18" charset="0"/>
              </a:rPr>
              <a:t> and </a:t>
            </a:r>
            <a:r>
              <a:rPr lang="en-US" sz="2400" b="0" i="1" dirty="0">
                <a:solidFill>
                  <a:srgbClr val="000000"/>
                </a:solidFill>
                <a:effectLst/>
                <a:latin typeface="Times New Roman" panose="02020603050405020304" pitchFamily="18" charset="0"/>
                <a:cs typeface="Times New Roman" panose="02020603050405020304" pitchFamily="18" charset="0"/>
              </a:rPr>
              <a:t>budget spender</a:t>
            </a:r>
            <a:r>
              <a:rPr lang="en-US" sz="2400" b="0" i="0" dirty="0">
                <a:solidFill>
                  <a:srgbClr val="000000"/>
                </a:solidFill>
                <a:effectLst/>
                <a:latin typeface="Times New Roman" panose="02020603050405020304" pitchFamily="18" charset="0"/>
                <a:cs typeface="Times New Roman" panose="02020603050405020304" pitchFamily="18" charset="0"/>
              </a:rPr>
              <a:t> which purchasing items.</a:t>
            </a:r>
          </a:p>
          <a:p>
            <a:pPr algn="l"/>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l"/>
            <a:r>
              <a:rPr lang="en-US" sz="2400" b="0" i="0" dirty="0">
                <a:solidFill>
                  <a:srgbClr val="000000"/>
                </a:solidFill>
                <a:effectLst/>
                <a:latin typeface="Times New Roman" panose="02020603050405020304" pitchFamily="18" charset="0"/>
                <a:cs typeface="Times New Roman" panose="02020603050405020304" pitchFamily="18" charset="0"/>
              </a:rPr>
              <a:t>The classes must be described in clear and concise terms which is known as ” </a:t>
            </a:r>
            <a:r>
              <a:rPr lang="en-US" sz="2400" b="0" i="0" dirty="0">
                <a:solidFill>
                  <a:srgbClr val="CF2E2E"/>
                </a:solidFill>
                <a:effectLst/>
                <a:latin typeface="Times New Roman" panose="02020603050405020304" pitchFamily="18" charset="0"/>
                <a:cs typeface="Times New Roman" panose="02020603050405020304" pitchFamily="18" charset="0"/>
              </a:rPr>
              <a:t>class / concept description </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l"/>
            <a:endParaRPr lang="en-US" sz="2400" dirty="0">
              <a:solidFill>
                <a:srgbClr val="000000"/>
              </a:solidFill>
              <a:latin typeface="Times New Roman" panose="02020603050405020304" pitchFamily="18" charset="0"/>
              <a:cs typeface="Times New Roman" panose="02020603050405020304" pitchFamily="18" charset="0"/>
            </a:endParaRPr>
          </a:p>
          <a:p>
            <a:pPr algn="l"/>
            <a:r>
              <a:rPr lang="en-US" sz="2400" b="0" i="0" dirty="0">
                <a:solidFill>
                  <a:srgbClr val="000000"/>
                </a:solidFill>
                <a:effectLst/>
                <a:latin typeface="Times New Roman" panose="02020603050405020304" pitchFamily="18" charset="0"/>
                <a:cs typeface="Times New Roman" panose="02020603050405020304" pitchFamily="18" charset="0"/>
              </a:rPr>
              <a:t>Class / Concept can be classified as Data Characterization and Data Discrimination</a:t>
            </a:r>
          </a:p>
        </p:txBody>
      </p:sp>
    </p:spTree>
    <p:extLst>
      <p:ext uri="{BB962C8B-B14F-4D97-AF65-F5344CB8AC3E}">
        <p14:creationId xmlns:p14="http://schemas.microsoft.com/office/powerpoint/2010/main" val="2482330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7D0F10-DC64-12A1-0995-1FA18103198B}"/>
              </a:ext>
            </a:extLst>
          </p:cNvPr>
          <p:cNvSpPr txBox="1"/>
          <p:nvPr/>
        </p:nvSpPr>
        <p:spPr>
          <a:xfrm>
            <a:off x="583058" y="838200"/>
            <a:ext cx="7391400" cy="830997"/>
          </a:xfrm>
          <a:prstGeom prst="rect">
            <a:avLst/>
          </a:prstGeom>
          <a:noFill/>
        </p:spPr>
        <p:txBody>
          <a:bodyPr wrap="square">
            <a:spAutoFit/>
          </a:bodyPr>
          <a:lstStyle/>
          <a:p>
            <a:r>
              <a:rPr lang="en-US" sz="2400" b="1" i="0" dirty="0">
                <a:solidFill>
                  <a:srgbClr val="222222"/>
                </a:solidFill>
                <a:effectLst/>
                <a:latin typeface="Times New Roman" panose="02020603050405020304" pitchFamily="18" charset="0"/>
                <a:cs typeface="Times New Roman" panose="02020603050405020304" pitchFamily="18" charset="0"/>
              </a:rPr>
              <a:t>Data Characterization</a:t>
            </a:r>
            <a:r>
              <a:rPr lang="en-US" sz="2400" b="0" i="0" dirty="0">
                <a:solidFill>
                  <a:srgbClr val="222222"/>
                </a:solidFill>
                <a:effectLst/>
                <a:latin typeface="Times New Roman" panose="02020603050405020304" pitchFamily="18" charset="0"/>
                <a:cs typeface="Times New Roman" panose="02020603050405020304" pitchFamily="18" charset="0"/>
              </a:rPr>
              <a:t> – This is summarizing the data of target class based on features.</a:t>
            </a:r>
            <a:endParaRPr lang="en-US"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7040C4B-552F-0FA2-AA7F-8F7292B313A6}"/>
              </a:ext>
            </a:extLst>
          </p:cNvPr>
          <p:cNvSpPr txBox="1"/>
          <p:nvPr/>
        </p:nvSpPr>
        <p:spPr>
          <a:xfrm>
            <a:off x="567646" y="1752600"/>
            <a:ext cx="7890553" cy="1569660"/>
          </a:xfrm>
          <a:prstGeom prst="rect">
            <a:avLst/>
          </a:prstGeom>
          <a:noFill/>
        </p:spPr>
        <p:txBody>
          <a:bodyPr wrap="square">
            <a:sp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Produce a description of summarizing the characteristics of customer whole spend Rs 3000 in last 6 months.</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The result could be a general profile of customers such as 40–50-year-old, employed, credit rating and other features.</a:t>
            </a:r>
          </a:p>
        </p:txBody>
      </p:sp>
      <p:sp>
        <p:nvSpPr>
          <p:cNvPr id="12" name="TextBox 11">
            <a:extLst>
              <a:ext uri="{FF2B5EF4-FFF2-40B4-BE49-F238E27FC236}">
                <a16:creationId xmlns:a16="http://schemas.microsoft.com/office/drawing/2014/main" id="{934F3FFE-054F-1393-1EBD-1E07A01E925B}"/>
              </a:ext>
            </a:extLst>
          </p:cNvPr>
          <p:cNvSpPr txBox="1"/>
          <p:nvPr/>
        </p:nvSpPr>
        <p:spPr>
          <a:xfrm>
            <a:off x="531686" y="3376137"/>
            <a:ext cx="7620000" cy="1200329"/>
          </a:xfrm>
          <a:prstGeom prst="rect">
            <a:avLst/>
          </a:prstGeom>
          <a:noFill/>
        </p:spPr>
        <p:txBody>
          <a:bodyPr wrap="square">
            <a:spAutoFit/>
          </a:bodyPr>
          <a:lstStyle/>
          <a:p>
            <a:pPr algn="just"/>
            <a:r>
              <a:rPr lang="en-US" sz="2400" b="1" i="0" dirty="0">
                <a:solidFill>
                  <a:srgbClr val="000000"/>
                </a:solidFill>
                <a:effectLst/>
                <a:latin typeface="Times New Roman" panose="02020603050405020304" pitchFamily="18" charset="0"/>
                <a:cs typeface="Times New Roman" panose="02020603050405020304" pitchFamily="18" charset="0"/>
              </a:rPr>
              <a:t>Data Discrimination</a:t>
            </a:r>
            <a:r>
              <a:rPr lang="en-US" sz="2400" b="0" i="0" dirty="0">
                <a:solidFill>
                  <a:srgbClr val="000000"/>
                </a:solidFill>
                <a:effectLst/>
                <a:latin typeface="Times New Roman" panose="02020603050405020304" pitchFamily="18" charset="0"/>
                <a:cs typeface="Times New Roman" panose="02020603050405020304" pitchFamily="18" charset="0"/>
              </a:rPr>
              <a:t> – This compares the target class with one or more comparative classes called the contrasting classes.</a:t>
            </a:r>
            <a:endParaRPr lang="en-US"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FBC6C8E-8837-5559-7A4B-022C491D17EC}"/>
              </a:ext>
            </a:extLst>
          </p:cNvPr>
          <p:cNvSpPr txBox="1"/>
          <p:nvPr/>
        </p:nvSpPr>
        <p:spPr>
          <a:xfrm>
            <a:off x="531686" y="4521422"/>
            <a:ext cx="8103742" cy="1200329"/>
          </a:xfrm>
          <a:prstGeom prst="rect">
            <a:avLst/>
          </a:prstGeom>
          <a:noFill/>
        </p:spPr>
        <p:txBody>
          <a:bodyPr wrap="square">
            <a:spAutoFit/>
          </a:bodyPr>
          <a:lstStyle/>
          <a:p>
            <a:pPr algn="l"/>
            <a:r>
              <a:rPr lang="en-US" sz="2400" b="0" i="0" dirty="0">
                <a:solidFill>
                  <a:srgbClr val="000000"/>
                </a:solidFill>
                <a:effectLst/>
                <a:latin typeface="Times New Roman" panose="02020603050405020304" pitchFamily="18" charset="0"/>
                <a:cs typeface="Times New Roman" panose="02020603050405020304" pitchFamily="18" charset="0"/>
              </a:rPr>
              <a:t>Compare features of software products whose sales up by 10 % in last year with software product whose sales went down by 30%.</a:t>
            </a:r>
          </a:p>
        </p:txBody>
      </p:sp>
    </p:spTree>
    <p:extLst>
      <p:ext uri="{BB962C8B-B14F-4D97-AF65-F5344CB8AC3E}">
        <p14:creationId xmlns:p14="http://schemas.microsoft.com/office/powerpoint/2010/main" val="2274302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547196-DFBC-1321-8B07-A030D1724825}"/>
              </a:ext>
            </a:extLst>
          </p:cNvPr>
          <p:cNvSpPr txBox="1">
            <a:spLocks noChangeArrowheads="1"/>
          </p:cNvSpPr>
          <p:nvPr/>
        </p:nvSpPr>
        <p:spPr>
          <a:xfrm>
            <a:off x="260350" y="1524000"/>
            <a:ext cx="83185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400" dirty="0">
                <a:latin typeface="Times New Roman" panose="02020603050405020304" pitchFamily="18" charset="0"/>
                <a:cs typeface="Times New Roman" panose="02020603050405020304" pitchFamily="18" charset="0"/>
              </a:rPr>
              <a:t>Lots of data is being collected and warehoused</a:t>
            </a:r>
          </a:p>
          <a:p>
            <a:pPr lvl="1">
              <a:lnSpc>
                <a:spcPct val="90000"/>
              </a:lnSpc>
            </a:pPr>
            <a:r>
              <a:rPr lang="en-US" altLang="en-US" sz="2400" dirty="0">
                <a:latin typeface="Times New Roman" panose="02020603050405020304" pitchFamily="18" charset="0"/>
                <a:cs typeface="Times New Roman" panose="02020603050405020304" pitchFamily="18" charset="0"/>
              </a:rPr>
              <a:t>Web data</a:t>
            </a:r>
          </a:p>
          <a:p>
            <a:pPr lvl="2">
              <a:lnSpc>
                <a:spcPct val="90000"/>
              </a:lnSpc>
            </a:pPr>
            <a:r>
              <a:rPr lang="en-US" altLang="en-US" dirty="0">
                <a:latin typeface="Times New Roman" panose="02020603050405020304" pitchFamily="18" charset="0"/>
                <a:cs typeface="Times New Roman" panose="02020603050405020304" pitchFamily="18" charset="0"/>
              </a:rPr>
              <a:t>Google has Peta Bytes of web data</a:t>
            </a:r>
          </a:p>
          <a:p>
            <a:pPr lvl="2">
              <a:lnSpc>
                <a:spcPct val="90000"/>
              </a:lnSpc>
            </a:pPr>
            <a:r>
              <a:rPr lang="en-US" altLang="en-US" dirty="0">
                <a:latin typeface="Times New Roman" panose="02020603050405020304" pitchFamily="18" charset="0"/>
                <a:cs typeface="Times New Roman" panose="02020603050405020304" pitchFamily="18" charset="0"/>
              </a:rPr>
              <a:t>Facebook has billions of active users</a:t>
            </a:r>
          </a:p>
          <a:p>
            <a:pPr lvl="1">
              <a:lnSpc>
                <a:spcPct val="90000"/>
              </a:lnSpc>
            </a:pPr>
            <a:r>
              <a:rPr lang="en-US" altLang="en-US" sz="2400" dirty="0">
                <a:latin typeface="Times New Roman" panose="02020603050405020304" pitchFamily="18" charset="0"/>
                <a:cs typeface="Times New Roman" panose="02020603050405020304" pitchFamily="18" charset="0"/>
              </a:rPr>
              <a:t>purchases at department/</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grocery stores, e-commerce</a:t>
            </a:r>
          </a:p>
          <a:p>
            <a:pPr lvl="2">
              <a:lnSpc>
                <a:spcPct val="90000"/>
              </a:lnSpc>
            </a:pPr>
            <a:r>
              <a:rPr lang="en-US" altLang="en-US" dirty="0">
                <a:latin typeface="Times New Roman" panose="02020603050405020304" pitchFamily="18" charset="0"/>
                <a:cs typeface="Times New Roman" panose="02020603050405020304" pitchFamily="18" charset="0"/>
              </a:rPr>
              <a:t> Amazon handles millions of visits/day</a:t>
            </a:r>
          </a:p>
          <a:p>
            <a:pPr lvl="1">
              <a:lnSpc>
                <a:spcPct val="90000"/>
              </a:lnSpc>
            </a:pPr>
            <a:r>
              <a:rPr lang="en-US" altLang="en-US" sz="2400" dirty="0">
                <a:latin typeface="Times New Roman" panose="02020603050405020304" pitchFamily="18" charset="0"/>
                <a:cs typeface="Times New Roman" panose="02020603050405020304" pitchFamily="18" charset="0"/>
              </a:rPr>
              <a:t>Bank/Credit Card transactions</a:t>
            </a:r>
          </a:p>
          <a:p>
            <a:pPr>
              <a:lnSpc>
                <a:spcPct val="90000"/>
              </a:lnSpc>
            </a:pPr>
            <a:r>
              <a:rPr lang="en-US" altLang="en-US" sz="2400" dirty="0">
                <a:latin typeface="Times New Roman" panose="02020603050405020304" pitchFamily="18" charset="0"/>
                <a:cs typeface="Times New Roman" panose="02020603050405020304" pitchFamily="18" charset="0"/>
              </a:rPr>
              <a:t>Computers have become cheaper and more powerful</a:t>
            </a:r>
          </a:p>
          <a:p>
            <a:pPr>
              <a:lnSpc>
                <a:spcPct val="90000"/>
              </a:lnSpc>
            </a:pPr>
            <a:r>
              <a:rPr lang="en-US" altLang="en-US" sz="2400" dirty="0">
                <a:latin typeface="Times New Roman" panose="02020603050405020304" pitchFamily="18" charset="0"/>
                <a:cs typeface="Times New Roman" panose="02020603050405020304" pitchFamily="18" charset="0"/>
              </a:rPr>
              <a:t>Competitive Pressure is Strong </a:t>
            </a:r>
          </a:p>
          <a:p>
            <a:pPr lvl="1">
              <a:lnSpc>
                <a:spcPct val="90000"/>
              </a:lnSpc>
            </a:pPr>
            <a:r>
              <a:rPr lang="en-US" altLang="en-US" sz="2400" dirty="0">
                <a:latin typeface="Times New Roman" panose="02020603050405020304" pitchFamily="18" charset="0"/>
                <a:cs typeface="Times New Roman" panose="02020603050405020304" pitchFamily="18" charset="0"/>
              </a:rPr>
              <a:t>Provide better, customized services for an edge (e.g. in Customer Relationship Management)</a:t>
            </a:r>
          </a:p>
        </p:txBody>
      </p:sp>
      <p:sp>
        <p:nvSpPr>
          <p:cNvPr id="6" name="TextBox 5">
            <a:extLst>
              <a:ext uri="{FF2B5EF4-FFF2-40B4-BE49-F238E27FC236}">
                <a16:creationId xmlns:a16="http://schemas.microsoft.com/office/drawing/2014/main" id="{52FC31E0-4E56-4484-9A96-75F6CC28B724}"/>
              </a:ext>
            </a:extLst>
          </p:cNvPr>
          <p:cNvSpPr txBox="1"/>
          <p:nvPr/>
        </p:nvSpPr>
        <p:spPr>
          <a:xfrm>
            <a:off x="381000" y="880656"/>
            <a:ext cx="6858000" cy="707886"/>
          </a:xfrm>
          <a:prstGeom prst="rect">
            <a:avLst/>
          </a:prstGeom>
          <a:noFill/>
        </p:spPr>
        <p:txBody>
          <a:bodyPr wrap="square">
            <a:spAutoFit/>
          </a:bodyPr>
          <a:lstStyle/>
          <a:p>
            <a:r>
              <a:rPr lang="en-US" sz="4000" dirty="0">
                <a:solidFill>
                  <a:srgbClr val="FF0000"/>
                </a:solidFill>
                <a:latin typeface="Times New Roman" panose="02020603050405020304" pitchFamily="18" charset="0"/>
                <a:cs typeface="Times New Roman" panose="02020603050405020304" pitchFamily="18" charset="0"/>
              </a:rPr>
              <a:t>Why do we need data mining?</a:t>
            </a:r>
            <a:endParaRPr lang="en-US" sz="4000" dirty="0"/>
          </a:p>
        </p:txBody>
      </p:sp>
      <p:pic>
        <p:nvPicPr>
          <p:cNvPr id="7" name="Picture 7">
            <a:extLst>
              <a:ext uri="{FF2B5EF4-FFF2-40B4-BE49-F238E27FC236}">
                <a16:creationId xmlns:a16="http://schemas.microsoft.com/office/drawing/2014/main" id="{D4892183-F2AC-F68E-C1AE-8041AD71D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6350" y="1337915"/>
            <a:ext cx="1200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0FE1B643-A9AB-FE69-A141-37B6DF604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925" y="1992704"/>
            <a:ext cx="1143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B12BBF8C-7418-CC72-6BF8-5F1440063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2050" y="2903225"/>
            <a:ext cx="1428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925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501E65-3070-8B17-129A-0DA3CC3A39F7}"/>
              </a:ext>
            </a:extLst>
          </p:cNvPr>
          <p:cNvSpPr txBox="1"/>
          <p:nvPr/>
        </p:nvSpPr>
        <p:spPr>
          <a:xfrm>
            <a:off x="914400" y="695667"/>
            <a:ext cx="6781800" cy="954107"/>
          </a:xfrm>
          <a:prstGeom prst="rect">
            <a:avLst/>
          </a:prstGeom>
          <a:noFill/>
        </p:spPr>
        <p:txBody>
          <a:bodyPr wrap="square">
            <a:spAutoFit/>
          </a:bodyPr>
          <a:lstStyle/>
          <a:p>
            <a:pPr algn="just"/>
            <a:r>
              <a:rPr lang="en-US" sz="2800" b="1" i="0" dirty="0">
                <a:solidFill>
                  <a:srgbClr val="000000"/>
                </a:solidFill>
                <a:effectLst/>
                <a:latin typeface="Times New Roman" panose="02020603050405020304" pitchFamily="18" charset="0"/>
                <a:cs typeface="Times New Roman" panose="02020603050405020304" pitchFamily="18" charset="0"/>
              </a:rPr>
              <a:t>Mining Frequent Patterns, Associations, and Correlations</a:t>
            </a:r>
          </a:p>
        </p:txBody>
      </p:sp>
      <p:sp>
        <p:nvSpPr>
          <p:cNvPr id="6" name="TextBox 5">
            <a:extLst>
              <a:ext uri="{FF2B5EF4-FFF2-40B4-BE49-F238E27FC236}">
                <a16:creationId xmlns:a16="http://schemas.microsoft.com/office/drawing/2014/main" id="{2F13A7D0-2F05-B27D-7656-9368C2D22D0F}"/>
              </a:ext>
            </a:extLst>
          </p:cNvPr>
          <p:cNvSpPr txBox="1"/>
          <p:nvPr/>
        </p:nvSpPr>
        <p:spPr>
          <a:xfrm>
            <a:off x="800100" y="1146178"/>
            <a:ext cx="7543800" cy="1938992"/>
          </a:xfrm>
          <a:prstGeom prst="rect">
            <a:avLst/>
          </a:prstGeom>
          <a:noFill/>
        </p:spPr>
        <p:txBody>
          <a:bodyPr wrap="square">
            <a:spAutoFit/>
          </a:bodyPr>
          <a:lstStyle/>
          <a:p>
            <a:pPr algn="just"/>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just"/>
            <a:r>
              <a:rPr lang="en-US" sz="2400" b="1" i="0" dirty="0">
                <a:solidFill>
                  <a:srgbClr val="374151"/>
                </a:solidFill>
                <a:effectLst/>
                <a:latin typeface="Times New Roman" panose="02020603050405020304" pitchFamily="18" charset="0"/>
                <a:cs typeface="Times New Roman" panose="02020603050405020304" pitchFamily="18" charset="0"/>
              </a:rPr>
              <a:t>Frequent patterns</a:t>
            </a:r>
            <a:r>
              <a:rPr lang="en-US" sz="2400" b="0" i="0" dirty="0">
                <a:solidFill>
                  <a:srgbClr val="374151"/>
                </a:solidFill>
                <a:effectLst/>
                <a:latin typeface="Times New Roman" panose="02020603050405020304" pitchFamily="18" charset="0"/>
                <a:cs typeface="Times New Roman" panose="02020603050405020304" pitchFamily="18" charset="0"/>
              </a:rPr>
              <a:t>:</a:t>
            </a:r>
            <a:r>
              <a:rPr lang="en-US" sz="2400" b="1" i="0" dirty="0">
                <a:solidFill>
                  <a:srgbClr val="374151"/>
                </a:solidFill>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These are data points that occur more often in the dataset. There are many kinds of recurring patterns, such as frequent items, frequent subsequence, and frequent sub-structure.</a:t>
            </a:r>
          </a:p>
        </p:txBody>
      </p:sp>
      <p:sp>
        <p:nvSpPr>
          <p:cNvPr id="8" name="TextBox 7">
            <a:extLst>
              <a:ext uri="{FF2B5EF4-FFF2-40B4-BE49-F238E27FC236}">
                <a16:creationId xmlns:a16="http://schemas.microsoft.com/office/drawing/2014/main" id="{D43C875A-7CF2-2E40-3262-E07EFB64B0E0}"/>
              </a:ext>
            </a:extLst>
          </p:cNvPr>
          <p:cNvSpPr txBox="1"/>
          <p:nvPr/>
        </p:nvSpPr>
        <p:spPr>
          <a:xfrm>
            <a:off x="800100" y="3085170"/>
            <a:ext cx="7868292" cy="1200329"/>
          </a:xfrm>
          <a:prstGeom prst="rect">
            <a:avLst/>
          </a:prstGeom>
          <a:noFill/>
        </p:spPr>
        <p:txBody>
          <a:bodyPr wrap="square">
            <a:spAutoFit/>
          </a:bodyPr>
          <a:lstStyle/>
          <a:p>
            <a:pPr algn="l"/>
            <a:r>
              <a:rPr lang="en-US" sz="2400" b="1" i="0" dirty="0">
                <a:solidFill>
                  <a:srgbClr val="000000"/>
                </a:solidFill>
                <a:effectLst/>
                <a:latin typeface="Times New Roman" panose="02020603050405020304" pitchFamily="18" charset="0"/>
                <a:cs typeface="Times New Roman" panose="02020603050405020304" pitchFamily="18" charset="0"/>
              </a:rPr>
              <a:t>Association Analysis</a:t>
            </a:r>
          </a:p>
          <a:p>
            <a:pPr algn="l"/>
            <a:r>
              <a:rPr lang="en-US" sz="2400" b="0" i="0" dirty="0">
                <a:solidFill>
                  <a:srgbClr val="000000"/>
                </a:solidFill>
                <a:effectLst/>
                <a:latin typeface="Times New Roman" panose="02020603050405020304" pitchFamily="18" charset="0"/>
                <a:cs typeface="Times New Roman" panose="02020603050405020304" pitchFamily="18" charset="0"/>
              </a:rPr>
              <a:t>Association analysis identify relationship between items that are bought together during transactions.</a:t>
            </a:r>
          </a:p>
        </p:txBody>
      </p:sp>
      <p:pic>
        <p:nvPicPr>
          <p:cNvPr id="12" name="Picture 11">
            <a:extLst>
              <a:ext uri="{FF2B5EF4-FFF2-40B4-BE49-F238E27FC236}">
                <a16:creationId xmlns:a16="http://schemas.microsoft.com/office/drawing/2014/main" id="{11EB87F4-8DD0-0EF2-0CBF-03A355BCF344}"/>
              </a:ext>
            </a:extLst>
          </p:cNvPr>
          <p:cNvPicPr>
            <a:picLocks noChangeAspect="1"/>
          </p:cNvPicPr>
          <p:nvPr/>
        </p:nvPicPr>
        <p:blipFill>
          <a:blip r:embed="rId2"/>
          <a:stretch>
            <a:fillRect/>
          </a:stretch>
        </p:blipFill>
        <p:spPr>
          <a:xfrm>
            <a:off x="3352800" y="4306903"/>
            <a:ext cx="2609850" cy="2100262"/>
          </a:xfrm>
          <a:prstGeom prst="rect">
            <a:avLst/>
          </a:prstGeom>
        </p:spPr>
      </p:pic>
    </p:spTree>
    <p:extLst>
      <p:ext uri="{BB962C8B-B14F-4D97-AF65-F5344CB8AC3E}">
        <p14:creationId xmlns:p14="http://schemas.microsoft.com/office/powerpoint/2010/main" val="2370982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5ADDE07-5471-131A-4B79-F72B094B4124}"/>
              </a:ext>
            </a:extLst>
          </p:cNvPr>
          <p:cNvSpPr txBox="1"/>
          <p:nvPr/>
        </p:nvSpPr>
        <p:spPr>
          <a:xfrm>
            <a:off x="685800" y="990600"/>
            <a:ext cx="7639692" cy="3046988"/>
          </a:xfrm>
          <a:prstGeom prst="rect">
            <a:avLst/>
          </a:prstGeom>
          <a:noFill/>
        </p:spPr>
        <p:txBody>
          <a:bodyPr wrap="square">
            <a:spAutoFit/>
          </a:bodyPr>
          <a:lstStyle/>
          <a:p>
            <a:pPr algn="just"/>
            <a:r>
              <a:rPr lang="en-US" sz="2400" b="0" i="0" dirty="0">
                <a:effectLst/>
                <a:latin typeface="Times New Roman" panose="02020603050405020304" pitchFamily="18" charset="0"/>
                <a:cs typeface="Times New Roman" panose="02020603050405020304" pitchFamily="18" charset="0"/>
              </a:rPr>
              <a:t>Example: A store want to known which is purchased together. So they created rules such as buys(X, "computer") =&gt; buys(X, accessories") [support = 1%, confidence = 50%] where X is the customer, the confidence or certainty is 50% means if X buys computer, there is 50% chance that he will buy computer accessories. Support means of all transaction % is where computer and computer accessories bought together.</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55574CE-D3E6-2700-AD44-AE3324C7EC4C}"/>
              </a:ext>
            </a:extLst>
          </p:cNvPr>
          <p:cNvSpPr txBox="1"/>
          <p:nvPr/>
        </p:nvSpPr>
        <p:spPr>
          <a:xfrm>
            <a:off x="685800" y="4343400"/>
            <a:ext cx="7543800" cy="1200329"/>
          </a:xfrm>
          <a:prstGeom prst="rect">
            <a:avLst/>
          </a:prstGeom>
          <a:noFill/>
        </p:spPr>
        <p:txBody>
          <a:bodyPr wrap="square">
            <a:spAutoFit/>
          </a:bodyPr>
          <a:lstStyle/>
          <a:p>
            <a:pPr algn="just">
              <a:buFont typeface="Arial" panose="020B0604020202020204" pitchFamily="34" charset="0"/>
              <a:buChar char="•"/>
            </a:pPr>
            <a:r>
              <a:rPr lang="en-US" sz="2400" b="1" i="0" dirty="0">
                <a:solidFill>
                  <a:srgbClr val="374151"/>
                </a:solidFill>
                <a:effectLst/>
                <a:latin typeface="Times New Roman" panose="02020603050405020304" pitchFamily="18" charset="0"/>
                <a:cs typeface="Times New Roman" panose="02020603050405020304" pitchFamily="18" charset="0"/>
              </a:rPr>
              <a:t>Correlations</a:t>
            </a:r>
            <a:r>
              <a:rPr lang="en-US" sz="2400" b="0" i="0" dirty="0">
                <a:solidFill>
                  <a:srgbClr val="374151"/>
                </a:solidFill>
                <a:effectLst/>
                <a:latin typeface="Times New Roman" panose="02020603050405020304" pitchFamily="18" charset="0"/>
                <a:cs typeface="Times New Roman" panose="02020603050405020304" pitchFamily="18" charset="0"/>
              </a:rPr>
              <a:t>:</a:t>
            </a:r>
            <a:r>
              <a:rPr lang="en-US" sz="2400" b="1" i="0" dirty="0">
                <a:solidFill>
                  <a:srgbClr val="374151"/>
                </a:solidFill>
                <a:effectLst/>
                <a:latin typeface="Times New Roman" panose="02020603050405020304" pitchFamily="18" charset="0"/>
                <a:cs typeface="Times New Roman" panose="02020603050405020304" pitchFamily="18" charset="0"/>
              </a:rPr>
              <a:t> </a:t>
            </a:r>
            <a:r>
              <a:rPr lang="en-US" sz="2400" b="0" i="0" dirty="0">
                <a:solidFill>
                  <a:srgbClr val="374151"/>
                </a:solidFill>
                <a:effectLst/>
                <a:latin typeface="Times New Roman" panose="02020603050405020304" pitchFamily="18" charset="0"/>
                <a:cs typeface="Times New Roman" panose="02020603050405020304" pitchFamily="18" charset="0"/>
              </a:rPr>
              <a:t>This is performed to find the statistical correlations between two data points to find if they have positive, negative, or no effect.</a:t>
            </a:r>
          </a:p>
        </p:txBody>
      </p:sp>
    </p:spTree>
    <p:extLst>
      <p:ext uri="{BB962C8B-B14F-4D97-AF65-F5344CB8AC3E}">
        <p14:creationId xmlns:p14="http://schemas.microsoft.com/office/powerpoint/2010/main" val="3976740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3255F1-6CCD-5E93-5E09-527C577E2C5F}"/>
              </a:ext>
            </a:extLst>
          </p:cNvPr>
          <p:cNvSpPr txBox="1"/>
          <p:nvPr/>
        </p:nvSpPr>
        <p:spPr>
          <a:xfrm>
            <a:off x="723900" y="1295400"/>
            <a:ext cx="7696200" cy="1200329"/>
          </a:xfrm>
          <a:prstGeom prst="rect">
            <a:avLst/>
          </a:prstGeom>
          <a:noFill/>
        </p:spPr>
        <p:txBody>
          <a:bodyPr wrap="square">
            <a:spAutoFit/>
          </a:bodyPr>
          <a:lstStyle/>
          <a:p>
            <a:pPr algn="just">
              <a:buFont typeface="Arial" panose="020B0604020202020204" pitchFamily="34" charset="0"/>
              <a:buChar char="•"/>
            </a:pPr>
            <a:r>
              <a:rPr lang="en-US" sz="2400" b="1" i="0" dirty="0">
                <a:solidFill>
                  <a:srgbClr val="374151"/>
                </a:solidFill>
                <a:effectLst/>
                <a:latin typeface="Times New Roman" panose="02020603050405020304" pitchFamily="18" charset="0"/>
                <a:cs typeface="Times New Roman" panose="02020603050405020304" pitchFamily="18" charset="0"/>
              </a:rPr>
              <a:t>Clusters</a:t>
            </a:r>
            <a:r>
              <a:rPr lang="en-US" sz="2400" b="0" i="0" dirty="0">
                <a:solidFill>
                  <a:srgbClr val="374151"/>
                </a:solidFill>
                <a:effectLst/>
                <a:latin typeface="Times New Roman" panose="02020603050405020304" pitchFamily="18" charset="0"/>
                <a:cs typeface="Times New Roman" panose="02020603050405020304" pitchFamily="18" charset="0"/>
              </a:rPr>
              <a:t>:</a:t>
            </a:r>
            <a:r>
              <a:rPr lang="en-US" sz="2400" b="1" i="0" dirty="0">
                <a:solidFill>
                  <a:srgbClr val="374151"/>
                </a:solidFill>
                <a:effectLst/>
                <a:latin typeface="Times New Roman" panose="02020603050405020304" pitchFamily="18" charset="0"/>
                <a:cs typeface="Times New Roman" panose="02020603050405020304" pitchFamily="18" charset="0"/>
              </a:rPr>
              <a:t> </a:t>
            </a:r>
            <a:r>
              <a:rPr lang="en-US" sz="2400" b="0" i="0" dirty="0">
                <a:solidFill>
                  <a:srgbClr val="374151"/>
                </a:solidFill>
                <a:effectLst/>
                <a:latin typeface="Times New Roman" panose="02020603050405020304" pitchFamily="18" charset="0"/>
                <a:cs typeface="Times New Roman" panose="02020603050405020304" pitchFamily="18" charset="0"/>
              </a:rPr>
              <a:t>This is the formation of a group of similar data points. Each point in the collection is somewhat similar but very different from other members of different groups.</a:t>
            </a:r>
          </a:p>
        </p:txBody>
      </p:sp>
      <p:pic>
        <p:nvPicPr>
          <p:cNvPr id="9" name="Picture 8">
            <a:extLst>
              <a:ext uri="{FF2B5EF4-FFF2-40B4-BE49-F238E27FC236}">
                <a16:creationId xmlns:a16="http://schemas.microsoft.com/office/drawing/2014/main" id="{23B29A71-BE59-E3ED-C6C3-39973BD477C4}"/>
              </a:ext>
            </a:extLst>
          </p:cNvPr>
          <p:cNvPicPr>
            <a:picLocks noChangeAspect="1"/>
          </p:cNvPicPr>
          <p:nvPr/>
        </p:nvPicPr>
        <p:blipFill>
          <a:blip r:embed="rId2"/>
          <a:stretch>
            <a:fillRect/>
          </a:stretch>
        </p:blipFill>
        <p:spPr>
          <a:xfrm>
            <a:off x="2209800" y="2971800"/>
            <a:ext cx="4648200" cy="2819400"/>
          </a:xfrm>
          <a:prstGeom prst="rect">
            <a:avLst/>
          </a:prstGeom>
        </p:spPr>
      </p:pic>
    </p:spTree>
    <p:extLst>
      <p:ext uri="{BB962C8B-B14F-4D97-AF65-F5344CB8AC3E}">
        <p14:creationId xmlns:p14="http://schemas.microsoft.com/office/powerpoint/2010/main" val="2420373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C2ED10-C787-642D-6B34-F0F9A4435B63}"/>
              </a:ext>
            </a:extLst>
          </p:cNvPr>
          <p:cNvSpPr txBox="1"/>
          <p:nvPr/>
        </p:nvSpPr>
        <p:spPr>
          <a:xfrm>
            <a:off x="768591" y="762000"/>
            <a:ext cx="7606818" cy="2308324"/>
          </a:xfrm>
          <a:prstGeom prst="rect">
            <a:avLst/>
          </a:prstGeom>
          <a:noFill/>
        </p:spPr>
        <p:txBody>
          <a:bodyPr wrap="square">
            <a:spAutoFit/>
          </a:bodyPr>
          <a:lstStyle/>
          <a:p>
            <a:pPr algn="just"/>
            <a:r>
              <a:rPr lang="en-US" sz="2400" b="1" i="0" dirty="0">
                <a:effectLst/>
                <a:latin typeface="Times New Roman" panose="02020603050405020304" pitchFamily="18" charset="0"/>
                <a:cs typeface="Times New Roman" panose="02020603050405020304" pitchFamily="18" charset="0"/>
              </a:rPr>
              <a:t>Predictive patterns</a:t>
            </a:r>
          </a:p>
          <a:p>
            <a:pPr algn="just"/>
            <a:r>
              <a:rPr lang="en-US" sz="2400" b="0" i="0" dirty="0">
                <a:solidFill>
                  <a:srgbClr val="374151"/>
                </a:solidFill>
                <a:effectLst/>
                <a:latin typeface="Times New Roman" panose="02020603050405020304" pitchFamily="18" charset="0"/>
                <a:cs typeface="Times New Roman" panose="02020603050405020304" pitchFamily="18" charset="0"/>
              </a:rPr>
              <a:t>It predicts future values by analyzing the data patterns and their outcomes based on the previous data. It also helps us find missing values in the data.</a:t>
            </a:r>
          </a:p>
          <a:p>
            <a:pPr algn="just"/>
            <a:r>
              <a:rPr lang="en-US" sz="2400" b="0" i="0" dirty="0">
                <a:solidFill>
                  <a:srgbClr val="374151"/>
                </a:solidFill>
                <a:effectLst/>
                <a:latin typeface="Times New Roman" panose="02020603050405020304" pitchFamily="18" charset="0"/>
                <a:cs typeface="Times New Roman" panose="02020603050405020304" pitchFamily="18" charset="0"/>
              </a:rPr>
              <a:t>Predictive patterns can be categorized into the following patterns.</a:t>
            </a:r>
          </a:p>
        </p:txBody>
      </p:sp>
      <p:pic>
        <p:nvPicPr>
          <p:cNvPr id="7" name="Picture 6">
            <a:extLst>
              <a:ext uri="{FF2B5EF4-FFF2-40B4-BE49-F238E27FC236}">
                <a16:creationId xmlns:a16="http://schemas.microsoft.com/office/drawing/2014/main" id="{50671805-01FE-D454-DE74-9F20121109ED}"/>
              </a:ext>
            </a:extLst>
          </p:cNvPr>
          <p:cNvPicPr>
            <a:picLocks noChangeAspect="1"/>
          </p:cNvPicPr>
          <p:nvPr/>
        </p:nvPicPr>
        <p:blipFill>
          <a:blip r:embed="rId2"/>
          <a:stretch>
            <a:fillRect/>
          </a:stretch>
        </p:blipFill>
        <p:spPr>
          <a:xfrm>
            <a:off x="790852" y="3090872"/>
            <a:ext cx="7606819" cy="2743200"/>
          </a:xfrm>
          <a:prstGeom prst="rect">
            <a:avLst/>
          </a:prstGeom>
        </p:spPr>
      </p:pic>
    </p:spTree>
    <p:extLst>
      <p:ext uri="{BB962C8B-B14F-4D97-AF65-F5344CB8AC3E}">
        <p14:creationId xmlns:p14="http://schemas.microsoft.com/office/powerpoint/2010/main" val="2338068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8BA716-0151-053D-684A-AD890B03CB21}"/>
              </a:ext>
            </a:extLst>
          </p:cNvPr>
          <p:cNvSpPr txBox="1"/>
          <p:nvPr/>
        </p:nvSpPr>
        <p:spPr>
          <a:xfrm>
            <a:off x="762000" y="990600"/>
            <a:ext cx="7620000" cy="1938992"/>
          </a:xfrm>
          <a:prstGeom prst="rect">
            <a:avLst/>
          </a:prstGeom>
          <a:noFill/>
        </p:spPr>
        <p:txBody>
          <a:bodyPr wrap="square">
            <a:spAutoFit/>
          </a:bodyPr>
          <a:lstStyle/>
          <a:p>
            <a:pPr algn="just">
              <a:buFont typeface="Arial" panose="020B0604020202020204" pitchFamily="34" charset="0"/>
              <a:buChar char="•"/>
            </a:pPr>
            <a:r>
              <a:rPr lang="en-US" sz="2400" b="1" i="0" dirty="0">
                <a:solidFill>
                  <a:srgbClr val="374151"/>
                </a:solidFill>
                <a:effectLst/>
                <a:latin typeface="Times New Roman" panose="02020603050405020304" pitchFamily="18" charset="0"/>
                <a:cs typeface="Times New Roman" panose="02020603050405020304" pitchFamily="18" charset="0"/>
              </a:rPr>
              <a:t>Classification</a:t>
            </a:r>
            <a:r>
              <a:rPr lang="en-US" sz="2400" b="0" i="0" dirty="0">
                <a:solidFill>
                  <a:srgbClr val="374151"/>
                </a:solidFill>
                <a:effectLst/>
                <a:latin typeface="Times New Roman" panose="02020603050405020304" pitchFamily="18" charset="0"/>
                <a:cs typeface="Times New Roman" panose="02020603050405020304" pitchFamily="18" charset="0"/>
              </a:rPr>
              <a:t>:</a:t>
            </a:r>
            <a:r>
              <a:rPr lang="en-US" sz="2400" b="1" i="0" dirty="0">
                <a:solidFill>
                  <a:srgbClr val="374151"/>
                </a:solidFill>
                <a:effectLst/>
                <a:latin typeface="Times New Roman" panose="02020603050405020304" pitchFamily="18" charset="0"/>
                <a:cs typeface="Times New Roman" panose="02020603050405020304" pitchFamily="18" charset="0"/>
              </a:rPr>
              <a:t> </a:t>
            </a:r>
            <a:r>
              <a:rPr lang="en-US" sz="2400" b="0" i="0" dirty="0">
                <a:solidFill>
                  <a:srgbClr val="374151"/>
                </a:solidFill>
                <a:effectLst/>
                <a:latin typeface="Times New Roman" panose="02020603050405020304" pitchFamily="18" charset="0"/>
                <a:cs typeface="Times New Roman" panose="02020603050405020304" pitchFamily="18" charset="0"/>
              </a:rPr>
              <a:t>It helps predict the label of unknown data points with the help of known data points</a:t>
            </a:r>
            <a:r>
              <a:rPr lang="en-US" sz="2400" b="1" i="0" dirty="0">
                <a:solidFill>
                  <a:srgbClr val="374151"/>
                </a:solidFill>
                <a:effectLst/>
                <a:latin typeface="Times New Roman" panose="02020603050405020304" pitchFamily="18" charset="0"/>
                <a:cs typeface="Times New Roman" panose="02020603050405020304" pitchFamily="18" charset="0"/>
              </a:rPr>
              <a:t>.</a:t>
            </a:r>
            <a:r>
              <a:rPr lang="en-US" sz="2400" b="0" i="0" dirty="0">
                <a:solidFill>
                  <a:srgbClr val="374151"/>
                </a:solidFill>
                <a:effectLst/>
                <a:latin typeface="Times New Roman" panose="02020603050405020304" pitchFamily="18" charset="0"/>
                <a:cs typeface="Times New Roman" panose="02020603050405020304" pitchFamily="18" charset="0"/>
              </a:rPr>
              <a:t> For instance, if we have a dataset of X-rays of cancer patients, then the possible labels would be </a:t>
            </a:r>
            <a:r>
              <a:rPr lang="en-US" sz="2400" b="1" i="0" dirty="0">
                <a:solidFill>
                  <a:srgbClr val="374151"/>
                </a:solidFill>
                <a:effectLst/>
                <a:latin typeface="Times New Roman" panose="02020603050405020304" pitchFamily="18" charset="0"/>
                <a:cs typeface="Times New Roman" panose="02020603050405020304" pitchFamily="18" charset="0"/>
              </a:rPr>
              <a:t>cancer patient</a:t>
            </a:r>
            <a:r>
              <a:rPr lang="en-US" sz="2400" b="0" i="0" dirty="0">
                <a:solidFill>
                  <a:srgbClr val="374151"/>
                </a:solidFill>
                <a:effectLst/>
                <a:latin typeface="Times New Roman" panose="02020603050405020304" pitchFamily="18" charset="0"/>
                <a:cs typeface="Times New Roman" panose="02020603050405020304" pitchFamily="18" charset="0"/>
              </a:rPr>
              <a:t> and </a:t>
            </a:r>
            <a:r>
              <a:rPr lang="en-US" sz="2400" b="1" i="0" dirty="0">
                <a:solidFill>
                  <a:srgbClr val="374151"/>
                </a:solidFill>
                <a:effectLst/>
                <a:latin typeface="Times New Roman" panose="02020603050405020304" pitchFamily="18" charset="0"/>
                <a:cs typeface="Times New Roman" panose="02020603050405020304" pitchFamily="18" charset="0"/>
              </a:rPr>
              <a:t>not</a:t>
            </a:r>
            <a:r>
              <a:rPr lang="en-US" sz="2400" b="0" i="0" dirty="0">
                <a:solidFill>
                  <a:srgbClr val="374151"/>
                </a:solidFill>
                <a:effectLst/>
                <a:latin typeface="Times New Roman" panose="02020603050405020304" pitchFamily="18" charset="0"/>
                <a:cs typeface="Times New Roman" panose="02020603050405020304" pitchFamily="18" charset="0"/>
              </a:rPr>
              <a:t> </a:t>
            </a:r>
            <a:r>
              <a:rPr lang="en-US" sz="2400" b="1" i="0" dirty="0">
                <a:solidFill>
                  <a:srgbClr val="374151"/>
                </a:solidFill>
                <a:effectLst/>
                <a:latin typeface="Times New Roman" panose="02020603050405020304" pitchFamily="18" charset="0"/>
                <a:cs typeface="Times New Roman" panose="02020603050405020304" pitchFamily="18" charset="0"/>
              </a:rPr>
              <a:t>cancer patient</a:t>
            </a:r>
            <a:r>
              <a:rPr lang="en-US" sz="2400" b="0" i="0" dirty="0">
                <a:solidFill>
                  <a:srgbClr val="374151"/>
                </a:solidFill>
                <a:effectLst/>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25ECEBB8-C08A-A96D-A64B-FD06D789B1F0}"/>
              </a:ext>
            </a:extLst>
          </p:cNvPr>
          <p:cNvPicPr>
            <a:picLocks noChangeAspect="1"/>
          </p:cNvPicPr>
          <p:nvPr/>
        </p:nvPicPr>
        <p:blipFill>
          <a:blip r:embed="rId2"/>
          <a:stretch>
            <a:fillRect/>
          </a:stretch>
        </p:blipFill>
        <p:spPr>
          <a:xfrm>
            <a:off x="2209800" y="2951853"/>
            <a:ext cx="5172075" cy="3467100"/>
          </a:xfrm>
          <a:prstGeom prst="rect">
            <a:avLst/>
          </a:prstGeom>
        </p:spPr>
      </p:pic>
    </p:spTree>
    <p:extLst>
      <p:ext uri="{BB962C8B-B14F-4D97-AF65-F5344CB8AC3E}">
        <p14:creationId xmlns:p14="http://schemas.microsoft.com/office/powerpoint/2010/main" val="356586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A11450-6E96-2EDA-AB54-7A9EC18EAD2C}"/>
              </a:ext>
            </a:extLst>
          </p:cNvPr>
          <p:cNvSpPr txBox="1"/>
          <p:nvPr/>
        </p:nvSpPr>
        <p:spPr>
          <a:xfrm>
            <a:off x="838200" y="1066800"/>
            <a:ext cx="7620000" cy="3416320"/>
          </a:xfrm>
          <a:prstGeom prst="rect">
            <a:avLst/>
          </a:prstGeom>
          <a:noFill/>
        </p:spPr>
        <p:txBody>
          <a:bodyPr wrap="square">
            <a:spAutoFit/>
          </a:bodyPr>
          <a:lstStyle/>
          <a:p>
            <a:pPr algn="l">
              <a:buFont typeface="Arial" panose="020B0604020202020204" pitchFamily="34" charset="0"/>
              <a:buChar char="•"/>
            </a:pPr>
            <a:r>
              <a:rPr lang="en-US" sz="2400" b="1" dirty="0">
                <a:solidFill>
                  <a:srgbClr val="374151"/>
                </a:solidFill>
                <a:latin typeface="Times New Roman" panose="02020603050405020304" pitchFamily="18" charset="0"/>
                <a:cs typeface="Times New Roman" panose="02020603050405020304" pitchFamily="18" charset="0"/>
              </a:rPr>
              <a:t>Regression</a:t>
            </a:r>
            <a:r>
              <a:rPr lang="en-US" sz="2400" b="0" i="0" dirty="0">
                <a:solidFill>
                  <a:srgbClr val="374151"/>
                </a:solidFill>
                <a:effectLst/>
                <a:latin typeface="Times New Roman" panose="02020603050405020304" pitchFamily="18" charset="0"/>
                <a:cs typeface="Times New Roman" panose="02020603050405020304" pitchFamily="18" charset="0"/>
              </a:rPr>
              <a:t>:</a:t>
            </a:r>
            <a:r>
              <a:rPr lang="en-US" sz="2400" b="1" i="0" dirty="0">
                <a:solidFill>
                  <a:srgbClr val="374151"/>
                </a:solidFill>
                <a:effectLst/>
                <a:latin typeface="Times New Roman" panose="02020603050405020304" pitchFamily="18" charset="0"/>
                <a:cs typeface="Times New Roman" panose="02020603050405020304" pitchFamily="18" charset="0"/>
              </a:rPr>
              <a:t> </a:t>
            </a:r>
            <a:r>
              <a:rPr lang="en-US" sz="2400" b="0" i="0" dirty="0">
                <a:solidFill>
                  <a:srgbClr val="374151"/>
                </a:solidFill>
                <a:effectLst/>
                <a:latin typeface="Times New Roman" panose="02020603050405020304" pitchFamily="18" charset="0"/>
                <a:cs typeface="Times New Roman" panose="02020603050405020304" pitchFamily="18" charset="0"/>
              </a:rPr>
              <a:t>Unlike classification, regression is used to find the missing numeric values from the dataset. It is also used to predict future numeric values as well. </a:t>
            </a:r>
          </a:p>
          <a:p>
            <a:pPr algn="l"/>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For example, we can find the behavior of the next year's sales based on the past twenty years' sales by finding the relation between the data.</a:t>
            </a:r>
          </a:p>
          <a:p>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0786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A77673A-5509-8BA3-A1A4-404822D42F37}"/>
              </a:ext>
            </a:extLst>
          </p:cNvPr>
          <p:cNvSpPr txBox="1"/>
          <p:nvPr/>
        </p:nvSpPr>
        <p:spPr>
          <a:xfrm>
            <a:off x="533400" y="1143000"/>
            <a:ext cx="8077200" cy="1938992"/>
          </a:xfrm>
          <a:prstGeom prst="rect">
            <a:avLst/>
          </a:prstGeom>
          <a:noFill/>
        </p:spPr>
        <p:txBody>
          <a:bodyPr wrap="square">
            <a:spAutoFit/>
          </a:bodyPr>
          <a:lstStyle/>
          <a:p>
            <a:pPr algn="just">
              <a:buFont typeface="Arial" panose="020B0604020202020204" pitchFamily="34" charset="0"/>
              <a:buChar char="•"/>
            </a:pPr>
            <a:r>
              <a:rPr lang="en-US" sz="2400" b="1" i="0" dirty="0">
                <a:solidFill>
                  <a:srgbClr val="374151"/>
                </a:solidFill>
                <a:effectLst/>
                <a:latin typeface="Times New Roman" panose="02020603050405020304" pitchFamily="18" charset="0"/>
                <a:cs typeface="Times New Roman" panose="02020603050405020304" pitchFamily="18" charset="0"/>
              </a:rPr>
              <a:t>Outlier analysis</a:t>
            </a:r>
            <a:r>
              <a:rPr lang="en-US" sz="2400" b="0" i="0" dirty="0">
                <a:solidFill>
                  <a:srgbClr val="374151"/>
                </a:solidFill>
                <a:effectLst/>
                <a:latin typeface="Times New Roman" panose="02020603050405020304" pitchFamily="18" charset="0"/>
                <a:cs typeface="Times New Roman" panose="02020603050405020304" pitchFamily="18" charset="0"/>
              </a:rPr>
              <a:t>:</a:t>
            </a:r>
            <a:r>
              <a:rPr lang="en-US" sz="2400" b="1" i="0" dirty="0">
                <a:solidFill>
                  <a:srgbClr val="374151"/>
                </a:solidFill>
                <a:effectLst/>
                <a:latin typeface="Times New Roman" panose="02020603050405020304" pitchFamily="18" charset="0"/>
                <a:cs typeface="Times New Roman" panose="02020603050405020304" pitchFamily="18" charset="0"/>
              </a:rPr>
              <a:t> </a:t>
            </a:r>
            <a:r>
              <a:rPr lang="en-US" sz="2400" b="0" i="0" dirty="0">
                <a:solidFill>
                  <a:srgbClr val="374151"/>
                </a:solidFill>
                <a:effectLst/>
                <a:latin typeface="Times New Roman" panose="02020603050405020304" pitchFamily="18" charset="0"/>
                <a:cs typeface="Times New Roman" panose="02020603050405020304" pitchFamily="18" charset="0"/>
              </a:rPr>
              <a:t>Not all data points in the dataset need to follow the same behavior. Data points that don't follow the usual behavior are called outliers. Analysis of these outliers is called outlier analysis. These outliers are not considered while working on the data.</a:t>
            </a:r>
          </a:p>
        </p:txBody>
      </p:sp>
      <p:pic>
        <p:nvPicPr>
          <p:cNvPr id="9" name="Picture 8">
            <a:extLst>
              <a:ext uri="{FF2B5EF4-FFF2-40B4-BE49-F238E27FC236}">
                <a16:creationId xmlns:a16="http://schemas.microsoft.com/office/drawing/2014/main" id="{34574F5A-967D-844E-0475-9685DC764830}"/>
              </a:ext>
            </a:extLst>
          </p:cNvPr>
          <p:cNvPicPr>
            <a:picLocks noChangeAspect="1"/>
          </p:cNvPicPr>
          <p:nvPr/>
        </p:nvPicPr>
        <p:blipFill>
          <a:blip r:embed="rId2"/>
          <a:stretch>
            <a:fillRect/>
          </a:stretch>
        </p:blipFill>
        <p:spPr>
          <a:xfrm>
            <a:off x="3401238" y="3200400"/>
            <a:ext cx="2351861" cy="2819400"/>
          </a:xfrm>
          <a:prstGeom prst="rect">
            <a:avLst/>
          </a:prstGeom>
        </p:spPr>
      </p:pic>
    </p:spTree>
    <p:extLst>
      <p:ext uri="{BB962C8B-B14F-4D97-AF65-F5344CB8AC3E}">
        <p14:creationId xmlns:p14="http://schemas.microsoft.com/office/powerpoint/2010/main" val="4015149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9412E6-2FEC-0343-8D90-D15429FD0899}"/>
              </a:ext>
            </a:extLst>
          </p:cNvPr>
          <p:cNvSpPr txBox="1"/>
          <p:nvPr/>
        </p:nvSpPr>
        <p:spPr>
          <a:xfrm>
            <a:off x="533400" y="1295400"/>
            <a:ext cx="7848600" cy="830997"/>
          </a:xfrm>
          <a:prstGeom prst="rect">
            <a:avLst/>
          </a:prstGeom>
          <a:noFill/>
        </p:spPr>
        <p:txBody>
          <a:bodyPr wrap="square">
            <a:spAutoFit/>
          </a:bodyPr>
          <a:lstStyle/>
          <a:p>
            <a:pPr algn="l">
              <a:buFont typeface="Arial" panose="020B0604020202020204" pitchFamily="34" charset="0"/>
              <a:buChar char="•"/>
            </a:pPr>
            <a:r>
              <a:rPr lang="en-US" sz="2400" b="1" i="0" dirty="0">
                <a:solidFill>
                  <a:srgbClr val="374151"/>
                </a:solidFill>
                <a:effectLst/>
                <a:latin typeface="Times New Roman" panose="02020603050405020304" pitchFamily="18" charset="0"/>
                <a:cs typeface="Times New Roman" panose="02020603050405020304" pitchFamily="18" charset="0"/>
              </a:rPr>
              <a:t>Evolution analysis</a:t>
            </a:r>
            <a:r>
              <a:rPr lang="en-US" sz="2400" b="0" i="0" dirty="0">
                <a:solidFill>
                  <a:srgbClr val="374151"/>
                </a:solidFill>
                <a:effectLst/>
                <a:latin typeface="Times New Roman" panose="02020603050405020304" pitchFamily="18" charset="0"/>
                <a:cs typeface="Times New Roman" panose="02020603050405020304" pitchFamily="18" charset="0"/>
              </a:rPr>
              <a:t>:</a:t>
            </a:r>
            <a:r>
              <a:rPr lang="en-US" sz="2400" b="1" i="0" dirty="0">
                <a:solidFill>
                  <a:srgbClr val="374151"/>
                </a:solidFill>
                <a:effectLst/>
                <a:latin typeface="Times New Roman" panose="02020603050405020304" pitchFamily="18" charset="0"/>
                <a:cs typeface="Times New Roman" panose="02020603050405020304" pitchFamily="18" charset="0"/>
              </a:rPr>
              <a:t> </a:t>
            </a:r>
            <a:r>
              <a:rPr lang="en-US" sz="2400" b="0" i="0" dirty="0">
                <a:solidFill>
                  <a:srgbClr val="374151"/>
                </a:solidFill>
                <a:effectLst/>
                <a:latin typeface="Times New Roman" panose="02020603050405020304" pitchFamily="18" charset="0"/>
                <a:cs typeface="Times New Roman" panose="02020603050405020304" pitchFamily="18" charset="0"/>
              </a:rPr>
              <a:t>As the name suggests, those data points change their behavior and trends with time.</a:t>
            </a:r>
          </a:p>
        </p:txBody>
      </p:sp>
      <p:pic>
        <p:nvPicPr>
          <p:cNvPr id="1026" name="Picture 2">
            <a:extLst>
              <a:ext uri="{FF2B5EF4-FFF2-40B4-BE49-F238E27FC236}">
                <a16:creationId xmlns:a16="http://schemas.microsoft.com/office/drawing/2014/main" id="{93F5EDFD-2C08-6019-410F-7C6DDAD51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438400"/>
            <a:ext cx="35052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886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48</a:t>
            </a:fld>
            <a:endParaRPr dirty="0"/>
          </a:p>
        </p:txBody>
      </p:sp>
      <p:sp>
        <p:nvSpPr>
          <p:cNvPr id="3" name="object 3"/>
          <p:cNvSpPr txBox="1"/>
          <p:nvPr/>
        </p:nvSpPr>
        <p:spPr>
          <a:xfrm>
            <a:off x="424375" y="1376500"/>
            <a:ext cx="8338625" cy="4731324"/>
          </a:xfrm>
          <a:prstGeom prst="rect">
            <a:avLst/>
          </a:prstGeom>
        </p:spPr>
        <p:txBody>
          <a:bodyPr vert="horz" wrap="square" lIns="0" tIns="46892" rIns="0" bIns="0" rtlCol="0">
            <a:spAutoFit/>
          </a:bodyPr>
          <a:lstStyle/>
          <a:p>
            <a:pPr marL="11723">
              <a:spcBef>
                <a:spcPts val="369"/>
              </a:spcBef>
            </a:pPr>
            <a:r>
              <a:rPr sz="1846" b="1" dirty="0">
                <a:latin typeface="Times New Roman"/>
                <a:cs typeface="Times New Roman"/>
              </a:rPr>
              <a:t>Similarity</a:t>
            </a:r>
            <a:endParaRPr sz="1846" dirty="0">
              <a:latin typeface="Times New Roman"/>
              <a:cs typeface="Times New Roman"/>
            </a:endParaRPr>
          </a:p>
          <a:p>
            <a:pPr marL="328254" marR="4689" indent="-316531">
              <a:spcBef>
                <a:spcPts val="282"/>
              </a:spcBef>
              <a:buChar char="•"/>
              <a:tabLst>
                <a:tab pos="327668" algn="l"/>
                <a:tab pos="328254" algn="l"/>
              </a:tabLst>
            </a:pPr>
            <a:r>
              <a:rPr sz="1846" dirty="0">
                <a:latin typeface="Times New Roman"/>
                <a:cs typeface="Times New Roman"/>
              </a:rPr>
              <a:t>The</a:t>
            </a:r>
            <a:r>
              <a:rPr sz="1846" spc="-9" dirty="0">
                <a:latin typeface="Times New Roman"/>
                <a:cs typeface="Times New Roman"/>
              </a:rPr>
              <a:t> </a:t>
            </a:r>
            <a:r>
              <a:rPr sz="1846" spc="-5" dirty="0">
                <a:latin typeface="Times New Roman"/>
                <a:cs typeface="Times New Roman"/>
              </a:rPr>
              <a:t>similarity</a:t>
            </a:r>
            <a:r>
              <a:rPr sz="1846" spc="-9" dirty="0">
                <a:latin typeface="Times New Roman"/>
                <a:cs typeface="Times New Roman"/>
              </a:rPr>
              <a:t> </a:t>
            </a:r>
            <a:r>
              <a:rPr sz="1846" dirty="0">
                <a:latin typeface="Times New Roman"/>
                <a:cs typeface="Times New Roman"/>
              </a:rPr>
              <a:t>between</a:t>
            </a:r>
            <a:r>
              <a:rPr sz="1846" spc="-14" dirty="0">
                <a:latin typeface="Times New Roman"/>
                <a:cs typeface="Times New Roman"/>
              </a:rPr>
              <a:t> </a:t>
            </a:r>
            <a:r>
              <a:rPr sz="1846" dirty="0">
                <a:latin typeface="Times New Roman"/>
                <a:cs typeface="Times New Roman"/>
              </a:rPr>
              <a:t>two</a:t>
            </a:r>
            <a:r>
              <a:rPr sz="1846" spc="5" dirty="0">
                <a:latin typeface="Times New Roman"/>
                <a:cs typeface="Times New Roman"/>
              </a:rPr>
              <a:t> </a:t>
            </a:r>
            <a:r>
              <a:rPr sz="1846" dirty="0">
                <a:latin typeface="Times New Roman"/>
                <a:cs typeface="Times New Roman"/>
              </a:rPr>
              <a:t>objects</a:t>
            </a:r>
            <a:r>
              <a:rPr sz="1846" spc="-42" dirty="0">
                <a:latin typeface="Times New Roman"/>
                <a:cs typeface="Times New Roman"/>
              </a:rPr>
              <a:t> </a:t>
            </a:r>
            <a:r>
              <a:rPr sz="1846" dirty="0">
                <a:latin typeface="Times New Roman"/>
                <a:cs typeface="Times New Roman"/>
              </a:rPr>
              <a:t>is</a:t>
            </a:r>
            <a:r>
              <a:rPr sz="1846" spc="-9" dirty="0">
                <a:latin typeface="Times New Roman"/>
                <a:cs typeface="Times New Roman"/>
              </a:rPr>
              <a:t> </a:t>
            </a:r>
            <a:r>
              <a:rPr sz="1846" dirty="0">
                <a:latin typeface="Times New Roman"/>
                <a:cs typeface="Times New Roman"/>
              </a:rPr>
              <a:t>a</a:t>
            </a:r>
            <a:r>
              <a:rPr sz="1846" spc="5" dirty="0">
                <a:latin typeface="Times New Roman"/>
                <a:cs typeface="Times New Roman"/>
              </a:rPr>
              <a:t> </a:t>
            </a:r>
            <a:r>
              <a:rPr sz="1846" dirty="0">
                <a:latin typeface="Times New Roman"/>
                <a:cs typeface="Times New Roman"/>
              </a:rPr>
              <a:t>numerical</a:t>
            </a:r>
            <a:r>
              <a:rPr sz="1846" spc="-28" dirty="0">
                <a:latin typeface="Times New Roman"/>
                <a:cs typeface="Times New Roman"/>
              </a:rPr>
              <a:t> </a:t>
            </a:r>
            <a:r>
              <a:rPr sz="1846" spc="-5" dirty="0">
                <a:latin typeface="Times New Roman"/>
                <a:cs typeface="Times New Roman"/>
              </a:rPr>
              <a:t>measure </a:t>
            </a:r>
            <a:r>
              <a:rPr sz="1846" dirty="0">
                <a:latin typeface="Times New Roman"/>
                <a:cs typeface="Times New Roman"/>
              </a:rPr>
              <a:t>of</a:t>
            </a:r>
            <a:r>
              <a:rPr sz="1846" spc="-14" dirty="0">
                <a:latin typeface="Times New Roman"/>
                <a:cs typeface="Times New Roman"/>
              </a:rPr>
              <a:t> </a:t>
            </a:r>
            <a:r>
              <a:rPr sz="1846" dirty="0">
                <a:latin typeface="Times New Roman"/>
                <a:cs typeface="Times New Roman"/>
              </a:rPr>
              <a:t>the</a:t>
            </a:r>
            <a:r>
              <a:rPr sz="1846" spc="-5" dirty="0">
                <a:latin typeface="Times New Roman"/>
                <a:cs typeface="Times New Roman"/>
              </a:rPr>
              <a:t> </a:t>
            </a:r>
            <a:r>
              <a:rPr sz="1846" dirty="0">
                <a:latin typeface="Times New Roman"/>
                <a:cs typeface="Times New Roman"/>
              </a:rPr>
              <a:t>degree</a:t>
            </a:r>
            <a:r>
              <a:rPr sz="1846" spc="-32" dirty="0">
                <a:latin typeface="Times New Roman"/>
                <a:cs typeface="Times New Roman"/>
              </a:rPr>
              <a:t> </a:t>
            </a:r>
            <a:r>
              <a:rPr sz="1846" dirty="0">
                <a:latin typeface="Times New Roman"/>
                <a:cs typeface="Times New Roman"/>
              </a:rPr>
              <a:t>to</a:t>
            </a:r>
            <a:r>
              <a:rPr sz="1846" spc="5" dirty="0">
                <a:latin typeface="Times New Roman"/>
                <a:cs typeface="Times New Roman"/>
              </a:rPr>
              <a:t> </a:t>
            </a:r>
            <a:r>
              <a:rPr sz="1846" dirty="0">
                <a:latin typeface="Times New Roman"/>
                <a:cs typeface="Times New Roman"/>
              </a:rPr>
              <a:t>which</a:t>
            </a:r>
            <a:r>
              <a:rPr sz="1846" spc="-9" dirty="0">
                <a:latin typeface="Times New Roman"/>
                <a:cs typeface="Times New Roman"/>
              </a:rPr>
              <a:t> </a:t>
            </a:r>
            <a:r>
              <a:rPr sz="1846" dirty="0">
                <a:latin typeface="Times New Roman"/>
                <a:cs typeface="Times New Roman"/>
              </a:rPr>
              <a:t>the </a:t>
            </a:r>
            <a:r>
              <a:rPr sz="1846" spc="-447" dirty="0">
                <a:latin typeface="Times New Roman"/>
                <a:cs typeface="Times New Roman"/>
              </a:rPr>
              <a:t> </a:t>
            </a:r>
            <a:r>
              <a:rPr sz="1846" dirty="0">
                <a:latin typeface="Times New Roman"/>
                <a:cs typeface="Times New Roman"/>
              </a:rPr>
              <a:t>two</a:t>
            </a:r>
            <a:r>
              <a:rPr sz="1846" spc="-5" dirty="0">
                <a:latin typeface="Times New Roman"/>
                <a:cs typeface="Times New Roman"/>
              </a:rPr>
              <a:t> </a:t>
            </a:r>
            <a:r>
              <a:rPr sz="1846" dirty="0">
                <a:latin typeface="Times New Roman"/>
                <a:cs typeface="Times New Roman"/>
              </a:rPr>
              <a:t>objects</a:t>
            </a:r>
            <a:r>
              <a:rPr sz="1846" spc="-42" dirty="0">
                <a:latin typeface="Times New Roman"/>
                <a:cs typeface="Times New Roman"/>
              </a:rPr>
              <a:t> </a:t>
            </a:r>
            <a:r>
              <a:rPr sz="1846" dirty="0">
                <a:latin typeface="Times New Roman"/>
                <a:cs typeface="Times New Roman"/>
              </a:rPr>
              <a:t>are</a:t>
            </a:r>
            <a:r>
              <a:rPr sz="1846" spc="-9" dirty="0">
                <a:latin typeface="Times New Roman"/>
                <a:cs typeface="Times New Roman"/>
              </a:rPr>
              <a:t> </a:t>
            </a:r>
            <a:r>
              <a:rPr sz="1846" spc="-5" dirty="0">
                <a:latin typeface="Times New Roman"/>
                <a:cs typeface="Times New Roman"/>
              </a:rPr>
              <a:t>alike.</a:t>
            </a:r>
            <a:endParaRPr sz="1846" dirty="0">
              <a:latin typeface="Times New Roman"/>
              <a:cs typeface="Times New Roman"/>
            </a:endParaRPr>
          </a:p>
          <a:p>
            <a:pPr marL="328254" indent="-316531">
              <a:spcBef>
                <a:spcPts val="277"/>
              </a:spcBef>
              <a:buChar char="•"/>
              <a:tabLst>
                <a:tab pos="327668" algn="l"/>
                <a:tab pos="328254" algn="l"/>
              </a:tabLst>
            </a:pPr>
            <a:r>
              <a:rPr sz="1846" spc="-5" dirty="0">
                <a:latin typeface="Times New Roman"/>
                <a:cs typeface="Times New Roman"/>
              </a:rPr>
              <a:t>Similarities</a:t>
            </a:r>
            <a:r>
              <a:rPr sz="1846" spc="-18" dirty="0">
                <a:latin typeface="Times New Roman"/>
                <a:cs typeface="Times New Roman"/>
              </a:rPr>
              <a:t> </a:t>
            </a:r>
            <a:r>
              <a:rPr sz="1846" dirty="0">
                <a:latin typeface="Times New Roman"/>
                <a:cs typeface="Times New Roman"/>
              </a:rPr>
              <a:t>are</a:t>
            </a:r>
            <a:r>
              <a:rPr sz="1846" spc="-5" dirty="0">
                <a:latin typeface="Times New Roman"/>
                <a:cs typeface="Times New Roman"/>
              </a:rPr>
              <a:t> </a:t>
            </a:r>
            <a:r>
              <a:rPr sz="1846" dirty="0">
                <a:latin typeface="Times New Roman"/>
                <a:cs typeface="Times New Roman"/>
              </a:rPr>
              <a:t>higher</a:t>
            </a:r>
            <a:r>
              <a:rPr sz="1846" spc="-23" dirty="0">
                <a:latin typeface="Times New Roman"/>
                <a:cs typeface="Times New Roman"/>
              </a:rPr>
              <a:t> </a:t>
            </a:r>
            <a:r>
              <a:rPr sz="1846" dirty="0">
                <a:latin typeface="Times New Roman"/>
                <a:cs typeface="Times New Roman"/>
              </a:rPr>
              <a:t>for</a:t>
            </a:r>
            <a:r>
              <a:rPr sz="1846" spc="-28" dirty="0">
                <a:latin typeface="Times New Roman"/>
                <a:cs typeface="Times New Roman"/>
              </a:rPr>
              <a:t> </a:t>
            </a:r>
            <a:r>
              <a:rPr sz="1846" dirty="0">
                <a:latin typeface="Times New Roman"/>
                <a:cs typeface="Times New Roman"/>
              </a:rPr>
              <a:t>pairs</a:t>
            </a:r>
            <a:r>
              <a:rPr sz="1846" spc="-9" dirty="0">
                <a:latin typeface="Times New Roman"/>
                <a:cs typeface="Times New Roman"/>
              </a:rPr>
              <a:t> </a:t>
            </a:r>
            <a:r>
              <a:rPr sz="1846" dirty="0">
                <a:latin typeface="Times New Roman"/>
                <a:cs typeface="Times New Roman"/>
              </a:rPr>
              <a:t>of</a:t>
            </a:r>
            <a:r>
              <a:rPr sz="1846" spc="-9" dirty="0">
                <a:latin typeface="Times New Roman"/>
                <a:cs typeface="Times New Roman"/>
              </a:rPr>
              <a:t> </a:t>
            </a:r>
            <a:r>
              <a:rPr sz="1846" dirty="0">
                <a:latin typeface="Times New Roman"/>
                <a:cs typeface="Times New Roman"/>
              </a:rPr>
              <a:t>objects</a:t>
            </a:r>
            <a:r>
              <a:rPr sz="1846" spc="-37" dirty="0">
                <a:latin typeface="Times New Roman"/>
                <a:cs typeface="Times New Roman"/>
              </a:rPr>
              <a:t> </a:t>
            </a:r>
            <a:r>
              <a:rPr sz="1846" dirty="0">
                <a:latin typeface="Times New Roman"/>
                <a:cs typeface="Times New Roman"/>
              </a:rPr>
              <a:t>that</a:t>
            </a:r>
            <a:r>
              <a:rPr sz="1846" spc="-14" dirty="0">
                <a:latin typeface="Times New Roman"/>
                <a:cs typeface="Times New Roman"/>
              </a:rPr>
              <a:t> </a:t>
            </a:r>
            <a:r>
              <a:rPr sz="1846" dirty="0">
                <a:latin typeface="Times New Roman"/>
                <a:cs typeface="Times New Roman"/>
              </a:rPr>
              <a:t>are</a:t>
            </a:r>
            <a:r>
              <a:rPr sz="1846" spc="-5" dirty="0">
                <a:latin typeface="Times New Roman"/>
                <a:cs typeface="Times New Roman"/>
              </a:rPr>
              <a:t> more</a:t>
            </a:r>
            <a:r>
              <a:rPr sz="1846" dirty="0">
                <a:latin typeface="Times New Roman"/>
                <a:cs typeface="Times New Roman"/>
              </a:rPr>
              <a:t> </a:t>
            </a:r>
            <a:r>
              <a:rPr sz="1846" spc="-5" dirty="0">
                <a:latin typeface="Times New Roman"/>
                <a:cs typeface="Times New Roman"/>
              </a:rPr>
              <a:t>alike.</a:t>
            </a:r>
            <a:endParaRPr sz="1846" dirty="0">
              <a:latin typeface="Times New Roman"/>
              <a:cs typeface="Times New Roman"/>
            </a:endParaRPr>
          </a:p>
          <a:p>
            <a:pPr marL="328254" indent="-316531">
              <a:spcBef>
                <a:spcPts val="277"/>
              </a:spcBef>
              <a:buChar char="•"/>
              <a:tabLst>
                <a:tab pos="327668" algn="l"/>
                <a:tab pos="328254" algn="l"/>
              </a:tabLst>
            </a:pPr>
            <a:r>
              <a:rPr sz="1846" spc="-5" dirty="0">
                <a:latin typeface="Times New Roman"/>
                <a:cs typeface="Times New Roman"/>
              </a:rPr>
              <a:t>Similarities</a:t>
            </a:r>
            <a:r>
              <a:rPr sz="1846" spc="-23" dirty="0">
                <a:latin typeface="Times New Roman"/>
                <a:cs typeface="Times New Roman"/>
              </a:rPr>
              <a:t> </a:t>
            </a:r>
            <a:r>
              <a:rPr sz="1846" dirty="0">
                <a:latin typeface="Times New Roman"/>
                <a:cs typeface="Times New Roman"/>
              </a:rPr>
              <a:t>are</a:t>
            </a:r>
            <a:r>
              <a:rPr sz="1846" spc="-14" dirty="0">
                <a:latin typeface="Times New Roman"/>
                <a:cs typeface="Times New Roman"/>
              </a:rPr>
              <a:t> </a:t>
            </a:r>
            <a:r>
              <a:rPr sz="1846" dirty="0">
                <a:latin typeface="Times New Roman"/>
                <a:cs typeface="Times New Roman"/>
              </a:rPr>
              <a:t>usually</a:t>
            </a:r>
            <a:r>
              <a:rPr sz="1846" spc="-32" dirty="0">
                <a:latin typeface="Times New Roman"/>
                <a:cs typeface="Times New Roman"/>
              </a:rPr>
              <a:t> </a:t>
            </a:r>
            <a:r>
              <a:rPr sz="1846" dirty="0">
                <a:latin typeface="Times New Roman"/>
                <a:cs typeface="Times New Roman"/>
              </a:rPr>
              <a:t>non-negative</a:t>
            </a:r>
            <a:r>
              <a:rPr sz="1846" spc="-37" dirty="0">
                <a:latin typeface="Times New Roman"/>
                <a:cs typeface="Times New Roman"/>
              </a:rPr>
              <a:t> </a:t>
            </a:r>
            <a:r>
              <a:rPr sz="1846" dirty="0">
                <a:latin typeface="Times New Roman"/>
                <a:cs typeface="Times New Roman"/>
              </a:rPr>
              <a:t>and</a:t>
            </a:r>
            <a:r>
              <a:rPr sz="1846" spc="-5" dirty="0">
                <a:latin typeface="Times New Roman"/>
                <a:cs typeface="Times New Roman"/>
              </a:rPr>
              <a:t> </a:t>
            </a:r>
            <a:r>
              <a:rPr sz="1846" dirty="0">
                <a:latin typeface="Times New Roman"/>
                <a:cs typeface="Times New Roman"/>
              </a:rPr>
              <a:t>are</a:t>
            </a:r>
            <a:r>
              <a:rPr sz="1846" spc="-23" dirty="0">
                <a:latin typeface="Times New Roman"/>
                <a:cs typeface="Times New Roman"/>
              </a:rPr>
              <a:t> </a:t>
            </a:r>
            <a:r>
              <a:rPr sz="1846" dirty="0">
                <a:latin typeface="Times New Roman"/>
                <a:cs typeface="Times New Roman"/>
              </a:rPr>
              <a:t>often</a:t>
            </a:r>
            <a:r>
              <a:rPr sz="1846" spc="-9" dirty="0">
                <a:latin typeface="Times New Roman"/>
                <a:cs typeface="Times New Roman"/>
              </a:rPr>
              <a:t> </a:t>
            </a:r>
            <a:r>
              <a:rPr sz="1846" dirty="0">
                <a:latin typeface="Times New Roman"/>
                <a:cs typeface="Times New Roman"/>
              </a:rPr>
              <a:t>between</a:t>
            </a:r>
            <a:r>
              <a:rPr sz="1846" spc="-14" dirty="0">
                <a:latin typeface="Times New Roman"/>
                <a:cs typeface="Times New Roman"/>
              </a:rPr>
              <a:t> </a:t>
            </a:r>
            <a:r>
              <a:rPr sz="1846" dirty="0">
                <a:latin typeface="Times New Roman"/>
                <a:cs typeface="Times New Roman"/>
              </a:rPr>
              <a:t>0 (no</a:t>
            </a:r>
            <a:r>
              <a:rPr sz="1846" spc="-28" dirty="0">
                <a:latin typeface="Times New Roman"/>
                <a:cs typeface="Times New Roman"/>
              </a:rPr>
              <a:t> </a:t>
            </a:r>
            <a:r>
              <a:rPr sz="1846" spc="-5" dirty="0">
                <a:latin typeface="Times New Roman"/>
                <a:cs typeface="Times New Roman"/>
              </a:rPr>
              <a:t>similarity)</a:t>
            </a:r>
            <a:r>
              <a:rPr sz="1846" spc="-14" dirty="0">
                <a:latin typeface="Times New Roman"/>
                <a:cs typeface="Times New Roman"/>
              </a:rPr>
              <a:t> </a:t>
            </a:r>
            <a:r>
              <a:rPr sz="1846" dirty="0">
                <a:latin typeface="Times New Roman"/>
                <a:cs typeface="Times New Roman"/>
              </a:rPr>
              <a:t>and</a:t>
            </a:r>
            <a:r>
              <a:rPr sz="1846" spc="-5" dirty="0">
                <a:latin typeface="Times New Roman"/>
                <a:cs typeface="Times New Roman"/>
              </a:rPr>
              <a:t> </a:t>
            </a:r>
            <a:r>
              <a:rPr sz="1846" dirty="0">
                <a:latin typeface="Times New Roman"/>
                <a:cs typeface="Times New Roman"/>
              </a:rPr>
              <a:t>1</a:t>
            </a:r>
          </a:p>
          <a:p>
            <a:pPr marL="328254"/>
            <a:r>
              <a:rPr sz="1846" dirty="0">
                <a:latin typeface="Times New Roman"/>
                <a:cs typeface="Times New Roman"/>
              </a:rPr>
              <a:t>(complete</a:t>
            </a:r>
            <a:r>
              <a:rPr sz="1846" spc="-51" dirty="0">
                <a:latin typeface="Times New Roman"/>
                <a:cs typeface="Times New Roman"/>
              </a:rPr>
              <a:t> </a:t>
            </a:r>
            <a:r>
              <a:rPr sz="1846" spc="-5" dirty="0">
                <a:latin typeface="Times New Roman"/>
                <a:cs typeface="Times New Roman"/>
              </a:rPr>
              <a:t>similarity).</a:t>
            </a:r>
            <a:endParaRPr sz="1846" dirty="0">
              <a:latin typeface="Times New Roman"/>
              <a:cs typeface="Times New Roman"/>
            </a:endParaRPr>
          </a:p>
          <a:p>
            <a:pPr marL="11723">
              <a:spcBef>
                <a:spcPts val="554"/>
              </a:spcBef>
            </a:pPr>
            <a:r>
              <a:rPr sz="1846" b="1" spc="-5" dirty="0">
                <a:latin typeface="Times New Roman"/>
                <a:cs typeface="Times New Roman"/>
              </a:rPr>
              <a:t>Dissimilarity</a:t>
            </a:r>
            <a:endParaRPr sz="1846" dirty="0">
              <a:latin typeface="Times New Roman"/>
              <a:cs typeface="Times New Roman"/>
            </a:endParaRPr>
          </a:p>
          <a:p>
            <a:pPr marL="328254" indent="-316531">
              <a:spcBef>
                <a:spcPts val="277"/>
              </a:spcBef>
              <a:buChar char="•"/>
              <a:tabLst>
                <a:tab pos="327668" algn="l"/>
                <a:tab pos="328254" algn="l"/>
              </a:tabLst>
            </a:pPr>
            <a:r>
              <a:rPr sz="1846" dirty="0">
                <a:latin typeface="Times New Roman"/>
                <a:cs typeface="Times New Roman"/>
              </a:rPr>
              <a:t>The</a:t>
            </a:r>
            <a:r>
              <a:rPr sz="1846" spc="-9" dirty="0">
                <a:latin typeface="Times New Roman"/>
                <a:cs typeface="Times New Roman"/>
              </a:rPr>
              <a:t> </a:t>
            </a:r>
            <a:r>
              <a:rPr sz="1846" spc="-5" dirty="0">
                <a:latin typeface="Times New Roman"/>
                <a:cs typeface="Times New Roman"/>
              </a:rPr>
              <a:t>dissimilarity</a:t>
            </a:r>
            <a:r>
              <a:rPr sz="1846" spc="-18" dirty="0">
                <a:latin typeface="Times New Roman"/>
                <a:cs typeface="Times New Roman"/>
              </a:rPr>
              <a:t> </a:t>
            </a:r>
            <a:r>
              <a:rPr sz="1846" dirty="0">
                <a:latin typeface="Times New Roman"/>
                <a:cs typeface="Times New Roman"/>
              </a:rPr>
              <a:t>between</a:t>
            </a:r>
            <a:r>
              <a:rPr sz="1846" spc="-9" dirty="0">
                <a:latin typeface="Times New Roman"/>
                <a:cs typeface="Times New Roman"/>
              </a:rPr>
              <a:t> </a:t>
            </a:r>
            <a:r>
              <a:rPr sz="1846" dirty="0">
                <a:latin typeface="Times New Roman"/>
                <a:cs typeface="Times New Roman"/>
              </a:rPr>
              <a:t>two</a:t>
            </a:r>
            <a:r>
              <a:rPr sz="1846" spc="-9" dirty="0">
                <a:latin typeface="Times New Roman"/>
                <a:cs typeface="Times New Roman"/>
              </a:rPr>
              <a:t> </a:t>
            </a:r>
            <a:r>
              <a:rPr sz="1846" dirty="0">
                <a:latin typeface="Times New Roman"/>
                <a:cs typeface="Times New Roman"/>
              </a:rPr>
              <a:t>objects</a:t>
            </a:r>
            <a:r>
              <a:rPr sz="1846" spc="-28" dirty="0">
                <a:latin typeface="Times New Roman"/>
                <a:cs typeface="Times New Roman"/>
              </a:rPr>
              <a:t> </a:t>
            </a:r>
            <a:r>
              <a:rPr sz="1846" dirty="0">
                <a:latin typeface="Times New Roman"/>
                <a:cs typeface="Times New Roman"/>
              </a:rPr>
              <a:t>is</a:t>
            </a:r>
            <a:r>
              <a:rPr sz="1846" spc="-14" dirty="0">
                <a:latin typeface="Times New Roman"/>
                <a:cs typeface="Times New Roman"/>
              </a:rPr>
              <a:t> </a:t>
            </a:r>
            <a:r>
              <a:rPr sz="1846" dirty="0">
                <a:latin typeface="Times New Roman"/>
                <a:cs typeface="Times New Roman"/>
              </a:rPr>
              <a:t>a</a:t>
            </a:r>
            <a:r>
              <a:rPr sz="1846" spc="5" dirty="0">
                <a:latin typeface="Times New Roman"/>
                <a:cs typeface="Times New Roman"/>
              </a:rPr>
              <a:t> </a:t>
            </a:r>
            <a:r>
              <a:rPr sz="1846" dirty="0">
                <a:latin typeface="Times New Roman"/>
                <a:cs typeface="Times New Roman"/>
              </a:rPr>
              <a:t>numerical</a:t>
            </a:r>
            <a:r>
              <a:rPr sz="1846" spc="-23" dirty="0">
                <a:latin typeface="Times New Roman"/>
                <a:cs typeface="Times New Roman"/>
              </a:rPr>
              <a:t> </a:t>
            </a:r>
            <a:r>
              <a:rPr sz="1846" spc="-5" dirty="0">
                <a:latin typeface="Times New Roman"/>
                <a:cs typeface="Times New Roman"/>
              </a:rPr>
              <a:t>measure </a:t>
            </a:r>
            <a:r>
              <a:rPr sz="1846" dirty="0">
                <a:latin typeface="Times New Roman"/>
                <a:cs typeface="Times New Roman"/>
              </a:rPr>
              <a:t>of</a:t>
            </a:r>
            <a:r>
              <a:rPr sz="1846" spc="-9" dirty="0">
                <a:latin typeface="Times New Roman"/>
                <a:cs typeface="Times New Roman"/>
              </a:rPr>
              <a:t> </a:t>
            </a:r>
            <a:r>
              <a:rPr sz="1846" dirty="0">
                <a:latin typeface="Times New Roman"/>
                <a:cs typeface="Times New Roman"/>
              </a:rPr>
              <a:t>the</a:t>
            </a:r>
            <a:r>
              <a:rPr sz="1846" spc="-5" dirty="0">
                <a:latin typeface="Times New Roman"/>
                <a:cs typeface="Times New Roman"/>
              </a:rPr>
              <a:t> </a:t>
            </a:r>
            <a:r>
              <a:rPr sz="1846" dirty="0">
                <a:latin typeface="Times New Roman"/>
                <a:cs typeface="Times New Roman"/>
              </a:rPr>
              <a:t>degree</a:t>
            </a:r>
            <a:r>
              <a:rPr sz="1846" spc="-28" dirty="0">
                <a:latin typeface="Times New Roman"/>
                <a:cs typeface="Times New Roman"/>
              </a:rPr>
              <a:t> </a:t>
            </a:r>
            <a:r>
              <a:rPr sz="1846" dirty="0">
                <a:latin typeface="Times New Roman"/>
                <a:cs typeface="Times New Roman"/>
              </a:rPr>
              <a:t>to which</a:t>
            </a:r>
          </a:p>
          <a:p>
            <a:pPr marL="328254"/>
            <a:r>
              <a:rPr sz="1846" dirty="0">
                <a:latin typeface="Times New Roman"/>
                <a:cs typeface="Times New Roman"/>
              </a:rPr>
              <a:t>the</a:t>
            </a:r>
            <a:r>
              <a:rPr sz="1846" spc="-18" dirty="0">
                <a:latin typeface="Times New Roman"/>
                <a:cs typeface="Times New Roman"/>
              </a:rPr>
              <a:t> </a:t>
            </a:r>
            <a:r>
              <a:rPr sz="1846" dirty="0">
                <a:latin typeface="Times New Roman"/>
                <a:cs typeface="Times New Roman"/>
              </a:rPr>
              <a:t>two</a:t>
            </a:r>
            <a:r>
              <a:rPr sz="1846" spc="-23" dirty="0">
                <a:latin typeface="Times New Roman"/>
                <a:cs typeface="Times New Roman"/>
              </a:rPr>
              <a:t> </a:t>
            </a:r>
            <a:r>
              <a:rPr sz="1846" dirty="0">
                <a:latin typeface="Times New Roman"/>
                <a:cs typeface="Times New Roman"/>
              </a:rPr>
              <a:t>objects</a:t>
            </a:r>
            <a:r>
              <a:rPr sz="1846" spc="-37" dirty="0">
                <a:latin typeface="Times New Roman"/>
                <a:cs typeface="Times New Roman"/>
              </a:rPr>
              <a:t> </a:t>
            </a:r>
            <a:r>
              <a:rPr sz="1846" dirty="0">
                <a:latin typeface="Times New Roman"/>
                <a:cs typeface="Times New Roman"/>
              </a:rPr>
              <a:t>are</a:t>
            </a:r>
            <a:r>
              <a:rPr sz="1846" spc="-23" dirty="0">
                <a:latin typeface="Times New Roman"/>
                <a:cs typeface="Times New Roman"/>
              </a:rPr>
              <a:t> </a:t>
            </a:r>
            <a:r>
              <a:rPr sz="1846" dirty="0">
                <a:latin typeface="Times New Roman"/>
                <a:cs typeface="Times New Roman"/>
              </a:rPr>
              <a:t>different.</a:t>
            </a:r>
          </a:p>
          <a:p>
            <a:pPr marL="328254" indent="-316531">
              <a:spcBef>
                <a:spcPts val="282"/>
              </a:spcBef>
              <a:buChar char="•"/>
              <a:tabLst>
                <a:tab pos="327668" algn="l"/>
                <a:tab pos="328254" algn="l"/>
              </a:tabLst>
            </a:pPr>
            <a:r>
              <a:rPr sz="1846" spc="-5" dirty="0">
                <a:latin typeface="Times New Roman"/>
                <a:cs typeface="Times New Roman"/>
              </a:rPr>
              <a:t>Dissimilarities</a:t>
            </a:r>
            <a:r>
              <a:rPr sz="1846" spc="-32" dirty="0">
                <a:latin typeface="Times New Roman"/>
                <a:cs typeface="Times New Roman"/>
              </a:rPr>
              <a:t> </a:t>
            </a:r>
            <a:r>
              <a:rPr sz="1846" dirty="0">
                <a:latin typeface="Times New Roman"/>
                <a:cs typeface="Times New Roman"/>
              </a:rPr>
              <a:t>are</a:t>
            </a:r>
            <a:r>
              <a:rPr sz="1846" spc="-5" dirty="0">
                <a:latin typeface="Times New Roman"/>
                <a:cs typeface="Times New Roman"/>
              </a:rPr>
              <a:t> </a:t>
            </a:r>
            <a:r>
              <a:rPr sz="1846" dirty="0">
                <a:latin typeface="Times New Roman"/>
                <a:cs typeface="Times New Roman"/>
              </a:rPr>
              <a:t>lower</a:t>
            </a:r>
            <a:r>
              <a:rPr sz="1846" spc="-14" dirty="0">
                <a:latin typeface="Times New Roman"/>
                <a:cs typeface="Times New Roman"/>
              </a:rPr>
              <a:t> </a:t>
            </a:r>
            <a:r>
              <a:rPr sz="1846" dirty="0">
                <a:latin typeface="Times New Roman"/>
                <a:cs typeface="Times New Roman"/>
              </a:rPr>
              <a:t>for</a:t>
            </a:r>
            <a:r>
              <a:rPr sz="1846" spc="-23" dirty="0">
                <a:latin typeface="Times New Roman"/>
                <a:cs typeface="Times New Roman"/>
              </a:rPr>
              <a:t> </a:t>
            </a:r>
            <a:r>
              <a:rPr sz="1846" spc="-5" dirty="0">
                <a:latin typeface="Times New Roman"/>
                <a:cs typeface="Times New Roman"/>
              </a:rPr>
              <a:t>more</a:t>
            </a:r>
            <a:r>
              <a:rPr sz="1846" spc="5" dirty="0">
                <a:latin typeface="Times New Roman"/>
                <a:cs typeface="Times New Roman"/>
              </a:rPr>
              <a:t> </a:t>
            </a:r>
            <a:r>
              <a:rPr sz="1846" spc="-5" dirty="0">
                <a:latin typeface="Times New Roman"/>
                <a:cs typeface="Times New Roman"/>
              </a:rPr>
              <a:t>similar</a:t>
            </a:r>
            <a:r>
              <a:rPr sz="1846" dirty="0">
                <a:latin typeface="Times New Roman"/>
                <a:cs typeface="Times New Roman"/>
              </a:rPr>
              <a:t> pairs</a:t>
            </a:r>
            <a:r>
              <a:rPr sz="1846" spc="-23" dirty="0">
                <a:latin typeface="Times New Roman"/>
                <a:cs typeface="Times New Roman"/>
              </a:rPr>
              <a:t> </a:t>
            </a:r>
            <a:r>
              <a:rPr sz="1846" dirty="0">
                <a:latin typeface="Times New Roman"/>
                <a:cs typeface="Times New Roman"/>
              </a:rPr>
              <a:t>of</a:t>
            </a:r>
            <a:r>
              <a:rPr sz="1846" spc="5" dirty="0">
                <a:latin typeface="Times New Roman"/>
                <a:cs typeface="Times New Roman"/>
              </a:rPr>
              <a:t> </a:t>
            </a:r>
            <a:r>
              <a:rPr sz="1846" spc="-5" dirty="0">
                <a:latin typeface="Times New Roman"/>
                <a:cs typeface="Times New Roman"/>
              </a:rPr>
              <a:t>objects.</a:t>
            </a:r>
            <a:endParaRPr sz="1846" dirty="0">
              <a:latin typeface="Times New Roman"/>
              <a:cs typeface="Times New Roman"/>
            </a:endParaRPr>
          </a:p>
          <a:p>
            <a:pPr marL="328254" marR="361666" indent="-316531">
              <a:spcBef>
                <a:spcPts val="277"/>
              </a:spcBef>
              <a:buChar char="•"/>
              <a:tabLst>
                <a:tab pos="327668" algn="l"/>
                <a:tab pos="328254" algn="l"/>
              </a:tabLst>
            </a:pPr>
            <a:r>
              <a:rPr sz="1846" dirty="0">
                <a:latin typeface="Times New Roman"/>
                <a:cs typeface="Times New Roman"/>
              </a:rPr>
              <a:t>The</a:t>
            </a:r>
            <a:r>
              <a:rPr sz="1846" spc="-5" dirty="0">
                <a:latin typeface="Times New Roman"/>
                <a:cs typeface="Times New Roman"/>
              </a:rPr>
              <a:t> term</a:t>
            </a:r>
            <a:r>
              <a:rPr sz="1846" spc="-18" dirty="0">
                <a:latin typeface="Times New Roman"/>
                <a:cs typeface="Times New Roman"/>
              </a:rPr>
              <a:t> </a:t>
            </a:r>
            <a:r>
              <a:rPr sz="1846" b="1" dirty="0">
                <a:latin typeface="Times New Roman"/>
                <a:cs typeface="Times New Roman"/>
              </a:rPr>
              <a:t>distance</a:t>
            </a:r>
            <a:r>
              <a:rPr sz="1846" b="1" spc="-28" dirty="0">
                <a:latin typeface="Times New Roman"/>
                <a:cs typeface="Times New Roman"/>
              </a:rPr>
              <a:t> </a:t>
            </a:r>
            <a:r>
              <a:rPr sz="1846" dirty="0">
                <a:latin typeface="Times New Roman"/>
                <a:cs typeface="Times New Roman"/>
              </a:rPr>
              <a:t>is</a:t>
            </a:r>
            <a:r>
              <a:rPr sz="1846" spc="-9" dirty="0">
                <a:latin typeface="Times New Roman"/>
                <a:cs typeface="Times New Roman"/>
              </a:rPr>
              <a:t> </a:t>
            </a:r>
            <a:r>
              <a:rPr sz="1846" dirty="0">
                <a:latin typeface="Times New Roman"/>
                <a:cs typeface="Times New Roman"/>
              </a:rPr>
              <a:t>used</a:t>
            </a:r>
            <a:r>
              <a:rPr sz="1846" spc="-9" dirty="0">
                <a:latin typeface="Times New Roman"/>
                <a:cs typeface="Times New Roman"/>
              </a:rPr>
              <a:t> </a:t>
            </a:r>
            <a:r>
              <a:rPr sz="1846" dirty="0">
                <a:latin typeface="Times New Roman"/>
                <a:cs typeface="Times New Roman"/>
              </a:rPr>
              <a:t>as</a:t>
            </a:r>
            <a:r>
              <a:rPr sz="1846" spc="-5" dirty="0">
                <a:latin typeface="Times New Roman"/>
                <a:cs typeface="Times New Roman"/>
              </a:rPr>
              <a:t> </a:t>
            </a:r>
            <a:r>
              <a:rPr sz="1846" dirty="0">
                <a:latin typeface="Times New Roman"/>
                <a:cs typeface="Times New Roman"/>
              </a:rPr>
              <a:t>a</a:t>
            </a:r>
            <a:r>
              <a:rPr sz="1846" spc="5" dirty="0">
                <a:latin typeface="Times New Roman"/>
                <a:cs typeface="Times New Roman"/>
              </a:rPr>
              <a:t> </a:t>
            </a:r>
            <a:r>
              <a:rPr sz="1846" dirty="0">
                <a:latin typeface="Times New Roman"/>
                <a:cs typeface="Times New Roman"/>
              </a:rPr>
              <a:t>synonym</a:t>
            </a:r>
            <a:r>
              <a:rPr sz="1846" spc="-28" dirty="0">
                <a:latin typeface="Times New Roman"/>
                <a:cs typeface="Times New Roman"/>
              </a:rPr>
              <a:t> </a:t>
            </a:r>
            <a:r>
              <a:rPr sz="1846" dirty="0">
                <a:latin typeface="Times New Roman"/>
                <a:cs typeface="Times New Roman"/>
              </a:rPr>
              <a:t>for</a:t>
            </a:r>
            <a:r>
              <a:rPr sz="1846" spc="-23" dirty="0">
                <a:latin typeface="Times New Roman"/>
                <a:cs typeface="Times New Roman"/>
              </a:rPr>
              <a:t> </a:t>
            </a:r>
            <a:r>
              <a:rPr sz="1846" spc="-5" dirty="0">
                <a:latin typeface="Times New Roman"/>
                <a:cs typeface="Times New Roman"/>
              </a:rPr>
              <a:t>dissimilarity,</a:t>
            </a:r>
            <a:r>
              <a:rPr sz="1846" spc="-18" dirty="0">
                <a:latin typeface="Times New Roman"/>
                <a:cs typeface="Times New Roman"/>
              </a:rPr>
              <a:t> </a:t>
            </a:r>
            <a:r>
              <a:rPr sz="1846" dirty="0">
                <a:latin typeface="Times New Roman"/>
                <a:cs typeface="Times New Roman"/>
              </a:rPr>
              <a:t>although</a:t>
            </a:r>
            <a:r>
              <a:rPr sz="1846" spc="-32" dirty="0">
                <a:latin typeface="Times New Roman"/>
                <a:cs typeface="Times New Roman"/>
              </a:rPr>
              <a:t> </a:t>
            </a:r>
            <a:r>
              <a:rPr sz="1846" dirty="0">
                <a:latin typeface="Times New Roman"/>
                <a:cs typeface="Times New Roman"/>
              </a:rPr>
              <a:t>the</a:t>
            </a:r>
            <a:r>
              <a:rPr sz="1846" spc="-18" dirty="0">
                <a:latin typeface="Times New Roman"/>
                <a:cs typeface="Times New Roman"/>
              </a:rPr>
              <a:t> </a:t>
            </a:r>
            <a:r>
              <a:rPr sz="1846" dirty="0">
                <a:latin typeface="Times New Roman"/>
                <a:cs typeface="Times New Roman"/>
              </a:rPr>
              <a:t>distance</a:t>
            </a:r>
            <a:r>
              <a:rPr sz="1846" spc="-18" dirty="0">
                <a:latin typeface="Times New Roman"/>
                <a:cs typeface="Times New Roman"/>
              </a:rPr>
              <a:t> </a:t>
            </a:r>
            <a:r>
              <a:rPr sz="1846" dirty="0">
                <a:latin typeface="Times New Roman"/>
                <a:cs typeface="Times New Roman"/>
              </a:rPr>
              <a:t>is </a:t>
            </a:r>
            <a:r>
              <a:rPr sz="1846" spc="-447" dirty="0">
                <a:latin typeface="Times New Roman"/>
                <a:cs typeface="Times New Roman"/>
              </a:rPr>
              <a:t> </a:t>
            </a:r>
            <a:r>
              <a:rPr sz="1846" dirty="0">
                <a:latin typeface="Times New Roman"/>
                <a:cs typeface="Times New Roman"/>
              </a:rPr>
              <a:t>often</a:t>
            </a:r>
            <a:r>
              <a:rPr sz="1846" spc="-28" dirty="0">
                <a:latin typeface="Times New Roman"/>
                <a:cs typeface="Times New Roman"/>
              </a:rPr>
              <a:t> </a:t>
            </a:r>
            <a:r>
              <a:rPr sz="1846" dirty="0">
                <a:latin typeface="Times New Roman"/>
                <a:cs typeface="Times New Roman"/>
              </a:rPr>
              <a:t>used</a:t>
            </a:r>
            <a:r>
              <a:rPr sz="1846" spc="-14" dirty="0">
                <a:latin typeface="Times New Roman"/>
                <a:cs typeface="Times New Roman"/>
              </a:rPr>
              <a:t> </a:t>
            </a:r>
            <a:r>
              <a:rPr sz="1846" dirty="0">
                <a:latin typeface="Times New Roman"/>
                <a:cs typeface="Times New Roman"/>
              </a:rPr>
              <a:t>to refer</a:t>
            </a:r>
            <a:r>
              <a:rPr sz="1846" spc="-28" dirty="0">
                <a:latin typeface="Times New Roman"/>
                <a:cs typeface="Times New Roman"/>
              </a:rPr>
              <a:t> </a:t>
            </a:r>
            <a:r>
              <a:rPr sz="1846" dirty="0">
                <a:latin typeface="Times New Roman"/>
                <a:cs typeface="Times New Roman"/>
              </a:rPr>
              <a:t>to a</a:t>
            </a:r>
            <a:r>
              <a:rPr sz="1846" spc="-9" dirty="0">
                <a:latin typeface="Times New Roman"/>
                <a:cs typeface="Times New Roman"/>
              </a:rPr>
              <a:t> </a:t>
            </a:r>
            <a:r>
              <a:rPr sz="1846" dirty="0">
                <a:latin typeface="Times New Roman"/>
                <a:cs typeface="Times New Roman"/>
              </a:rPr>
              <a:t>special</a:t>
            </a:r>
            <a:r>
              <a:rPr sz="1846" spc="-23" dirty="0">
                <a:latin typeface="Times New Roman"/>
                <a:cs typeface="Times New Roman"/>
              </a:rPr>
              <a:t> </a:t>
            </a:r>
            <a:r>
              <a:rPr sz="1846" spc="-5" dirty="0">
                <a:latin typeface="Times New Roman"/>
                <a:cs typeface="Times New Roman"/>
              </a:rPr>
              <a:t>class</a:t>
            </a:r>
            <a:r>
              <a:rPr sz="1846" spc="-23" dirty="0">
                <a:latin typeface="Times New Roman"/>
                <a:cs typeface="Times New Roman"/>
              </a:rPr>
              <a:t> </a:t>
            </a:r>
            <a:r>
              <a:rPr sz="1846" dirty="0">
                <a:latin typeface="Times New Roman"/>
                <a:cs typeface="Times New Roman"/>
              </a:rPr>
              <a:t>of </a:t>
            </a:r>
            <a:r>
              <a:rPr sz="1846" spc="-5" dirty="0">
                <a:latin typeface="Times New Roman"/>
                <a:cs typeface="Times New Roman"/>
              </a:rPr>
              <a:t>dissimilarities.</a:t>
            </a:r>
            <a:endParaRPr sz="1846" dirty="0">
              <a:latin typeface="Times New Roman"/>
              <a:cs typeface="Times New Roman"/>
            </a:endParaRPr>
          </a:p>
          <a:p>
            <a:pPr marL="328254" indent="-316531">
              <a:spcBef>
                <a:spcPts val="277"/>
              </a:spcBef>
              <a:buChar char="•"/>
              <a:tabLst>
                <a:tab pos="327668" algn="l"/>
                <a:tab pos="328254" algn="l"/>
              </a:tabLst>
            </a:pPr>
            <a:r>
              <a:rPr sz="1846" spc="-5" dirty="0">
                <a:latin typeface="Times New Roman"/>
                <a:cs typeface="Times New Roman"/>
              </a:rPr>
              <a:t>Dissimilarities</a:t>
            </a:r>
            <a:r>
              <a:rPr sz="1846" spc="-32" dirty="0">
                <a:latin typeface="Times New Roman"/>
                <a:cs typeface="Times New Roman"/>
              </a:rPr>
              <a:t> </a:t>
            </a:r>
            <a:r>
              <a:rPr sz="1846" spc="-5" dirty="0">
                <a:latin typeface="Times New Roman"/>
                <a:cs typeface="Times New Roman"/>
              </a:rPr>
              <a:t>sometimes</a:t>
            </a:r>
            <a:r>
              <a:rPr sz="1846" spc="5" dirty="0">
                <a:latin typeface="Times New Roman"/>
                <a:cs typeface="Times New Roman"/>
              </a:rPr>
              <a:t> </a:t>
            </a:r>
            <a:r>
              <a:rPr sz="1846" dirty="0">
                <a:latin typeface="Times New Roman"/>
                <a:cs typeface="Times New Roman"/>
              </a:rPr>
              <a:t>fall</a:t>
            </a:r>
            <a:r>
              <a:rPr sz="1846" spc="-18" dirty="0">
                <a:latin typeface="Times New Roman"/>
                <a:cs typeface="Times New Roman"/>
              </a:rPr>
              <a:t> </a:t>
            </a:r>
            <a:r>
              <a:rPr sz="1846" dirty="0">
                <a:latin typeface="Times New Roman"/>
                <a:cs typeface="Times New Roman"/>
              </a:rPr>
              <a:t>in</a:t>
            </a:r>
            <a:r>
              <a:rPr sz="1846" spc="-5"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interval</a:t>
            </a:r>
            <a:r>
              <a:rPr sz="1846" spc="-37" dirty="0">
                <a:latin typeface="Times New Roman"/>
                <a:cs typeface="Times New Roman"/>
              </a:rPr>
              <a:t> </a:t>
            </a:r>
            <a:r>
              <a:rPr sz="1846" dirty="0">
                <a:latin typeface="Times New Roman"/>
                <a:cs typeface="Times New Roman"/>
              </a:rPr>
              <a:t>[0,1],</a:t>
            </a:r>
            <a:r>
              <a:rPr sz="1846" spc="-28" dirty="0">
                <a:latin typeface="Times New Roman"/>
                <a:cs typeface="Times New Roman"/>
              </a:rPr>
              <a:t> </a:t>
            </a:r>
            <a:r>
              <a:rPr sz="1846" spc="5" dirty="0">
                <a:latin typeface="Times New Roman"/>
                <a:cs typeface="Times New Roman"/>
              </a:rPr>
              <a:t>but</a:t>
            </a:r>
            <a:r>
              <a:rPr sz="1846" spc="-23" dirty="0">
                <a:latin typeface="Times New Roman"/>
                <a:cs typeface="Times New Roman"/>
              </a:rPr>
              <a:t> </a:t>
            </a:r>
            <a:r>
              <a:rPr sz="1846" dirty="0">
                <a:latin typeface="Times New Roman"/>
                <a:cs typeface="Times New Roman"/>
              </a:rPr>
              <a:t>it</a:t>
            </a:r>
            <a:r>
              <a:rPr sz="1846" spc="-18" dirty="0">
                <a:latin typeface="Times New Roman"/>
                <a:cs typeface="Times New Roman"/>
              </a:rPr>
              <a:t> </a:t>
            </a:r>
            <a:r>
              <a:rPr sz="1846" dirty="0">
                <a:latin typeface="Times New Roman"/>
                <a:cs typeface="Times New Roman"/>
              </a:rPr>
              <a:t>is</a:t>
            </a:r>
            <a:r>
              <a:rPr sz="1846" spc="-14" dirty="0">
                <a:latin typeface="Times New Roman"/>
                <a:cs typeface="Times New Roman"/>
              </a:rPr>
              <a:t> </a:t>
            </a:r>
            <a:r>
              <a:rPr sz="1846" dirty="0">
                <a:latin typeface="Times New Roman"/>
                <a:cs typeface="Times New Roman"/>
              </a:rPr>
              <a:t>also </a:t>
            </a:r>
            <a:r>
              <a:rPr sz="1846" spc="-5" dirty="0">
                <a:latin typeface="Times New Roman"/>
                <a:cs typeface="Times New Roman"/>
              </a:rPr>
              <a:t>common</a:t>
            </a:r>
            <a:r>
              <a:rPr sz="1846" spc="9" dirty="0">
                <a:latin typeface="Times New Roman"/>
                <a:cs typeface="Times New Roman"/>
              </a:rPr>
              <a:t> </a:t>
            </a:r>
            <a:r>
              <a:rPr sz="1846" dirty="0">
                <a:latin typeface="Times New Roman"/>
                <a:cs typeface="Times New Roman"/>
              </a:rPr>
              <a:t>for</a:t>
            </a:r>
            <a:r>
              <a:rPr sz="1846" spc="-23" dirty="0">
                <a:latin typeface="Times New Roman"/>
                <a:cs typeface="Times New Roman"/>
              </a:rPr>
              <a:t> </a:t>
            </a:r>
            <a:r>
              <a:rPr sz="1846" dirty="0">
                <a:latin typeface="Times New Roman"/>
                <a:cs typeface="Times New Roman"/>
              </a:rPr>
              <a:t>them</a:t>
            </a:r>
            <a:r>
              <a:rPr sz="1846" spc="-18" dirty="0">
                <a:latin typeface="Times New Roman"/>
                <a:cs typeface="Times New Roman"/>
              </a:rPr>
              <a:t> </a:t>
            </a:r>
            <a:r>
              <a:rPr sz="1846" dirty="0">
                <a:latin typeface="Times New Roman"/>
                <a:cs typeface="Times New Roman"/>
              </a:rPr>
              <a:t>to</a:t>
            </a:r>
          </a:p>
          <a:p>
            <a:pPr marL="328254"/>
            <a:r>
              <a:rPr sz="1846" dirty="0">
                <a:latin typeface="Times New Roman"/>
                <a:cs typeface="Times New Roman"/>
              </a:rPr>
              <a:t>range</a:t>
            </a:r>
            <a:r>
              <a:rPr sz="1846" spc="-42" dirty="0">
                <a:latin typeface="Times New Roman"/>
                <a:cs typeface="Times New Roman"/>
              </a:rPr>
              <a:t> </a:t>
            </a:r>
            <a:r>
              <a:rPr sz="1846" dirty="0">
                <a:latin typeface="Times New Roman"/>
                <a:cs typeface="Times New Roman"/>
              </a:rPr>
              <a:t>from</a:t>
            </a:r>
            <a:r>
              <a:rPr sz="1846" spc="-37" dirty="0">
                <a:latin typeface="Times New Roman"/>
                <a:cs typeface="Times New Roman"/>
              </a:rPr>
              <a:t> </a:t>
            </a:r>
            <a:r>
              <a:rPr sz="1846" dirty="0">
                <a:latin typeface="Times New Roman"/>
                <a:cs typeface="Times New Roman"/>
              </a:rPr>
              <a:t>0</a:t>
            </a:r>
            <a:r>
              <a:rPr sz="1846" spc="-14" dirty="0">
                <a:latin typeface="Times New Roman"/>
                <a:cs typeface="Times New Roman"/>
              </a:rPr>
              <a:t> </a:t>
            </a:r>
            <a:r>
              <a:rPr sz="1846" dirty="0">
                <a:latin typeface="Times New Roman"/>
                <a:cs typeface="Times New Roman"/>
              </a:rPr>
              <a:t>to</a:t>
            </a:r>
            <a:r>
              <a:rPr sz="1846" spc="-9" dirty="0">
                <a:latin typeface="Times New Roman"/>
                <a:cs typeface="Times New Roman"/>
              </a:rPr>
              <a:t> </a:t>
            </a:r>
            <a:r>
              <a:rPr sz="1846" dirty="0">
                <a:latin typeface="Times New Roman"/>
                <a:cs typeface="Times New Roman"/>
              </a:rPr>
              <a:t>∞.</a:t>
            </a:r>
          </a:p>
          <a:p>
            <a:pPr marL="11723">
              <a:spcBef>
                <a:spcPts val="554"/>
              </a:spcBef>
            </a:pPr>
            <a:r>
              <a:rPr sz="1846" b="1" dirty="0">
                <a:latin typeface="Times New Roman"/>
                <a:cs typeface="Times New Roman"/>
              </a:rPr>
              <a:t>Proximity</a:t>
            </a:r>
            <a:r>
              <a:rPr sz="1846" b="1" spc="-42" dirty="0">
                <a:latin typeface="Times New Roman"/>
                <a:cs typeface="Times New Roman"/>
              </a:rPr>
              <a:t> </a:t>
            </a:r>
            <a:r>
              <a:rPr sz="1846" dirty="0">
                <a:latin typeface="Times New Roman"/>
                <a:cs typeface="Times New Roman"/>
              </a:rPr>
              <a:t>refers</a:t>
            </a:r>
            <a:r>
              <a:rPr sz="1846" spc="-28" dirty="0">
                <a:latin typeface="Times New Roman"/>
                <a:cs typeface="Times New Roman"/>
              </a:rPr>
              <a:t> </a:t>
            </a:r>
            <a:r>
              <a:rPr sz="1846" dirty="0">
                <a:latin typeface="Times New Roman"/>
                <a:cs typeface="Times New Roman"/>
              </a:rPr>
              <a:t>to</a:t>
            </a:r>
            <a:r>
              <a:rPr sz="1846" spc="-14" dirty="0">
                <a:latin typeface="Times New Roman"/>
                <a:cs typeface="Times New Roman"/>
              </a:rPr>
              <a:t> </a:t>
            </a:r>
            <a:r>
              <a:rPr sz="1846" dirty="0">
                <a:latin typeface="Times New Roman"/>
                <a:cs typeface="Times New Roman"/>
              </a:rPr>
              <a:t>a</a:t>
            </a:r>
            <a:r>
              <a:rPr sz="1846" spc="-9" dirty="0">
                <a:latin typeface="Times New Roman"/>
                <a:cs typeface="Times New Roman"/>
              </a:rPr>
              <a:t> </a:t>
            </a:r>
            <a:r>
              <a:rPr sz="1846" spc="-5" dirty="0">
                <a:latin typeface="Times New Roman"/>
                <a:cs typeface="Times New Roman"/>
              </a:rPr>
              <a:t>similarity</a:t>
            </a:r>
            <a:r>
              <a:rPr sz="1846" spc="-18" dirty="0">
                <a:latin typeface="Times New Roman"/>
                <a:cs typeface="Times New Roman"/>
              </a:rPr>
              <a:t> </a:t>
            </a:r>
            <a:r>
              <a:rPr sz="1846" dirty="0">
                <a:latin typeface="Times New Roman"/>
                <a:cs typeface="Times New Roman"/>
              </a:rPr>
              <a:t>or </a:t>
            </a:r>
            <a:r>
              <a:rPr sz="1846" spc="-5" dirty="0">
                <a:latin typeface="Times New Roman"/>
                <a:cs typeface="Times New Roman"/>
              </a:rPr>
              <a:t>dissimilarity</a:t>
            </a:r>
            <a:endParaRPr sz="1846" dirty="0">
              <a:latin typeface="Times New Roman"/>
              <a:cs typeface="Times New Roman"/>
            </a:endParaRPr>
          </a:p>
        </p:txBody>
      </p:sp>
      <p:sp>
        <p:nvSpPr>
          <p:cNvPr id="9" name="TextBox 8">
            <a:extLst>
              <a:ext uri="{FF2B5EF4-FFF2-40B4-BE49-F238E27FC236}">
                <a16:creationId xmlns:a16="http://schemas.microsoft.com/office/drawing/2014/main" id="{08E47D5D-ED01-15B0-A9B6-4683A785A2FA}"/>
              </a:ext>
            </a:extLst>
          </p:cNvPr>
          <p:cNvSpPr txBox="1"/>
          <p:nvPr/>
        </p:nvSpPr>
        <p:spPr>
          <a:xfrm>
            <a:off x="1447800" y="750176"/>
            <a:ext cx="6781800" cy="461665"/>
          </a:xfrm>
          <a:prstGeom prst="rect">
            <a:avLst/>
          </a:prstGeom>
          <a:noFill/>
        </p:spPr>
        <p:txBody>
          <a:bodyPr wrap="square">
            <a:spAutoFit/>
          </a:bodyPr>
          <a:lstStyle/>
          <a:p>
            <a:pPr marL="11724">
              <a:tabLst>
                <a:tab pos="433179" algn="l"/>
                <a:tab pos="433765" algn="l"/>
              </a:tabLst>
            </a:pPr>
            <a:r>
              <a:rPr lang="en-US" sz="2400" b="1" spc="-5" dirty="0">
                <a:solidFill>
                  <a:srgbClr val="FF0000"/>
                </a:solidFill>
                <a:latin typeface="Times New Roman"/>
                <a:cs typeface="Times New Roman"/>
              </a:rPr>
              <a:t>Measuring</a:t>
            </a:r>
            <a:r>
              <a:rPr lang="en-US" sz="2400" b="1" dirty="0">
                <a:solidFill>
                  <a:srgbClr val="FF0000"/>
                </a:solidFill>
                <a:latin typeface="Times New Roman"/>
                <a:cs typeface="Times New Roman"/>
              </a:rPr>
              <a:t> </a:t>
            </a:r>
            <a:r>
              <a:rPr lang="en-US" sz="2400" b="1" spc="-5" dirty="0">
                <a:solidFill>
                  <a:srgbClr val="FF0000"/>
                </a:solidFill>
                <a:latin typeface="Times New Roman"/>
                <a:cs typeface="Times New Roman"/>
              </a:rPr>
              <a:t>Data</a:t>
            </a:r>
            <a:r>
              <a:rPr lang="en-US" sz="2400" b="1" spc="23" dirty="0">
                <a:solidFill>
                  <a:srgbClr val="FF0000"/>
                </a:solidFill>
                <a:latin typeface="Times New Roman"/>
                <a:cs typeface="Times New Roman"/>
              </a:rPr>
              <a:t> </a:t>
            </a:r>
            <a:r>
              <a:rPr lang="en-US" sz="2400" b="1" spc="-5" dirty="0">
                <a:solidFill>
                  <a:srgbClr val="FF0000"/>
                </a:solidFill>
                <a:latin typeface="Times New Roman"/>
                <a:cs typeface="Times New Roman"/>
              </a:rPr>
              <a:t>Similarity</a:t>
            </a:r>
            <a:r>
              <a:rPr lang="en-US" sz="2400" b="1" spc="5" dirty="0">
                <a:solidFill>
                  <a:srgbClr val="FF0000"/>
                </a:solidFill>
                <a:latin typeface="Times New Roman"/>
                <a:cs typeface="Times New Roman"/>
              </a:rPr>
              <a:t> </a:t>
            </a:r>
            <a:r>
              <a:rPr lang="en-US" sz="2400" b="1" spc="-5" dirty="0">
                <a:solidFill>
                  <a:srgbClr val="FF0000"/>
                </a:solidFill>
                <a:latin typeface="Times New Roman"/>
                <a:cs typeface="Times New Roman"/>
              </a:rPr>
              <a:t>and</a:t>
            </a:r>
            <a:r>
              <a:rPr lang="en-US" sz="2400" b="1" spc="23" dirty="0">
                <a:solidFill>
                  <a:srgbClr val="FF0000"/>
                </a:solidFill>
                <a:latin typeface="Times New Roman"/>
                <a:cs typeface="Times New Roman"/>
              </a:rPr>
              <a:t> </a:t>
            </a:r>
            <a:r>
              <a:rPr lang="en-US" sz="2400" b="1" spc="-5" dirty="0">
                <a:solidFill>
                  <a:srgbClr val="FF0000"/>
                </a:solidFill>
                <a:latin typeface="Times New Roman"/>
                <a:cs typeface="Times New Roman"/>
              </a:rPr>
              <a:t>Dissimilarity</a:t>
            </a:r>
            <a:endParaRPr lang="en-US" sz="2400" dirty="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1400" y="404446"/>
            <a:ext cx="6636200" cy="1171326"/>
          </a:xfrm>
          <a:prstGeom prst="rect">
            <a:avLst/>
          </a:prstGeom>
          <a:solidFill>
            <a:schemeClr val="bg1"/>
          </a:solidFill>
        </p:spPr>
        <p:txBody>
          <a:bodyPr vert="horz" wrap="square" lIns="0" tIns="184638" rIns="0" bIns="0" rtlCol="0">
            <a:spAutoFit/>
          </a:bodyPr>
          <a:lstStyle/>
          <a:p>
            <a:pPr marL="651819">
              <a:spcBef>
                <a:spcPts val="1454"/>
              </a:spcBef>
            </a:pPr>
            <a:r>
              <a:rPr sz="3200" dirty="0">
                <a:solidFill>
                  <a:srgbClr val="FF0000"/>
                </a:solidFill>
              </a:rPr>
              <a:t>Similarity/Dissimilarity</a:t>
            </a:r>
            <a:r>
              <a:rPr sz="3200" spc="-55" dirty="0">
                <a:solidFill>
                  <a:srgbClr val="FF0000"/>
                </a:solidFill>
              </a:rPr>
              <a:t> </a:t>
            </a:r>
            <a:r>
              <a:rPr sz="3200" dirty="0">
                <a:solidFill>
                  <a:srgbClr val="FF0000"/>
                </a:solidFill>
                <a:latin typeface="Times New Roman" panose="02020603050405020304" pitchFamily="18" charset="0"/>
                <a:cs typeface="Times New Roman" panose="02020603050405020304" pitchFamily="18" charset="0"/>
              </a:rPr>
              <a:t>for</a:t>
            </a:r>
            <a:r>
              <a:rPr sz="3200" spc="-23" dirty="0">
                <a:solidFill>
                  <a:srgbClr val="FF0000"/>
                </a:solidFill>
              </a:rPr>
              <a:t> </a:t>
            </a:r>
            <a:r>
              <a:rPr sz="3200" spc="-5" dirty="0">
                <a:solidFill>
                  <a:srgbClr val="FF0000"/>
                </a:solidFill>
              </a:rPr>
              <a:t>Simple</a:t>
            </a:r>
            <a:r>
              <a:rPr sz="3200" spc="-23" dirty="0">
                <a:solidFill>
                  <a:srgbClr val="FF0000"/>
                </a:solidFill>
              </a:rPr>
              <a:t> </a:t>
            </a:r>
            <a:r>
              <a:rPr sz="3200" dirty="0">
                <a:solidFill>
                  <a:srgbClr val="FF0000"/>
                </a:solidFill>
              </a:rPr>
              <a:t>Attributes</a:t>
            </a:r>
          </a:p>
        </p:txBody>
      </p:sp>
      <p:sp>
        <p:nvSpPr>
          <p:cNvPr id="3" name="object 3"/>
          <p:cNvSpPr txBox="1"/>
          <p:nvPr/>
        </p:nvSpPr>
        <p:spPr>
          <a:xfrm>
            <a:off x="449111" y="1587283"/>
            <a:ext cx="7400778" cy="1302526"/>
          </a:xfrm>
          <a:prstGeom prst="rect">
            <a:avLst/>
          </a:prstGeom>
        </p:spPr>
        <p:txBody>
          <a:bodyPr vert="horz" wrap="square" lIns="0" tIns="12309" rIns="0" bIns="0" rtlCol="0">
            <a:spAutoFit/>
          </a:bodyPr>
          <a:lstStyle/>
          <a:p>
            <a:pPr marL="328254" indent="-316531">
              <a:spcBef>
                <a:spcPts val="97"/>
              </a:spcBef>
              <a:buChar char="•"/>
              <a:tabLst>
                <a:tab pos="327668" algn="l"/>
                <a:tab pos="328254" algn="l"/>
              </a:tabLst>
            </a:pPr>
            <a:r>
              <a:rPr sz="1846" dirty="0">
                <a:latin typeface="Times New Roman"/>
                <a:cs typeface="Times New Roman"/>
              </a:rPr>
              <a:t>The</a:t>
            </a:r>
            <a:r>
              <a:rPr sz="1846" spc="-9" dirty="0">
                <a:latin typeface="Times New Roman"/>
                <a:cs typeface="Times New Roman"/>
              </a:rPr>
              <a:t> </a:t>
            </a:r>
            <a:r>
              <a:rPr sz="1846" spc="-5" dirty="0">
                <a:latin typeface="Times New Roman"/>
                <a:cs typeface="Times New Roman"/>
              </a:rPr>
              <a:t>proximity</a:t>
            </a:r>
            <a:r>
              <a:rPr sz="1846" spc="-18" dirty="0">
                <a:latin typeface="Times New Roman"/>
                <a:cs typeface="Times New Roman"/>
              </a:rPr>
              <a:t> </a:t>
            </a:r>
            <a:r>
              <a:rPr sz="1846" dirty="0">
                <a:latin typeface="Times New Roman"/>
                <a:cs typeface="Times New Roman"/>
              </a:rPr>
              <a:t>of</a:t>
            </a:r>
            <a:r>
              <a:rPr sz="1846" spc="-9" dirty="0">
                <a:latin typeface="Times New Roman"/>
                <a:cs typeface="Times New Roman"/>
              </a:rPr>
              <a:t> </a:t>
            </a:r>
            <a:r>
              <a:rPr sz="1846" dirty="0">
                <a:latin typeface="Times New Roman"/>
                <a:cs typeface="Times New Roman"/>
              </a:rPr>
              <a:t>objects</a:t>
            </a:r>
            <a:r>
              <a:rPr sz="1846" spc="-28" dirty="0">
                <a:latin typeface="Times New Roman"/>
                <a:cs typeface="Times New Roman"/>
              </a:rPr>
              <a:t> </a:t>
            </a:r>
            <a:r>
              <a:rPr sz="1846" dirty="0">
                <a:latin typeface="Times New Roman"/>
                <a:cs typeface="Times New Roman"/>
              </a:rPr>
              <a:t>with</a:t>
            </a:r>
            <a:r>
              <a:rPr sz="1846" spc="-9" dirty="0">
                <a:latin typeface="Times New Roman"/>
                <a:cs typeface="Times New Roman"/>
              </a:rPr>
              <a:t> </a:t>
            </a:r>
            <a:r>
              <a:rPr sz="1846" dirty="0">
                <a:latin typeface="Times New Roman"/>
                <a:cs typeface="Times New Roman"/>
              </a:rPr>
              <a:t>a</a:t>
            </a:r>
            <a:r>
              <a:rPr sz="1846" spc="5" dirty="0">
                <a:latin typeface="Times New Roman"/>
                <a:cs typeface="Times New Roman"/>
              </a:rPr>
              <a:t> </a:t>
            </a:r>
            <a:r>
              <a:rPr sz="1846" dirty="0">
                <a:latin typeface="Times New Roman"/>
                <a:cs typeface="Times New Roman"/>
              </a:rPr>
              <a:t>number</a:t>
            </a:r>
            <a:r>
              <a:rPr sz="1846" spc="-14" dirty="0">
                <a:latin typeface="Times New Roman"/>
                <a:cs typeface="Times New Roman"/>
              </a:rPr>
              <a:t> </a:t>
            </a:r>
            <a:r>
              <a:rPr sz="1846" dirty="0">
                <a:latin typeface="Times New Roman"/>
                <a:cs typeface="Times New Roman"/>
              </a:rPr>
              <a:t>of</a:t>
            </a:r>
            <a:r>
              <a:rPr sz="1846" spc="-9" dirty="0">
                <a:latin typeface="Times New Roman"/>
                <a:cs typeface="Times New Roman"/>
              </a:rPr>
              <a:t> </a:t>
            </a:r>
            <a:r>
              <a:rPr sz="1846" dirty="0">
                <a:latin typeface="Times New Roman"/>
                <a:cs typeface="Times New Roman"/>
              </a:rPr>
              <a:t>attributes</a:t>
            </a:r>
            <a:r>
              <a:rPr sz="1846" spc="-37" dirty="0">
                <a:latin typeface="Times New Roman"/>
                <a:cs typeface="Times New Roman"/>
              </a:rPr>
              <a:t> </a:t>
            </a:r>
            <a:r>
              <a:rPr sz="1846" dirty="0">
                <a:latin typeface="Times New Roman"/>
                <a:cs typeface="Times New Roman"/>
              </a:rPr>
              <a:t>is</a:t>
            </a:r>
            <a:r>
              <a:rPr sz="1846" spc="-9" dirty="0">
                <a:latin typeface="Times New Roman"/>
                <a:cs typeface="Times New Roman"/>
              </a:rPr>
              <a:t> </a:t>
            </a:r>
            <a:r>
              <a:rPr sz="1846" spc="-5" dirty="0">
                <a:latin typeface="Times New Roman"/>
                <a:cs typeface="Times New Roman"/>
              </a:rPr>
              <a:t>typically</a:t>
            </a:r>
            <a:r>
              <a:rPr sz="1846" spc="-9" dirty="0">
                <a:latin typeface="Times New Roman"/>
                <a:cs typeface="Times New Roman"/>
              </a:rPr>
              <a:t> </a:t>
            </a:r>
            <a:r>
              <a:rPr sz="1846" dirty="0">
                <a:latin typeface="Times New Roman"/>
                <a:cs typeface="Times New Roman"/>
              </a:rPr>
              <a:t>defined</a:t>
            </a:r>
            <a:r>
              <a:rPr sz="1846" spc="-23" dirty="0">
                <a:latin typeface="Times New Roman"/>
                <a:cs typeface="Times New Roman"/>
              </a:rPr>
              <a:t> </a:t>
            </a:r>
            <a:r>
              <a:rPr sz="1846" dirty="0">
                <a:latin typeface="Times New Roman"/>
                <a:cs typeface="Times New Roman"/>
              </a:rPr>
              <a:t>by</a:t>
            </a:r>
          </a:p>
          <a:p>
            <a:pPr marL="328254"/>
            <a:r>
              <a:rPr sz="1846" dirty="0">
                <a:latin typeface="Times New Roman"/>
                <a:cs typeface="Times New Roman"/>
              </a:rPr>
              <a:t>combining</a:t>
            </a:r>
            <a:r>
              <a:rPr sz="1846" spc="-18" dirty="0">
                <a:latin typeface="Times New Roman"/>
                <a:cs typeface="Times New Roman"/>
              </a:rPr>
              <a:t> </a:t>
            </a:r>
            <a:r>
              <a:rPr sz="1846" dirty="0">
                <a:latin typeface="Times New Roman"/>
                <a:cs typeface="Times New Roman"/>
              </a:rPr>
              <a:t>the</a:t>
            </a:r>
            <a:r>
              <a:rPr sz="1846" spc="-5" dirty="0">
                <a:latin typeface="Times New Roman"/>
                <a:cs typeface="Times New Roman"/>
              </a:rPr>
              <a:t> proximities</a:t>
            </a:r>
            <a:r>
              <a:rPr sz="1846" spc="-23" dirty="0">
                <a:latin typeface="Times New Roman"/>
                <a:cs typeface="Times New Roman"/>
              </a:rPr>
              <a:t> </a:t>
            </a:r>
            <a:r>
              <a:rPr sz="1846" spc="5" dirty="0">
                <a:latin typeface="Times New Roman"/>
                <a:cs typeface="Times New Roman"/>
              </a:rPr>
              <a:t>of</a:t>
            </a:r>
            <a:r>
              <a:rPr sz="1846" spc="-14" dirty="0">
                <a:latin typeface="Times New Roman"/>
                <a:cs typeface="Times New Roman"/>
              </a:rPr>
              <a:t> </a:t>
            </a:r>
            <a:r>
              <a:rPr sz="1846" dirty="0">
                <a:latin typeface="Times New Roman"/>
                <a:cs typeface="Times New Roman"/>
              </a:rPr>
              <a:t>individual</a:t>
            </a:r>
            <a:r>
              <a:rPr sz="1846" spc="-32" dirty="0">
                <a:latin typeface="Times New Roman"/>
                <a:cs typeface="Times New Roman"/>
              </a:rPr>
              <a:t> </a:t>
            </a:r>
            <a:r>
              <a:rPr sz="1846" spc="-5" dirty="0">
                <a:latin typeface="Times New Roman"/>
                <a:cs typeface="Times New Roman"/>
              </a:rPr>
              <a:t>attributes.</a:t>
            </a:r>
            <a:endParaRPr sz="1846" dirty="0">
              <a:latin typeface="Times New Roman"/>
              <a:cs typeface="Times New Roman"/>
            </a:endParaRPr>
          </a:p>
          <a:p>
            <a:pPr>
              <a:lnSpc>
                <a:spcPct val="100000"/>
              </a:lnSpc>
            </a:pPr>
            <a:endParaRPr sz="1846" dirty="0">
              <a:latin typeface="Times New Roman"/>
              <a:cs typeface="Times New Roman"/>
            </a:endParaRPr>
          </a:p>
          <a:p>
            <a:pPr marL="328254" indent="-316531">
              <a:spcBef>
                <a:spcPts val="1195"/>
              </a:spcBef>
              <a:buFont typeface="Times New Roman"/>
              <a:buChar char="•"/>
              <a:tabLst>
                <a:tab pos="327668" algn="l"/>
                <a:tab pos="328254" algn="l"/>
              </a:tabLst>
            </a:pPr>
            <a:r>
              <a:rPr sz="1846" i="1" dirty="0">
                <a:solidFill>
                  <a:srgbClr val="FF0000"/>
                </a:solidFill>
                <a:latin typeface="Times New Roman"/>
                <a:cs typeface="Times New Roman"/>
              </a:rPr>
              <a:t>p</a:t>
            </a:r>
            <a:r>
              <a:rPr sz="1846" i="1" spc="-5" dirty="0">
                <a:solidFill>
                  <a:srgbClr val="FF0000"/>
                </a:solidFill>
                <a:latin typeface="Times New Roman"/>
                <a:cs typeface="Times New Roman"/>
              </a:rPr>
              <a:t> </a:t>
            </a:r>
            <a:r>
              <a:rPr sz="1846" dirty="0">
                <a:solidFill>
                  <a:srgbClr val="FF0000"/>
                </a:solidFill>
                <a:latin typeface="Times New Roman"/>
                <a:cs typeface="Times New Roman"/>
              </a:rPr>
              <a:t>and</a:t>
            </a:r>
            <a:r>
              <a:rPr sz="1846" spc="-18" dirty="0">
                <a:solidFill>
                  <a:srgbClr val="FF0000"/>
                </a:solidFill>
                <a:latin typeface="Times New Roman"/>
                <a:cs typeface="Times New Roman"/>
              </a:rPr>
              <a:t> </a:t>
            </a:r>
            <a:r>
              <a:rPr sz="1846" i="1" dirty="0">
                <a:solidFill>
                  <a:srgbClr val="FF0000"/>
                </a:solidFill>
                <a:latin typeface="Times New Roman"/>
                <a:cs typeface="Times New Roman"/>
              </a:rPr>
              <a:t>q</a:t>
            </a:r>
            <a:r>
              <a:rPr sz="1846" i="1" spc="-5" dirty="0">
                <a:solidFill>
                  <a:srgbClr val="FF0000"/>
                </a:solidFill>
                <a:latin typeface="Times New Roman"/>
                <a:cs typeface="Times New Roman"/>
              </a:rPr>
              <a:t> </a:t>
            </a:r>
            <a:r>
              <a:rPr sz="1846" dirty="0">
                <a:solidFill>
                  <a:srgbClr val="FF0000"/>
                </a:solidFill>
                <a:latin typeface="Times New Roman"/>
                <a:cs typeface="Times New Roman"/>
              </a:rPr>
              <a:t>are</a:t>
            </a:r>
            <a:r>
              <a:rPr sz="1846" spc="-14" dirty="0">
                <a:solidFill>
                  <a:srgbClr val="FF0000"/>
                </a:solidFill>
                <a:latin typeface="Times New Roman"/>
                <a:cs typeface="Times New Roman"/>
              </a:rPr>
              <a:t> </a:t>
            </a:r>
            <a:r>
              <a:rPr sz="1846" dirty="0">
                <a:solidFill>
                  <a:srgbClr val="FF0000"/>
                </a:solidFill>
                <a:latin typeface="Times New Roman"/>
                <a:cs typeface="Times New Roman"/>
              </a:rPr>
              <a:t>the</a:t>
            </a:r>
            <a:r>
              <a:rPr sz="1846" spc="-14" dirty="0">
                <a:solidFill>
                  <a:srgbClr val="FF0000"/>
                </a:solidFill>
                <a:latin typeface="Times New Roman"/>
                <a:cs typeface="Times New Roman"/>
              </a:rPr>
              <a:t> </a:t>
            </a:r>
            <a:r>
              <a:rPr sz="1846" dirty="0">
                <a:solidFill>
                  <a:srgbClr val="FF0000"/>
                </a:solidFill>
                <a:latin typeface="Times New Roman"/>
                <a:cs typeface="Times New Roman"/>
              </a:rPr>
              <a:t>attribute</a:t>
            </a:r>
            <a:r>
              <a:rPr sz="1846" spc="-37" dirty="0">
                <a:solidFill>
                  <a:srgbClr val="FF0000"/>
                </a:solidFill>
                <a:latin typeface="Times New Roman"/>
                <a:cs typeface="Times New Roman"/>
              </a:rPr>
              <a:t> </a:t>
            </a:r>
            <a:r>
              <a:rPr sz="1846" dirty="0">
                <a:solidFill>
                  <a:srgbClr val="FF0000"/>
                </a:solidFill>
                <a:latin typeface="Times New Roman"/>
                <a:cs typeface="Times New Roman"/>
              </a:rPr>
              <a:t>values</a:t>
            </a:r>
            <a:r>
              <a:rPr sz="1846" spc="-32" dirty="0">
                <a:solidFill>
                  <a:srgbClr val="FF0000"/>
                </a:solidFill>
                <a:latin typeface="Times New Roman"/>
                <a:cs typeface="Times New Roman"/>
              </a:rPr>
              <a:t> </a:t>
            </a:r>
            <a:r>
              <a:rPr sz="1846" dirty="0">
                <a:solidFill>
                  <a:srgbClr val="FF0000"/>
                </a:solidFill>
                <a:latin typeface="Times New Roman"/>
                <a:cs typeface="Times New Roman"/>
              </a:rPr>
              <a:t>for</a:t>
            </a:r>
            <a:r>
              <a:rPr sz="1846" spc="-14" dirty="0">
                <a:solidFill>
                  <a:srgbClr val="FF0000"/>
                </a:solidFill>
                <a:latin typeface="Times New Roman"/>
                <a:cs typeface="Times New Roman"/>
              </a:rPr>
              <a:t> </a:t>
            </a:r>
            <a:r>
              <a:rPr sz="1846" dirty="0">
                <a:solidFill>
                  <a:srgbClr val="FF0000"/>
                </a:solidFill>
                <a:latin typeface="Times New Roman"/>
                <a:cs typeface="Times New Roman"/>
              </a:rPr>
              <a:t>two</a:t>
            </a:r>
            <a:r>
              <a:rPr sz="1846" spc="-18" dirty="0">
                <a:solidFill>
                  <a:srgbClr val="FF0000"/>
                </a:solidFill>
                <a:latin typeface="Times New Roman"/>
                <a:cs typeface="Times New Roman"/>
              </a:rPr>
              <a:t> </a:t>
            </a:r>
            <a:r>
              <a:rPr sz="1846" dirty="0">
                <a:solidFill>
                  <a:srgbClr val="FF0000"/>
                </a:solidFill>
                <a:latin typeface="Times New Roman"/>
                <a:cs typeface="Times New Roman"/>
              </a:rPr>
              <a:t>data</a:t>
            </a:r>
            <a:r>
              <a:rPr sz="1846" spc="-18" dirty="0">
                <a:solidFill>
                  <a:srgbClr val="FF0000"/>
                </a:solidFill>
                <a:latin typeface="Times New Roman"/>
                <a:cs typeface="Times New Roman"/>
              </a:rPr>
              <a:t> </a:t>
            </a:r>
            <a:r>
              <a:rPr sz="1846" dirty="0">
                <a:solidFill>
                  <a:srgbClr val="FF0000"/>
                </a:solidFill>
                <a:latin typeface="Times New Roman"/>
                <a:cs typeface="Times New Roman"/>
              </a:rPr>
              <a:t>objects</a:t>
            </a:r>
            <a:endParaRPr sz="1846" dirty="0">
              <a:latin typeface="Times New Roman"/>
              <a:cs typeface="Times New Roman"/>
            </a:endParaRPr>
          </a:p>
        </p:txBody>
      </p:sp>
      <p:grpSp>
        <p:nvGrpSpPr>
          <p:cNvPr id="4" name="object 4"/>
          <p:cNvGrpSpPr/>
          <p:nvPr/>
        </p:nvGrpSpPr>
        <p:grpSpPr>
          <a:xfrm>
            <a:off x="755791" y="3429000"/>
            <a:ext cx="7124114" cy="2616591"/>
            <a:chOff x="874913" y="3467100"/>
            <a:chExt cx="7717790" cy="2834640"/>
          </a:xfrm>
        </p:grpSpPr>
        <p:pic>
          <p:nvPicPr>
            <p:cNvPr id="5" name="object 5"/>
            <p:cNvPicPr/>
            <p:nvPr/>
          </p:nvPicPr>
          <p:blipFill>
            <a:blip r:embed="rId2" cstate="print"/>
            <a:stretch>
              <a:fillRect/>
            </a:stretch>
          </p:blipFill>
          <p:spPr>
            <a:xfrm>
              <a:off x="874913" y="3479570"/>
              <a:ext cx="7709502" cy="2819639"/>
            </a:xfrm>
            <a:prstGeom prst="rect">
              <a:avLst/>
            </a:prstGeom>
          </p:spPr>
        </p:pic>
        <p:sp>
          <p:nvSpPr>
            <p:cNvPr id="6" name="object 6"/>
            <p:cNvSpPr/>
            <p:nvPr/>
          </p:nvSpPr>
          <p:spPr>
            <a:xfrm>
              <a:off x="900683" y="3467100"/>
              <a:ext cx="7691755" cy="2834640"/>
            </a:xfrm>
            <a:custGeom>
              <a:avLst/>
              <a:gdLst/>
              <a:ahLst/>
              <a:cxnLst/>
              <a:rect l="l" t="t" r="r" b="b"/>
              <a:pathLst>
                <a:path w="7691755" h="2834640">
                  <a:moveTo>
                    <a:pt x="7691628" y="0"/>
                  </a:moveTo>
                  <a:lnTo>
                    <a:pt x="0" y="0"/>
                  </a:lnTo>
                  <a:lnTo>
                    <a:pt x="0" y="2834640"/>
                  </a:lnTo>
                  <a:lnTo>
                    <a:pt x="7691628" y="2834640"/>
                  </a:lnTo>
                  <a:lnTo>
                    <a:pt x="7691628" y="0"/>
                  </a:lnTo>
                  <a:close/>
                </a:path>
              </a:pathLst>
            </a:custGeom>
            <a:solidFill>
              <a:srgbClr val="00CC99">
                <a:alpha val="19999"/>
              </a:srgbClr>
            </a:solidFill>
          </p:spPr>
          <p:txBody>
            <a:bodyPr wrap="square" lIns="0" tIns="0" rIns="0" bIns="0" rtlCol="0"/>
            <a:lstStyle/>
            <a:p>
              <a:endParaRPr sz="1662"/>
            </a:p>
          </p:txBody>
        </p:sp>
      </p:grpSp>
      <p:sp>
        <p:nvSpPr>
          <p:cNvPr id="8" name="object 8"/>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49</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72E6D2-3D01-289C-A95F-1531527F9F42}"/>
              </a:ext>
            </a:extLst>
          </p:cNvPr>
          <p:cNvSpPr>
            <a:spLocks noGrp="1"/>
          </p:cNvSpPr>
          <p:nvPr>
            <p:ph type="title"/>
          </p:nvPr>
        </p:nvSpPr>
        <p:spPr>
          <a:xfrm>
            <a:off x="-838200" y="874093"/>
            <a:ext cx="8610600" cy="792163"/>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Why do we need data mining?</a:t>
            </a:r>
          </a:p>
        </p:txBody>
      </p:sp>
      <p:sp>
        <p:nvSpPr>
          <p:cNvPr id="5" name="Rectangle 3">
            <a:extLst>
              <a:ext uri="{FF2B5EF4-FFF2-40B4-BE49-F238E27FC236}">
                <a16:creationId xmlns:a16="http://schemas.microsoft.com/office/drawing/2014/main" id="{E9D109A3-735A-B092-8479-B401041093E1}"/>
              </a:ext>
            </a:extLst>
          </p:cNvPr>
          <p:cNvSpPr txBox="1">
            <a:spLocks noChangeArrowheads="1"/>
          </p:cNvSpPr>
          <p:nvPr/>
        </p:nvSpPr>
        <p:spPr>
          <a:xfrm>
            <a:off x="457200" y="1600200"/>
            <a:ext cx="8382000" cy="99385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buClr>
                <a:schemeClr val="tx1"/>
              </a:buClr>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There has been enormous data growth in both commercial and scientific databases due to advances in data generation and collection technologies.</a:t>
            </a:r>
          </a:p>
          <a:p>
            <a:pPr algn="just">
              <a:lnSpc>
                <a:spcPct val="90000"/>
              </a:lnSpc>
              <a:buClr>
                <a:srgbClr val="000000"/>
              </a:buClr>
              <a:buFont typeface="Wingdings" panose="05000000000000000000" pitchFamily="2" charset="2"/>
              <a:buChar char="§"/>
            </a:pPr>
            <a:endParaRPr lang="en-US" altLang="en-US" sz="2800" dirty="0">
              <a:solidFill>
                <a:srgbClr val="000000"/>
              </a:solidFill>
              <a:latin typeface="Times New Roman" panose="02020603050405020304" pitchFamily="18" charset="0"/>
              <a:cs typeface="Times New Roman" panose="02020603050405020304" pitchFamily="18" charset="0"/>
            </a:endParaRPr>
          </a:p>
        </p:txBody>
      </p:sp>
      <p:pic>
        <p:nvPicPr>
          <p:cNvPr id="6" name="Picture 20">
            <a:extLst>
              <a:ext uri="{FF2B5EF4-FFF2-40B4-BE49-F238E27FC236}">
                <a16:creationId xmlns:a16="http://schemas.microsoft.com/office/drawing/2014/main" id="{668D2571-3B60-71C2-3822-2FAB220D0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69" t="1334" r="5765" b="969"/>
          <a:stretch>
            <a:fillRect/>
          </a:stretch>
        </p:blipFill>
        <p:spPr bwMode="auto">
          <a:xfrm>
            <a:off x="1006102" y="2895601"/>
            <a:ext cx="177800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3">
            <a:extLst>
              <a:ext uri="{FF2B5EF4-FFF2-40B4-BE49-F238E27FC236}">
                <a16:creationId xmlns:a16="http://schemas.microsoft.com/office/drawing/2014/main" id="{01D46C66-B8A9-AA62-F7F6-735B781E92F5}"/>
              </a:ext>
            </a:extLst>
          </p:cNvPr>
          <p:cNvSpPr txBox="1">
            <a:spLocks noChangeArrowheads="1"/>
          </p:cNvSpPr>
          <p:nvPr/>
        </p:nvSpPr>
        <p:spPr bwMode="auto">
          <a:xfrm>
            <a:off x="676026" y="4408811"/>
            <a:ext cx="2365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800" i="1" dirty="0">
                <a:latin typeface="Times New Roman" panose="02020603050405020304" pitchFamily="18" charset="0"/>
                <a:cs typeface="Times New Roman" panose="02020603050405020304" pitchFamily="18" charset="0"/>
              </a:rPr>
              <a:t>Cyber Security </a:t>
            </a:r>
            <a:endParaRPr lang="en-US" altLang="en-US" sz="1800" dirty="0">
              <a:latin typeface="Times New Roman" panose="02020603050405020304" pitchFamily="18" charset="0"/>
              <a:cs typeface="Times New Roman" panose="02020603050405020304" pitchFamily="18" charset="0"/>
            </a:endParaRPr>
          </a:p>
        </p:txBody>
      </p:sp>
      <p:pic>
        <p:nvPicPr>
          <p:cNvPr id="8" name="Picture 25" descr="story-3dimensional-2">
            <a:extLst>
              <a:ext uri="{FF2B5EF4-FFF2-40B4-BE49-F238E27FC236}">
                <a16:creationId xmlns:a16="http://schemas.microsoft.com/office/drawing/2014/main" id="{F30702F8-5974-C629-CE81-DA986A7A8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799" y="2954677"/>
            <a:ext cx="1945902" cy="140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descr="http://images.ezgif.com/tmp/gif_232x188_6af960.gif">
            <a:extLst>
              <a:ext uri="{FF2B5EF4-FFF2-40B4-BE49-F238E27FC236}">
                <a16:creationId xmlns:a16="http://schemas.microsoft.com/office/drawing/2014/main" id="{992416ED-0E5C-EAEB-84E4-37BC5217347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997425"/>
            <a:ext cx="1600200" cy="12960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0">
            <a:extLst>
              <a:ext uri="{FF2B5EF4-FFF2-40B4-BE49-F238E27FC236}">
                <a16:creationId xmlns:a16="http://schemas.microsoft.com/office/drawing/2014/main" id="{5240A158-7249-8948-C625-AC35ABCB73B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6030" y="4833115"/>
            <a:ext cx="23780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BF93493A-0DDA-3F8E-1B1F-DF00879E8626}"/>
              </a:ext>
            </a:extLst>
          </p:cNvPr>
          <p:cNvPicPr>
            <a:picLocks noChangeAspect="1" noChangeArrowheads="1"/>
          </p:cNvPicPr>
          <p:nvPr/>
        </p:nvPicPr>
        <p:blipFill>
          <a:blip r:embed="rId7">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3956657" y="4778143"/>
            <a:ext cx="1500187"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crop">
            <a:extLst>
              <a:ext uri="{FF2B5EF4-FFF2-40B4-BE49-F238E27FC236}">
                <a16:creationId xmlns:a16="http://schemas.microsoft.com/office/drawing/2014/main" id="{12D50674-2D76-0750-75CB-9E928DCC3E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0" y="4738689"/>
            <a:ext cx="19050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B0D4CCFB-98A5-FC92-79A2-8E4F49164D65}"/>
              </a:ext>
            </a:extLst>
          </p:cNvPr>
          <p:cNvSpPr txBox="1"/>
          <p:nvPr/>
        </p:nvSpPr>
        <p:spPr>
          <a:xfrm>
            <a:off x="5649735" y="5941498"/>
            <a:ext cx="3250593" cy="369332"/>
          </a:xfrm>
          <a:prstGeom prst="rect">
            <a:avLst/>
          </a:prstGeom>
          <a:noFill/>
        </p:spPr>
        <p:txBody>
          <a:bodyPr wrap="square">
            <a:spAutoFit/>
          </a:bodyPr>
          <a:lstStyle/>
          <a:p>
            <a:pPr algn="r">
              <a:spcBef>
                <a:spcPct val="20000"/>
              </a:spcBef>
              <a:spcAft>
                <a:spcPct val="0"/>
              </a:spcAft>
              <a:buClr>
                <a:schemeClr val="accent2"/>
              </a:buClr>
              <a:buSzTx/>
              <a:buFontTx/>
              <a:buNone/>
            </a:pPr>
            <a:r>
              <a:rPr lang="en-US" altLang="en-US" i="1" dirty="0">
                <a:latin typeface="Times New Roman" panose="02020603050405020304" pitchFamily="18" charset="0"/>
                <a:cs typeface="Times New Roman" panose="02020603050405020304" pitchFamily="18" charset="0"/>
              </a:rPr>
              <a:t>Computational Simulations</a:t>
            </a:r>
            <a:endParaRPr lang="en-US" altLang="en-US"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EB94D7A6-A895-39B8-7B90-D7E56FC32695}"/>
              </a:ext>
            </a:extLst>
          </p:cNvPr>
          <p:cNvSpPr txBox="1"/>
          <p:nvPr/>
        </p:nvSpPr>
        <p:spPr>
          <a:xfrm>
            <a:off x="2348831" y="4394582"/>
            <a:ext cx="4715838" cy="369332"/>
          </a:xfrm>
          <a:prstGeom prst="rect">
            <a:avLst/>
          </a:prstGeom>
          <a:noFill/>
        </p:spPr>
        <p:txBody>
          <a:bodyPr wrap="square">
            <a:spAutoFit/>
          </a:bodyPr>
          <a:lstStyle/>
          <a:p>
            <a:pPr algn="ctr">
              <a:spcBef>
                <a:spcPct val="20000"/>
              </a:spcBef>
              <a:spcAft>
                <a:spcPct val="0"/>
              </a:spcAft>
              <a:buClr>
                <a:schemeClr val="accent2"/>
              </a:buClr>
              <a:buSzTx/>
              <a:buFontTx/>
              <a:buNone/>
            </a:pPr>
            <a:r>
              <a:rPr lang="en-US" altLang="en-US" i="1" dirty="0">
                <a:latin typeface="Times New Roman" panose="02020603050405020304" pitchFamily="18" charset="0"/>
                <a:cs typeface="Times New Roman" panose="02020603050405020304" pitchFamily="18" charset="0"/>
              </a:rPr>
              <a:t>E-Commerce</a:t>
            </a:r>
            <a:endParaRPr lang="en-US" alt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E717766-7D92-C078-AC72-5DCC5DE31129}"/>
              </a:ext>
            </a:extLst>
          </p:cNvPr>
          <p:cNvSpPr txBox="1"/>
          <p:nvPr/>
        </p:nvSpPr>
        <p:spPr>
          <a:xfrm>
            <a:off x="6542409" y="4349995"/>
            <a:ext cx="4715838" cy="369332"/>
          </a:xfrm>
          <a:prstGeom prst="rect">
            <a:avLst/>
          </a:prstGeom>
          <a:noFill/>
        </p:spPr>
        <p:txBody>
          <a:bodyPr wrap="square">
            <a:spAutoFit/>
          </a:bodyPr>
          <a:lstStyle/>
          <a:p>
            <a:pPr>
              <a:spcBef>
                <a:spcPct val="20000"/>
              </a:spcBef>
              <a:spcAft>
                <a:spcPct val="0"/>
              </a:spcAft>
              <a:buClr>
                <a:schemeClr val="accent2"/>
              </a:buClr>
              <a:buSzTx/>
              <a:buFontTx/>
              <a:buNone/>
            </a:pPr>
            <a:r>
              <a:rPr lang="en-US" altLang="en-US" sz="1800" i="1" dirty="0">
                <a:latin typeface="Times New Roman" panose="02020603050405020304" pitchFamily="18" charset="0"/>
                <a:cs typeface="Times New Roman" panose="02020603050405020304" pitchFamily="18" charset="0"/>
              </a:rPr>
              <a:t>Traffic Patterns</a:t>
            </a:r>
            <a:endParaRPr lang="en-US" altLang="en-US" sz="18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9052037A-7DEA-ECCE-C10E-C19827D2A47B}"/>
              </a:ext>
            </a:extLst>
          </p:cNvPr>
          <p:cNvSpPr txBox="1"/>
          <p:nvPr/>
        </p:nvSpPr>
        <p:spPr>
          <a:xfrm>
            <a:off x="-53277" y="5978772"/>
            <a:ext cx="5732978" cy="369332"/>
          </a:xfrm>
          <a:prstGeom prst="rect">
            <a:avLst/>
          </a:prstGeom>
          <a:noFill/>
        </p:spPr>
        <p:txBody>
          <a:bodyPr wrap="square">
            <a:spAutoFit/>
          </a:bodyPr>
          <a:lstStyle/>
          <a:p>
            <a:pPr algn="r">
              <a:spcBef>
                <a:spcPct val="20000"/>
              </a:spcBef>
              <a:spcAft>
                <a:spcPct val="0"/>
              </a:spcAft>
              <a:buClr>
                <a:schemeClr val="accent2"/>
              </a:buClr>
              <a:buSzTx/>
              <a:buFontTx/>
              <a:buNone/>
            </a:pPr>
            <a:r>
              <a:rPr lang="en-US" altLang="en-US" sz="1800" i="1" dirty="0">
                <a:latin typeface="Times New Roman" panose="02020603050405020304" pitchFamily="18" charset="0"/>
                <a:cs typeface="Times New Roman" panose="02020603050405020304" pitchFamily="18" charset="0"/>
              </a:rPr>
              <a:t>Sensor Networks</a:t>
            </a:r>
            <a:r>
              <a:rPr lang="en-US" altLang="en-US" sz="1600" i="1" dirty="0">
                <a:latin typeface="Times New Roman" panose="02020603050405020304" pitchFamily="18" charset="0"/>
                <a:cs typeface="Times New Roman" panose="02020603050405020304" pitchFamily="18" charset="0"/>
              </a:rPr>
              <a:t> </a:t>
            </a:r>
            <a:endParaRPr lang="en-US" altLang="en-US" sz="32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64B0E56A-C1DD-7F3A-5713-F62587210AA6}"/>
              </a:ext>
            </a:extLst>
          </p:cNvPr>
          <p:cNvSpPr txBox="1"/>
          <p:nvPr/>
        </p:nvSpPr>
        <p:spPr>
          <a:xfrm>
            <a:off x="-1007776" y="6045139"/>
            <a:ext cx="5732978" cy="369332"/>
          </a:xfrm>
          <a:prstGeom prst="rect">
            <a:avLst/>
          </a:prstGeom>
          <a:noFill/>
        </p:spPr>
        <p:txBody>
          <a:bodyPr wrap="square">
            <a:spAutoFit/>
          </a:bodyPr>
          <a:lstStyle/>
          <a:p>
            <a:pPr algn="ctr">
              <a:spcBef>
                <a:spcPct val="20000"/>
              </a:spcBef>
              <a:spcAft>
                <a:spcPct val="0"/>
              </a:spcAft>
              <a:buClr>
                <a:schemeClr val="accent2"/>
              </a:buClr>
              <a:buSzTx/>
              <a:buFontTx/>
              <a:buNone/>
            </a:pPr>
            <a:r>
              <a:rPr lang="en-US" altLang="en-US" i="1" dirty="0">
                <a:latin typeface="Times New Roman" panose="02020603050405020304" pitchFamily="18" charset="0"/>
                <a:cs typeface="Times New Roman" panose="02020603050405020304" pitchFamily="18" charset="0"/>
              </a:rPr>
              <a:t>Social Networking: Twitter </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1138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0373" y="404446"/>
            <a:ext cx="6287228" cy="1257524"/>
          </a:xfrm>
          <a:prstGeom prst="rect">
            <a:avLst/>
          </a:prstGeom>
          <a:solidFill>
            <a:schemeClr val="bg1"/>
          </a:solidFill>
        </p:spPr>
        <p:txBody>
          <a:bodyPr vert="horz" wrap="square" lIns="0" tIns="0" rIns="0" bIns="0" rtlCol="0">
            <a:spAutoFit/>
          </a:bodyPr>
          <a:lstStyle/>
          <a:p>
            <a:pPr algn="ctr">
              <a:lnSpc>
                <a:spcPts val="3226"/>
              </a:lnSpc>
            </a:pPr>
            <a:r>
              <a:rPr sz="2800" b="1" dirty="0">
                <a:latin typeface="Times New Roman"/>
                <a:cs typeface="Times New Roman"/>
              </a:rPr>
              <a:t>Dissimilarities</a:t>
            </a:r>
            <a:r>
              <a:rPr sz="2800" b="1" spc="-28" dirty="0">
                <a:latin typeface="Times New Roman"/>
                <a:cs typeface="Times New Roman"/>
              </a:rPr>
              <a:t> </a:t>
            </a:r>
            <a:r>
              <a:rPr sz="2800" b="1" dirty="0">
                <a:latin typeface="Times New Roman"/>
                <a:cs typeface="Times New Roman"/>
              </a:rPr>
              <a:t>between</a:t>
            </a:r>
            <a:r>
              <a:rPr sz="2800" b="1" spc="-23" dirty="0">
                <a:latin typeface="Times New Roman"/>
                <a:cs typeface="Times New Roman"/>
              </a:rPr>
              <a:t> </a:t>
            </a:r>
            <a:r>
              <a:rPr sz="2800" b="1" dirty="0">
                <a:latin typeface="Times New Roman"/>
                <a:cs typeface="Times New Roman"/>
              </a:rPr>
              <a:t>Data</a:t>
            </a:r>
            <a:r>
              <a:rPr sz="2800" b="1" spc="-28" dirty="0">
                <a:latin typeface="Times New Roman"/>
                <a:cs typeface="Times New Roman"/>
              </a:rPr>
              <a:t> </a:t>
            </a:r>
            <a:r>
              <a:rPr sz="2800" b="1" dirty="0">
                <a:latin typeface="Times New Roman"/>
                <a:cs typeface="Times New Roman"/>
              </a:rPr>
              <a:t>Objects</a:t>
            </a:r>
            <a:endParaRPr sz="2800" dirty="0">
              <a:latin typeface="Times New Roman"/>
              <a:cs typeface="Times New Roman"/>
            </a:endParaRPr>
          </a:p>
          <a:p>
            <a:pPr algn="ctr">
              <a:lnSpc>
                <a:spcPts val="3415"/>
              </a:lnSpc>
            </a:pPr>
            <a:r>
              <a:rPr sz="2800" b="1" dirty="0">
                <a:latin typeface="Times New Roman"/>
                <a:cs typeface="Times New Roman"/>
              </a:rPr>
              <a:t>Distance</a:t>
            </a:r>
            <a:r>
              <a:rPr sz="2800" b="1" spc="-23" dirty="0">
                <a:latin typeface="Times New Roman"/>
                <a:cs typeface="Times New Roman"/>
              </a:rPr>
              <a:t> </a:t>
            </a:r>
            <a:r>
              <a:rPr sz="2800" b="1" dirty="0">
                <a:latin typeface="Times New Roman"/>
                <a:cs typeface="Times New Roman"/>
              </a:rPr>
              <a:t>on</a:t>
            </a:r>
            <a:r>
              <a:rPr sz="2800" b="1" spc="-5" dirty="0">
                <a:latin typeface="Times New Roman"/>
                <a:cs typeface="Times New Roman"/>
              </a:rPr>
              <a:t> </a:t>
            </a:r>
            <a:r>
              <a:rPr sz="2800" b="1" dirty="0">
                <a:latin typeface="Times New Roman"/>
                <a:cs typeface="Times New Roman"/>
              </a:rPr>
              <a:t>Numeric</a:t>
            </a:r>
            <a:r>
              <a:rPr sz="2800" b="1" spc="-23" dirty="0">
                <a:latin typeface="Times New Roman"/>
                <a:cs typeface="Times New Roman"/>
              </a:rPr>
              <a:t> </a:t>
            </a:r>
            <a:r>
              <a:rPr sz="2800" b="1" dirty="0">
                <a:latin typeface="Times New Roman"/>
                <a:cs typeface="Times New Roman"/>
              </a:rPr>
              <a:t>Data:</a:t>
            </a:r>
            <a:r>
              <a:rPr sz="2800" b="1" spc="-14" dirty="0">
                <a:latin typeface="Times New Roman"/>
                <a:cs typeface="Times New Roman"/>
              </a:rPr>
              <a:t> </a:t>
            </a:r>
            <a:r>
              <a:rPr sz="2800" b="1" dirty="0">
                <a:solidFill>
                  <a:srgbClr val="FF0000"/>
                </a:solidFill>
                <a:latin typeface="Times New Roman"/>
                <a:cs typeface="Times New Roman"/>
              </a:rPr>
              <a:t>Euclidean</a:t>
            </a:r>
            <a:r>
              <a:rPr sz="2800" b="1" spc="-23" dirty="0">
                <a:solidFill>
                  <a:srgbClr val="FF0000"/>
                </a:solidFill>
                <a:latin typeface="Times New Roman"/>
                <a:cs typeface="Times New Roman"/>
              </a:rPr>
              <a:t> </a:t>
            </a:r>
            <a:r>
              <a:rPr sz="2800" b="1" dirty="0">
                <a:solidFill>
                  <a:srgbClr val="FF0000"/>
                </a:solidFill>
                <a:latin typeface="Times New Roman"/>
                <a:cs typeface="Times New Roman"/>
              </a:rPr>
              <a:t>Distance</a:t>
            </a:r>
            <a:endParaRPr sz="2800" dirty="0">
              <a:latin typeface="Times New Roman"/>
              <a:cs typeface="Times New Roman"/>
            </a:endParaRPr>
          </a:p>
        </p:txBody>
      </p:sp>
      <p:sp>
        <p:nvSpPr>
          <p:cNvPr id="3" name="object 3"/>
          <p:cNvSpPr txBox="1"/>
          <p:nvPr/>
        </p:nvSpPr>
        <p:spPr>
          <a:xfrm>
            <a:off x="389206" y="1626418"/>
            <a:ext cx="5538568" cy="1006676"/>
          </a:xfrm>
          <a:prstGeom prst="rect">
            <a:avLst/>
          </a:prstGeom>
        </p:spPr>
        <p:txBody>
          <a:bodyPr vert="horz" wrap="square" lIns="0" tIns="12309" rIns="0" bIns="0" rtlCol="0">
            <a:spAutoFit/>
          </a:bodyPr>
          <a:lstStyle/>
          <a:p>
            <a:pPr marL="328254" indent="-316531">
              <a:spcBef>
                <a:spcPts val="97"/>
              </a:spcBef>
              <a:buChar char="•"/>
              <a:tabLst>
                <a:tab pos="327668" algn="l"/>
                <a:tab pos="328254" algn="l"/>
              </a:tabLst>
            </a:pPr>
            <a:r>
              <a:rPr sz="1846" dirty="0">
                <a:latin typeface="Times New Roman"/>
                <a:cs typeface="Times New Roman"/>
              </a:rPr>
              <a:t>Assume</a:t>
            </a:r>
            <a:r>
              <a:rPr sz="1846" spc="-18" dirty="0">
                <a:latin typeface="Times New Roman"/>
                <a:cs typeface="Times New Roman"/>
              </a:rPr>
              <a:t> </a:t>
            </a:r>
            <a:r>
              <a:rPr sz="1846" dirty="0">
                <a:latin typeface="Times New Roman"/>
                <a:cs typeface="Times New Roman"/>
              </a:rPr>
              <a:t>that</a:t>
            </a:r>
            <a:r>
              <a:rPr sz="1846" spc="-18" dirty="0">
                <a:latin typeface="Times New Roman"/>
                <a:cs typeface="Times New Roman"/>
              </a:rPr>
              <a:t> </a:t>
            </a:r>
            <a:r>
              <a:rPr sz="1846" spc="5" dirty="0">
                <a:latin typeface="Times New Roman"/>
                <a:cs typeface="Times New Roman"/>
              </a:rPr>
              <a:t>our</a:t>
            </a:r>
            <a:r>
              <a:rPr sz="1846" spc="-37" dirty="0">
                <a:latin typeface="Times New Roman"/>
                <a:cs typeface="Times New Roman"/>
              </a:rPr>
              <a:t> </a:t>
            </a:r>
            <a:r>
              <a:rPr sz="1846" dirty="0">
                <a:latin typeface="Times New Roman"/>
                <a:cs typeface="Times New Roman"/>
              </a:rPr>
              <a:t>data</a:t>
            </a:r>
            <a:r>
              <a:rPr sz="1846" spc="-14" dirty="0">
                <a:latin typeface="Times New Roman"/>
                <a:cs typeface="Times New Roman"/>
              </a:rPr>
              <a:t> </a:t>
            </a:r>
            <a:r>
              <a:rPr sz="1846" dirty="0">
                <a:latin typeface="Times New Roman"/>
                <a:cs typeface="Times New Roman"/>
              </a:rPr>
              <a:t>objects</a:t>
            </a:r>
            <a:r>
              <a:rPr sz="1846" spc="-37" dirty="0">
                <a:latin typeface="Times New Roman"/>
                <a:cs typeface="Times New Roman"/>
              </a:rPr>
              <a:t> </a:t>
            </a:r>
            <a:r>
              <a:rPr sz="1846" dirty="0">
                <a:latin typeface="Times New Roman"/>
                <a:cs typeface="Times New Roman"/>
              </a:rPr>
              <a:t>have</a:t>
            </a:r>
            <a:r>
              <a:rPr sz="1846" spc="-28" dirty="0">
                <a:latin typeface="Times New Roman"/>
                <a:cs typeface="Times New Roman"/>
              </a:rPr>
              <a:t> </a:t>
            </a:r>
            <a:r>
              <a:rPr sz="1846" dirty="0">
                <a:latin typeface="Times New Roman"/>
                <a:cs typeface="Times New Roman"/>
              </a:rPr>
              <a:t>n</a:t>
            </a:r>
            <a:r>
              <a:rPr sz="1846" spc="-14" dirty="0">
                <a:latin typeface="Times New Roman"/>
                <a:cs typeface="Times New Roman"/>
              </a:rPr>
              <a:t> </a:t>
            </a:r>
            <a:r>
              <a:rPr sz="1846" dirty="0">
                <a:latin typeface="Times New Roman"/>
                <a:cs typeface="Times New Roman"/>
              </a:rPr>
              <a:t>numeric</a:t>
            </a:r>
            <a:r>
              <a:rPr sz="1846" spc="-28" dirty="0">
                <a:latin typeface="Times New Roman"/>
                <a:cs typeface="Times New Roman"/>
              </a:rPr>
              <a:t> </a:t>
            </a:r>
            <a:r>
              <a:rPr sz="1846" dirty="0">
                <a:latin typeface="Times New Roman"/>
                <a:cs typeface="Times New Roman"/>
              </a:rPr>
              <a:t>attributes.</a:t>
            </a:r>
          </a:p>
          <a:p>
            <a:pPr>
              <a:spcBef>
                <a:spcPts val="28"/>
              </a:spcBef>
            </a:pPr>
            <a:endParaRPr sz="2769" dirty="0">
              <a:latin typeface="Times New Roman"/>
              <a:cs typeface="Times New Roman"/>
            </a:endParaRPr>
          </a:p>
          <a:p>
            <a:pPr marL="11723"/>
            <a:r>
              <a:rPr sz="1846" b="1" dirty="0">
                <a:latin typeface="Times New Roman"/>
                <a:cs typeface="Times New Roman"/>
              </a:rPr>
              <a:t>Euclidean</a:t>
            </a:r>
            <a:r>
              <a:rPr sz="1846" b="1" spc="-46" dirty="0">
                <a:latin typeface="Times New Roman"/>
                <a:cs typeface="Times New Roman"/>
              </a:rPr>
              <a:t> </a:t>
            </a:r>
            <a:r>
              <a:rPr sz="1846" b="1" dirty="0">
                <a:latin typeface="Times New Roman"/>
                <a:cs typeface="Times New Roman"/>
              </a:rPr>
              <a:t>Distance</a:t>
            </a:r>
            <a:endParaRPr sz="1846" dirty="0">
              <a:latin typeface="Times New Roman"/>
              <a:cs typeface="Times New Roman"/>
            </a:endParaRPr>
          </a:p>
        </p:txBody>
      </p:sp>
      <p:sp>
        <p:nvSpPr>
          <p:cNvPr id="4" name="object 4"/>
          <p:cNvSpPr txBox="1"/>
          <p:nvPr/>
        </p:nvSpPr>
        <p:spPr>
          <a:xfrm>
            <a:off x="429091" y="4224907"/>
            <a:ext cx="8456442" cy="1381971"/>
          </a:xfrm>
          <a:prstGeom prst="rect">
            <a:avLst/>
          </a:prstGeom>
        </p:spPr>
        <p:txBody>
          <a:bodyPr vert="horz" wrap="square" lIns="0" tIns="12309" rIns="0" bIns="0" rtlCol="0">
            <a:spAutoFit/>
          </a:bodyPr>
          <a:lstStyle/>
          <a:p>
            <a:pPr marL="46893">
              <a:spcBef>
                <a:spcPts val="97"/>
              </a:spcBef>
            </a:pPr>
            <a:r>
              <a:rPr sz="1846" dirty="0">
                <a:latin typeface="Times New Roman"/>
                <a:cs typeface="Times New Roman"/>
              </a:rPr>
              <a:t>where</a:t>
            </a:r>
            <a:r>
              <a:rPr sz="1846" spc="-18" dirty="0">
                <a:latin typeface="Times New Roman"/>
                <a:cs typeface="Times New Roman"/>
              </a:rPr>
              <a:t> </a:t>
            </a:r>
            <a:r>
              <a:rPr sz="1846" dirty="0">
                <a:latin typeface="Times New Roman"/>
                <a:cs typeface="Times New Roman"/>
              </a:rPr>
              <a:t>n</a:t>
            </a:r>
            <a:r>
              <a:rPr sz="1846" spc="9" dirty="0">
                <a:latin typeface="Times New Roman"/>
                <a:cs typeface="Times New Roman"/>
              </a:rPr>
              <a:t> </a:t>
            </a:r>
            <a:r>
              <a:rPr sz="1846" spc="-5" dirty="0">
                <a:latin typeface="Times New Roman"/>
                <a:cs typeface="Times New Roman"/>
              </a:rPr>
              <a:t>is </a:t>
            </a:r>
            <a:r>
              <a:rPr sz="1846" dirty="0">
                <a:latin typeface="Times New Roman"/>
                <a:cs typeface="Times New Roman"/>
              </a:rPr>
              <a:t>the</a:t>
            </a:r>
            <a:r>
              <a:rPr sz="1846" spc="-9" dirty="0">
                <a:latin typeface="Times New Roman"/>
                <a:cs typeface="Times New Roman"/>
              </a:rPr>
              <a:t> </a:t>
            </a:r>
            <a:r>
              <a:rPr sz="1846" spc="-5" dirty="0">
                <a:latin typeface="Times New Roman"/>
                <a:cs typeface="Times New Roman"/>
              </a:rPr>
              <a:t>number </a:t>
            </a:r>
            <a:r>
              <a:rPr sz="1846" dirty="0">
                <a:latin typeface="Times New Roman"/>
                <a:cs typeface="Times New Roman"/>
              </a:rPr>
              <a:t>of</a:t>
            </a:r>
            <a:r>
              <a:rPr sz="1846" spc="-9" dirty="0">
                <a:latin typeface="Times New Roman"/>
                <a:cs typeface="Times New Roman"/>
              </a:rPr>
              <a:t> </a:t>
            </a:r>
            <a:r>
              <a:rPr sz="1846" spc="-5" dirty="0">
                <a:latin typeface="Times New Roman"/>
                <a:cs typeface="Times New Roman"/>
              </a:rPr>
              <a:t>attributes</a:t>
            </a:r>
            <a:r>
              <a:rPr sz="1846" spc="-32" dirty="0">
                <a:latin typeface="Times New Roman"/>
                <a:cs typeface="Times New Roman"/>
              </a:rPr>
              <a:t> </a:t>
            </a:r>
            <a:r>
              <a:rPr sz="1846" dirty="0">
                <a:latin typeface="Times New Roman"/>
                <a:cs typeface="Times New Roman"/>
              </a:rPr>
              <a:t>and </a:t>
            </a:r>
            <a:r>
              <a:rPr sz="1846" spc="18" dirty="0">
                <a:latin typeface="Times New Roman"/>
                <a:cs typeface="Times New Roman"/>
              </a:rPr>
              <a:t>x</a:t>
            </a:r>
            <a:r>
              <a:rPr spc="28" baseline="-21367" dirty="0">
                <a:latin typeface="Times New Roman"/>
                <a:cs typeface="Times New Roman"/>
              </a:rPr>
              <a:t>k</a:t>
            </a:r>
            <a:r>
              <a:rPr spc="228" baseline="-21367" dirty="0">
                <a:latin typeface="Times New Roman"/>
                <a:cs typeface="Times New Roman"/>
              </a:rPr>
              <a:t> </a:t>
            </a:r>
            <a:r>
              <a:rPr sz="1846" dirty="0">
                <a:latin typeface="Times New Roman"/>
                <a:cs typeface="Times New Roman"/>
              </a:rPr>
              <a:t>and</a:t>
            </a:r>
            <a:r>
              <a:rPr sz="1846" spc="-14" dirty="0">
                <a:latin typeface="Times New Roman"/>
                <a:cs typeface="Times New Roman"/>
              </a:rPr>
              <a:t> </a:t>
            </a:r>
            <a:r>
              <a:rPr sz="1846" spc="9" dirty="0">
                <a:latin typeface="Times New Roman"/>
                <a:cs typeface="Times New Roman"/>
              </a:rPr>
              <a:t>x</a:t>
            </a:r>
            <a:r>
              <a:rPr spc="14" baseline="-21367" dirty="0">
                <a:latin typeface="Times New Roman"/>
                <a:cs typeface="Times New Roman"/>
              </a:rPr>
              <a:t>k</a:t>
            </a:r>
            <a:r>
              <a:rPr spc="228" baseline="-21367" dirty="0">
                <a:latin typeface="Times New Roman"/>
                <a:cs typeface="Times New Roman"/>
              </a:rPr>
              <a:t> </a:t>
            </a:r>
            <a:r>
              <a:rPr sz="1846" dirty="0">
                <a:latin typeface="Times New Roman"/>
                <a:cs typeface="Times New Roman"/>
              </a:rPr>
              <a:t>are</a:t>
            </a:r>
            <a:r>
              <a:rPr sz="1846" spc="-9" dirty="0">
                <a:latin typeface="Times New Roman"/>
                <a:cs typeface="Times New Roman"/>
              </a:rPr>
              <a:t> </a:t>
            </a:r>
            <a:r>
              <a:rPr sz="1846" spc="9" dirty="0">
                <a:latin typeface="Times New Roman"/>
                <a:cs typeface="Times New Roman"/>
              </a:rPr>
              <a:t>k</a:t>
            </a:r>
            <a:r>
              <a:rPr spc="14" baseline="25641" dirty="0">
                <a:latin typeface="Times New Roman"/>
                <a:cs typeface="Times New Roman"/>
              </a:rPr>
              <a:t>th</a:t>
            </a:r>
            <a:r>
              <a:rPr spc="249" baseline="25641" dirty="0">
                <a:latin typeface="Times New Roman"/>
                <a:cs typeface="Times New Roman"/>
              </a:rPr>
              <a:t> </a:t>
            </a:r>
            <a:r>
              <a:rPr sz="1846" spc="-5" dirty="0">
                <a:latin typeface="Times New Roman"/>
                <a:cs typeface="Times New Roman"/>
              </a:rPr>
              <a:t>attributes</a:t>
            </a:r>
            <a:r>
              <a:rPr sz="1846" spc="-37" dirty="0">
                <a:latin typeface="Times New Roman"/>
                <a:cs typeface="Times New Roman"/>
              </a:rPr>
              <a:t> </a:t>
            </a:r>
            <a:r>
              <a:rPr sz="1846" dirty="0">
                <a:latin typeface="Times New Roman"/>
                <a:cs typeface="Times New Roman"/>
              </a:rPr>
              <a:t>of</a:t>
            </a:r>
            <a:r>
              <a:rPr sz="1846" spc="-5" dirty="0">
                <a:latin typeface="Times New Roman"/>
                <a:cs typeface="Times New Roman"/>
              </a:rPr>
              <a:t> </a:t>
            </a:r>
            <a:r>
              <a:rPr sz="1846" dirty="0">
                <a:latin typeface="Times New Roman"/>
                <a:cs typeface="Times New Roman"/>
              </a:rPr>
              <a:t>data</a:t>
            </a:r>
            <a:r>
              <a:rPr sz="1846" spc="-9" dirty="0">
                <a:latin typeface="Times New Roman"/>
                <a:cs typeface="Times New Roman"/>
              </a:rPr>
              <a:t> </a:t>
            </a:r>
            <a:r>
              <a:rPr sz="1846" dirty="0">
                <a:latin typeface="Times New Roman"/>
                <a:cs typeface="Times New Roman"/>
              </a:rPr>
              <a:t>objects</a:t>
            </a:r>
            <a:r>
              <a:rPr sz="1846" spc="-23" dirty="0">
                <a:latin typeface="Times New Roman"/>
                <a:cs typeface="Times New Roman"/>
              </a:rPr>
              <a:t> </a:t>
            </a:r>
            <a:r>
              <a:rPr sz="1846" dirty="0">
                <a:latin typeface="Times New Roman"/>
                <a:cs typeface="Times New Roman"/>
              </a:rPr>
              <a:t>x</a:t>
            </a:r>
            <a:r>
              <a:rPr sz="1846" spc="5" dirty="0">
                <a:latin typeface="Times New Roman"/>
                <a:cs typeface="Times New Roman"/>
              </a:rPr>
              <a:t> </a:t>
            </a:r>
            <a:r>
              <a:rPr sz="1846" spc="-5" dirty="0">
                <a:latin typeface="Times New Roman"/>
                <a:cs typeface="Times New Roman"/>
              </a:rPr>
              <a:t>and y.</a:t>
            </a:r>
            <a:endParaRPr sz="1846">
              <a:latin typeface="Times New Roman"/>
              <a:cs typeface="Times New Roman"/>
            </a:endParaRPr>
          </a:p>
          <a:p>
            <a:pPr>
              <a:spcBef>
                <a:spcPts val="32"/>
              </a:spcBef>
            </a:pPr>
            <a:endParaRPr sz="2862">
              <a:latin typeface="Times New Roman"/>
              <a:cs typeface="Times New Roman"/>
            </a:endParaRPr>
          </a:p>
          <a:p>
            <a:pPr marL="363424" indent="-316531">
              <a:spcBef>
                <a:spcPts val="5"/>
              </a:spcBef>
              <a:buChar char="•"/>
              <a:tabLst>
                <a:tab pos="362838" algn="l"/>
                <a:tab pos="363424" algn="l"/>
              </a:tabLst>
            </a:pPr>
            <a:r>
              <a:rPr sz="1846" spc="-5" dirty="0">
                <a:latin typeface="Times New Roman"/>
                <a:cs typeface="Times New Roman"/>
              </a:rPr>
              <a:t>Normally</a:t>
            </a:r>
            <a:r>
              <a:rPr sz="1846" spc="-28" dirty="0">
                <a:latin typeface="Times New Roman"/>
                <a:cs typeface="Times New Roman"/>
              </a:rPr>
              <a:t> </a:t>
            </a:r>
            <a:r>
              <a:rPr sz="1846" dirty="0">
                <a:latin typeface="Times New Roman"/>
                <a:cs typeface="Times New Roman"/>
              </a:rPr>
              <a:t>attributes</a:t>
            </a:r>
            <a:r>
              <a:rPr sz="1846" spc="-42" dirty="0">
                <a:latin typeface="Times New Roman"/>
                <a:cs typeface="Times New Roman"/>
              </a:rPr>
              <a:t> </a:t>
            </a:r>
            <a:r>
              <a:rPr sz="1846" dirty="0">
                <a:latin typeface="Times New Roman"/>
                <a:cs typeface="Times New Roman"/>
              </a:rPr>
              <a:t>are</a:t>
            </a:r>
            <a:r>
              <a:rPr sz="1846" spc="-32" dirty="0">
                <a:latin typeface="Times New Roman"/>
                <a:cs typeface="Times New Roman"/>
              </a:rPr>
              <a:t> </a:t>
            </a:r>
            <a:r>
              <a:rPr sz="1846" dirty="0">
                <a:latin typeface="Times New Roman"/>
                <a:cs typeface="Times New Roman"/>
              </a:rPr>
              <a:t>numeric.</a:t>
            </a:r>
            <a:endParaRPr sz="1846">
              <a:latin typeface="Times New Roman"/>
              <a:cs typeface="Times New Roman"/>
            </a:endParaRPr>
          </a:p>
          <a:p>
            <a:pPr marL="363424" indent="-316531">
              <a:spcBef>
                <a:spcPts val="554"/>
              </a:spcBef>
              <a:buChar char="•"/>
              <a:tabLst>
                <a:tab pos="362838" algn="l"/>
                <a:tab pos="363424" algn="l"/>
              </a:tabLst>
            </a:pPr>
            <a:r>
              <a:rPr sz="1846" dirty="0">
                <a:latin typeface="Times New Roman"/>
                <a:cs typeface="Times New Roman"/>
              </a:rPr>
              <a:t>Standardization</a:t>
            </a:r>
            <a:r>
              <a:rPr sz="1846" spc="-42" dirty="0">
                <a:latin typeface="Times New Roman"/>
                <a:cs typeface="Times New Roman"/>
              </a:rPr>
              <a:t> </a:t>
            </a:r>
            <a:r>
              <a:rPr sz="1846" dirty="0">
                <a:latin typeface="Times New Roman"/>
                <a:cs typeface="Times New Roman"/>
              </a:rPr>
              <a:t>is</a:t>
            </a:r>
            <a:r>
              <a:rPr sz="1846" spc="-9" dirty="0">
                <a:latin typeface="Times New Roman"/>
                <a:cs typeface="Times New Roman"/>
              </a:rPr>
              <a:t> </a:t>
            </a:r>
            <a:r>
              <a:rPr sz="1846" dirty="0">
                <a:latin typeface="Times New Roman"/>
                <a:cs typeface="Times New Roman"/>
              </a:rPr>
              <a:t>necessary,</a:t>
            </a:r>
            <a:r>
              <a:rPr sz="1846" spc="-32" dirty="0">
                <a:latin typeface="Times New Roman"/>
                <a:cs typeface="Times New Roman"/>
              </a:rPr>
              <a:t> </a:t>
            </a:r>
            <a:r>
              <a:rPr sz="1846" dirty="0">
                <a:latin typeface="Times New Roman"/>
                <a:cs typeface="Times New Roman"/>
              </a:rPr>
              <a:t>if</a:t>
            </a:r>
            <a:r>
              <a:rPr sz="1846" spc="-28" dirty="0">
                <a:latin typeface="Times New Roman"/>
                <a:cs typeface="Times New Roman"/>
              </a:rPr>
              <a:t> </a:t>
            </a:r>
            <a:r>
              <a:rPr sz="1846" spc="-5" dirty="0">
                <a:latin typeface="Times New Roman"/>
                <a:cs typeface="Times New Roman"/>
              </a:rPr>
              <a:t>scales</a:t>
            </a:r>
            <a:r>
              <a:rPr sz="1846" spc="-14" dirty="0">
                <a:latin typeface="Times New Roman"/>
                <a:cs typeface="Times New Roman"/>
              </a:rPr>
              <a:t> </a:t>
            </a:r>
            <a:r>
              <a:rPr sz="1846" spc="5" dirty="0">
                <a:latin typeface="Times New Roman"/>
                <a:cs typeface="Times New Roman"/>
              </a:rPr>
              <a:t>of</a:t>
            </a:r>
            <a:r>
              <a:rPr sz="1846" spc="-18" dirty="0">
                <a:latin typeface="Times New Roman"/>
                <a:cs typeface="Times New Roman"/>
              </a:rPr>
              <a:t> </a:t>
            </a:r>
            <a:r>
              <a:rPr sz="1846" dirty="0">
                <a:latin typeface="Times New Roman"/>
                <a:cs typeface="Times New Roman"/>
              </a:rPr>
              <a:t>attributes</a:t>
            </a:r>
            <a:r>
              <a:rPr sz="1846" spc="-37" dirty="0">
                <a:latin typeface="Times New Roman"/>
                <a:cs typeface="Times New Roman"/>
              </a:rPr>
              <a:t> </a:t>
            </a:r>
            <a:r>
              <a:rPr sz="1846" dirty="0">
                <a:latin typeface="Times New Roman"/>
                <a:cs typeface="Times New Roman"/>
              </a:rPr>
              <a:t>differ.</a:t>
            </a:r>
            <a:endParaRPr sz="1846">
              <a:latin typeface="Times New Roman"/>
              <a:cs typeface="Times New Roman"/>
            </a:endParaRPr>
          </a:p>
        </p:txBody>
      </p:sp>
      <p:pic>
        <p:nvPicPr>
          <p:cNvPr id="5" name="object 5"/>
          <p:cNvPicPr/>
          <p:nvPr/>
        </p:nvPicPr>
        <p:blipFill>
          <a:blip r:embed="rId2" cstate="print"/>
          <a:stretch>
            <a:fillRect/>
          </a:stretch>
        </p:blipFill>
        <p:spPr>
          <a:xfrm>
            <a:off x="1180373" y="2828538"/>
            <a:ext cx="2593988" cy="835559"/>
          </a:xfrm>
          <a:prstGeom prst="rect">
            <a:avLst/>
          </a:prstGeom>
        </p:spPr>
      </p:pic>
      <p:sp>
        <p:nvSpPr>
          <p:cNvPr id="6" name="object 6"/>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7" name="object 7"/>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50</a:t>
            </a:fld>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304799"/>
            <a:ext cx="5943600" cy="1048215"/>
          </a:xfrm>
          <a:prstGeom prst="rect">
            <a:avLst/>
          </a:prstGeom>
          <a:solidFill>
            <a:schemeClr val="bg1"/>
          </a:solidFill>
        </p:spPr>
        <p:txBody>
          <a:bodyPr vert="horz" wrap="square" lIns="0" tIns="184638" rIns="0" bIns="0" rtlCol="0">
            <a:spAutoFit/>
          </a:bodyPr>
          <a:lstStyle/>
          <a:p>
            <a:pPr marL="440799">
              <a:spcBef>
                <a:spcPts val="1454"/>
              </a:spcBef>
            </a:pPr>
            <a:r>
              <a:rPr sz="2800" dirty="0"/>
              <a:t>Distance</a:t>
            </a:r>
            <a:r>
              <a:rPr sz="2800" spc="-23" dirty="0"/>
              <a:t> </a:t>
            </a:r>
            <a:r>
              <a:rPr sz="2800" dirty="0"/>
              <a:t>on</a:t>
            </a:r>
            <a:r>
              <a:rPr sz="2800" spc="-5" dirty="0"/>
              <a:t> </a:t>
            </a:r>
            <a:r>
              <a:rPr sz="2800" dirty="0"/>
              <a:t>Numeric</a:t>
            </a:r>
            <a:r>
              <a:rPr sz="2800" spc="-23" dirty="0"/>
              <a:t> </a:t>
            </a:r>
            <a:r>
              <a:rPr sz="2800" dirty="0"/>
              <a:t>Data:</a:t>
            </a:r>
            <a:r>
              <a:rPr sz="2800" spc="-14" dirty="0"/>
              <a:t> </a:t>
            </a:r>
            <a:r>
              <a:rPr sz="2800" dirty="0">
                <a:solidFill>
                  <a:srgbClr val="FF0000"/>
                </a:solidFill>
              </a:rPr>
              <a:t>Minkowski</a:t>
            </a:r>
            <a:r>
              <a:rPr sz="2800" spc="-23" dirty="0">
                <a:solidFill>
                  <a:srgbClr val="FF0000"/>
                </a:solidFill>
              </a:rPr>
              <a:t> </a:t>
            </a:r>
            <a:r>
              <a:rPr sz="2800" dirty="0">
                <a:solidFill>
                  <a:srgbClr val="FF0000"/>
                </a:solidFill>
              </a:rPr>
              <a:t>Distance</a:t>
            </a:r>
          </a:p>
        </p:txBody>
      </p:sp>
      <p:sp>
        <p:nvSpPr>
          <p:cNvPr id="3" name="object 3"/>
          <p:cNvSpPr txBox="1"/>
          <p:nvPr/>
        </p:nvSpPr>
        <p:spPr>
          <a:xfrm>
            <a:off x="533400" y="1763458"/>
            <a:ext cx="6264812" cy="296481"/>
          </a:xfrm>
          <a:prstGeom prst="rect">
            <a:avLst/>
          </a:prstGeom>
        </p:spPr>
        <p:txBody>
          <a:bodyPr vert="horz" wrap="square" lIns="0" tIns="12309" rIns="0" bIns="0" rtlCol="0">
            <a:spAutoFit/>
          </a:bodyPr>
          <a:lstStyle/>
          <a:p>
            <a:pPr marL="328254" indent="-316531">
              <a:spcBef>
                <a:spcPts val="97"/>
              </a:spcBef>
              <a:buFont typeface="Times New Roman"/>
              <a:buChar char="•"/>
              <a:tabLst>
                <a:tab pos="327668" algn="l"/>
                <a:tab pos="328254" algn="l"/>
              </a:tabLst>
            </a:pPr>
            <a:r>
              <a:rPr sz="1846" b="1" dirty="0">
                <a:latin typeface="Times New Roman"/>
                <a:cs typeface="Times New Roman"/>
              </a:rPr>
              <a:t>Minkowski</a:t>
            </a:r>
            <a:r>
              <a:rPr sz="1846" b="1" spc="-42" dirty="0">
                <a:latin typeface="Times New Roman"/>
                <a:cs typeface="Times New Roman"/>
              </a:rPr>
              <a:t> </a:t>
            </a:r>
            <a:r>
              <a:rPr sz="1846" b="1" dirty="0">
                <a:latin typeface="Times New Roman"/>
                <a:cs typeface="Times New Roman"/>
              </a:rPr>
              <a:t>Distance</a:t>
            </a:r>
            <a:r>
              <a:rPr sz="1846" b="1" spc="-32" dirty="0">
                <a:latin typeface="Times New Roman"/>
                <a:cs typeface="Times New Roman"/>
              </a:rPr>
              <a:t> </a:t>
            </a:r>
            <a:r>
              <a:rPr sz="1846" dirty="0">
                <a:latin typeface="Times New Roman"/>
                <a:cs typeface="Times New Roman"/>
              </a:rPr>
              <a:t>is</a:t>
            </a:r>
            <a:r>
              <a:rPr sz="1846" spc="-14" dirty="0">
                <a:latin typeface="Times New Roman"/>
                <a:cs typeface="Times New Roman"/>
              </a:rPr>
              <a:t> </a:t>
            </a:r>
            <a:r>
              <a:rPr sz="1846" dirty="0">
                <a:latin typeface="Times New Roman"/>
                <a:cs typeface="Times New Roman"/>
              </a:rPr>
              <a:t>a</a:t>
            </a:r>
            <a:r>
              <a:rPr sz="1846" spc="-14" dirty="0">
                <a:latin typeface="Times New Roman"/>
                <a:cs typeface="Times New Roman"/>
              </a:rPr>
              <a:t> </a:t>
            </a:r>
            <a:r>
              <a:rPr sz="1846" dirty="0">
                <a:latin typeface="Times New Roman"/>
                <a:cs typeface="Times New Roman"/>
              </a:rPr>
              <a:t>generalization</a:t>
            </a:r>
            <a:r>
              <a:rPr sz="1846" spc="-42" dirty="0">
                <a:latin typeface="Times New Roman"/>
                <a:cs typeface="Times New Roman"/>
              </a:rPr>
              <a:t> </a:t>
            </a:r>
            <a:r>
              <a:rPr sz="1846" dirty="0">
                <a:latin typeface="Times New Roman"/>
                <a:cs typeface="Times New Roman"/>
              </a:rPr>
              <a:t>of</a:t>
            </a:r>
            <a:r>
              <a:rPr sz="1846" spc="-14" dirty="0">
                <a:latin typeface="Times New Roman"/>
                <a:cs typeface="Times New Roman"/>
              </a:rPr>
              <a:t> </a:t>
            </a:r>
            <a:r>
              <a:rPr sz="1846" dirty="0">
                <a:latin typeface="Times New Roman"/>
                <a:cs typeface="Times New Roman"/>
              </a:rPr>
              <a:t>Euclidean</a:t>
            </a:r>
            <a:r>
              <a:rPr sz="1846" spc="-32" dirty="0">
                <a:latin typeface="Times New Roman"/>
                <a:cs typeface="Times New Roman"/>
              </a:rPr>
              <a:t> </a:t>
            </a:r>
            <a:r>
              <a:rPr sz="1846" dirty="0">
                <a:latin typeface="Times New Roman"/>
                <a:cs typeface="Times New Roman"/>
              </a:rPr>
              <a:t>Distance</a:t>
            </a:r>
          </a:p>
        </p:txBody>
      </p:sp>
      <p:sp>
        <p:nvSpPr>
          <p:cNvPr id="4" name="object 4"/>
          <p:cNvSpPr txBox="1"/>
          <p:nvPr/>
        </p:nvSpPr>
        <p:spPr>
          <a:xfrm>
            <a:off x="412653" y="3091256"/>
            <a:ext cx="6274777" cy="2099036"/>
          </a:xfrm>
          <a:prstGeom prst="rect">
            <a:avLst/>
          </a:prstGeom>
        </p:spPr>
        <p:txBody>
          <a:bodyPr vert="horz" wrap="square" lIns="0" tIns="91440" rIns="0" bIns="0" rtlCol="0">
            <a:spAutoFit/>
          </a:bodyPr>
          <a:lstStyle/>
          <a:p>
            <a:pPr marL="23447">
              <a:spcBef>
                <a:spcPts val="720"/>
              </a:spcBef>
            </a:pPr>
            <a:r>
              <a:rPr sz="1846" dirty="0">
                <a:latin typeface="Times New Roman"/>
                <a:cs typeface="Times New Roman"/>
              </a:rPr>
              <a:t>where</a:t>
            </a:r>
            <a:endParaRPr sz="1846">
              <a:latin typeface="Times New Roman"/>
              <a:cs typeface="Times New Roman"/>
            </a:endParaRPr>
          </a:p>
          <a:p>
            <a:pPr marL="709850" indent="-264948">
              <a:spcBef>
                <a:spcPts val="558"/>
              </a:spcBef>
              <a:buFont typeface="Times New Roman"/>
              <a:buChar char="–"/>
              <a:tabLst>
                <a:tab pos="709850" algn="l"/>
                <a:tab pos="710436" algn="l"/>
              </a:tabLst>
            </a:pPr>
            <a:r>
              <a:rPr sz="1662" i="1" spc="-5" dirty="0">
                <a:latin typeface="Times New Roman"/>
                <a:cs typeface="Times New Roman"/>
              </a:rPr>
              <a:t>r</a:t>
            </a:r>
            <a:r>
              <a:rPr sz="1662" i="1" spc="-18" dirty="0">
                <a:latin typeface="Times New Roman"/>
                <a:cs typeface="Times New Roman"/>
              </a:rPr>
              <a:t> </a:t>
            </a:r>
            <a:r>
              <a:rPr sz="1662" spc="-5" dirty="0">
                <a:latin typeface="Times New Roman"/>
                <a:cs typeface="Times New Roman"/>
              </a:rPr>
              <a:t>is</a:t>
            </a:r>
            <a:r>
              <a:rPr sz="1662" spc="-28" dirty="0">
                <a:latin typeface="Times New Roman"/>
                <a:cs typeface="Times New Roman"/>
              </a:rPr>
              <a:t> </a:t>
            </a:r>
            <a:r>
              <a:rPr sz="1662" dirty="0">
                <a:latin typeface="Times New Roman"/>
                <a:cs typeface="Times New Roman"/>
              </a:rPr>
              <a:t>a</a:t>
            </a:r>
            <a:r>
              <a:rPr sz="1662" spc="-18" dirty="0">
                <a:latin typeface="Times New Roman"/>
                <a:cs typeface="Times New Roman"/>
              </a:rPr>
              <a:t> </a:t>
            </a:r>
            <a:r>
              <a:rPr sz="1662" dirty="0">
                <a:latin typeface="Times New Roman"/>
                <a:cs typeface="Times New Roman"/>
              </a:rPr>
              <a:t>parameter,</a:t>
            </a:r>
            <a:endParaRPr sz="1662">
              <a:latin typeface="Times New Roman"/>
              <a:cs typeface="Times New Roman"/>
            </a:endParaRPr>
          </a:p>
          <a:p>
            <a:pPr marL="709850" indent="-264948">
              <a:spcBef>
                <a:spcPts val="554"/>
              </a:spcBef>
              <a:buFont typeface="Times New Roman"/>
              <a:buChar char="–"/>
              <a:tabLst>
                <a:tab pos="709850" algn="l"/>
                <a:tab pos="710436" algn="l"/>
              </a:tabLst>
            </a:pPr>
            <a:r>
              <a:rPr sz="1662" i="1" dirty="0">
                <a:latin typeface="Times New Roman"/>
                <a:cs typeface="Times New Roman"/>
              </a:rPr>
              <a:t>n</a:t>
            </a:r>
            <a:r>
              <a:rPr sz="1662" i="1" spc="-18" dirty="0">
                <a:latin typeface="Times New Roman"/>
                <a:cs typeface="Times New Roman"/>
              </a:rPr>
              <a:t> </a:t>
            </a:r>
            <a:r>
              <a:rPr sz="1662" spc="-5" dirty="0">
                <a:latin typeface="Times New Roman"/>
                <a:cs typeface="Times New Roman"/>
              </a:rPr>
              <a:t>is</a:t>
            </a:r>
            <a:r>
              <a:rPr sz="1662" spc="-9" dirty="0">
                <a:latin typeface="Times New Roman"/>
                <a:cs typeface="Times New Roman"/>
              </a:rPr>
              <a:t> </a:t>
            </a:r>
            <a:r>
              <a:rPr sz="1662" dirty="0">
                <a:latin typeface="Times New Roman"/>
                <a:cs typeface="Times New Roman"/>
              </a:rPr>
              <a:t>the</a:t>
            </a:r>
            <a:r>
              <a:rPr sz="1662" spc="-5" dirty="0">
                <a:latin typeface="Times New Roman"/>
                <a:cs typeface="Times New Roman"/>
              </a:rPr>
              <a:t> number </a:t>
            </a:r>
            <a:r>
              <a:rPr sz="1662" dirty="0">
                <a:latin typeface="Times New Roman"/>
                <a:cs typeface="Times New Roman"/>
              </a:rPr>
              <a:t>of</a:t>
            </a:r>
            <a:r>
              <a:rPr sz="1662" spc="-5" dirty="0">
                <a:latin typeface="Times New Roman"/>
                <a:cs typeface="Times New Roman"/>
              </a:rPr>
              <a:t> </a:t>
            </a:r>
            <a:r>
              <a:rPr sz="1662" dirty="0">
                <a:latin typeface="Times New Roman"/>
                <a:cs typeface="Times New Roman"/>
              </a:rPr>
              <a:t>attributes</a:t>
            </a:r>
            <a:r>
              <a:rPr sz="1662" spc="-28" dirty="0">
                <a:latin typeface="Times New Roman"/>
                <a:cs typeface="Times New Roman"/>
              </a:rPr>
              <a:t> </a:t>
            </a:r>
            <a:r>
              <a:rPr sz="1662" dirty="0">
                <a:latin typeface="Times New Roman"/>
                <a:cs typeface="Times New Roman"/>
              </a:rPr>
              <a:t>and</a:t>
            </a:r>
            <a:endParaRPr sz="1662">
              <a:latin typeface="Times New Roman"/>
              <a:cs typeface="Times New Roman"/>
            </a:endParaRPr>
          </a:p>
          <a:p>
            <a:pPr marL="709850" indent="-264948">
              <a:spcBef>
                <a:spcPts val="558"/>
              </a:spcBef>
              <a:buFont typeface="Times New Roman"/>
              <a:buChar char="–"/>
              <a:tabLst>
                <a:tab pos="709850" algn="l"/>
                <a:tab pos="710436" algn="l"/>
              </a:tabLst>
            </a:pPr>
            <a:r>
              <a:rPr sz="1662" i="1" dirty="0">
                <a:latin typeface="Times New Roman"/>
                <a:cs typeface="Times New Roman"/>
              </a:rPr>
              <a:t>x</a:t>
            </a:r>
            <a:r>
              <a:rPr sz="1662" i="1" baseline="-20833" dirty="0">
                <a:latin typeface="Times New Roman"/>
                <a:cs typeface="Times New Roman"/>
              </a:rPr>
              <a:t>k</a:t>
            </a:r>
            <a:r>
              <a:rPr sz="1662" i="1" spc="200" baseline="-20833" dirty="0">
                <a:latin typeface="Times New Roman"/>
                <a:cs typeface="Times New Roman"/>
              </a:rPr>
              <a:t> </a:t>
            </a:r>
            <a:r>
              <a:rPr sz="1662" dirty="0">
                <a:latin typeface="Times New Roman"/>
                <a:cs typeface="Times New Roman"/>
              </a:rPr>
              <a:t>and</a:t>
            </a:r>
            <a:r>
              <a:rPr sz="1662" spc="-9" dirty="0">
                <a:latin typeface="Times New Roman"/>
                <a:cs typeface="Times New Roman"/>
              </a:rPr>
              <a:t> </a:t>
            </a:r>
            <a:r>
              <a:rPr sz="1662" i="1" dirty="0">
                <a:latin typeface="Times New Roman"/>
                <a:cs typeface="Times New Roman"/>
              </a:rPr>
              <a:t>y</a:t>
            </a:r>
            <a:r>
              <a:rPr sz="1662" i="1" baseline="-20833" dirty="0">
                <a:latin typeface="Times New Roman"/>
                <a:cs typeface="Times New Roman"/>
              </a:rPr>
              <a:t>k</a:t>
            </a:r>
            <a:r>
              <a:rPr sz="1662" i="1" spc="200" baseline="-20833" dirty="0">
                <a:latin typeface="Times New Roman"/>
                <a:cs typeface="Times New Roman"/>
              </a:rPr>
              <a:t> </a:t>
            </a:r>
            <a:r>
              <a:rPr sz="1662" dirty="0">
                <a:latin typeface="Times New Roman"/>
                <a:cs typeface="Times New Roman"/>
              </a:rPr>
              <a:t>are</a:t>
            </a:r>
            <a:r>
              <a:rPr sz="1662" spc="-5" dirty="0">
                <a:latin typeface="Times New Roman"/>
                <a:cs typeface="Times New Roman"/>
              </a:rPr>
              <a:t> </a:t>
            </a:r>
            <a:r>
              <a:rPr sz="1662" dirty="0">
                <a:latin typeface="Times New Roman"/>
                <a:cs typeface="Times New Roman"/>
              </a:rPr>
              <a:t>k</a:t>
            </a:r>
            <a:r>
              <a:rPr sz="1662" baseline="25462" dirty="0">
                <a:latin typeface="Times New Roman"/>
                <a:cs typeface="Times New Roman"/>
              </a:rPr>
              <a:t>th</a:t>
            </a:r>
            <a:r>
              <a:rPr sz="1662" spc="208" baseline="25462" dirty="0">
                <a:latin typeface="Times New Roman"/>
                <a:cs typeface="Times New Roman"/>
              </a:rPr>
              <a:t> </a:t>
            </a:r>
            <a:r>
              <a:rPr sz="1662" dirty="0">
                <a:latin typeface="Times New Roman"/>
                <a:cs typeface="Times New Roman"/>
              </a:rPr>
              <a:t>attributes</a:t>
            </a:r>
            <a:r>
              <a:rPr sz="1662" spc="-37" dirty="0">
                <a:latin typeface="Times New Roman"/>
                <a:cs typeface="Times New Roman"/>
              </a:rPr>
              <a:t> </a:t>
            </a:r>
            <a:r>
              <a:rPr sz="1662" dirty="0">
                <a:latin typeface="Times New Roman"/>
                <a:cs typeface="Times New Roman"/>
              </a:rPr>
              <a:t>of data</a:t>
            </a:r>
            <a:r>
              <a:rPr sz="1662" spc="-18" dirty="0">
                <a:latin typeface="Times New Roman"/>
                <a:cs typeface="Times New Roman"/>
              </a:rPr>
              <a:t> </a:t>
            </a:r>
            <a:r>
              <a:rPr sz="1662" dirty="0">
                <a:latin typeface="Times New Roman"/>
                <a:cs typeface="Times New Roman"/>
              </a:rPr>
              <a:t>objects </a:t>
            </a:r>
            <a:r>
              <a:rPr sz="1662" i="1" dirty="0">
                <a:latin typeface="Times New Roman"/>
                <a:cs typeface="Times New Roman"/>
              </a:rPr>
              <a:t>x</a:t>
            </a:r>
            <a:r>
              <a:rPr sz="1662" i="1" spc="-9" dirty="0">
                <a:latin typeface="Times New Roman"/>
                <a:cs typeface="Times New Roman"/>
              </a:rPr>
              <a:t> </a:t>
            </a:r>
            <a:r>
              <a:rPr sz="1662" dirty="0">
                <a:latin typeface="Times New Roman"/>
                <a:cs typeface="Times New Roman"/>
              </a:rPr>
              <a:t>and</a:t>
            </a:r>
            <a:r>
              <a:rPr sz="1662" spc="-9" dirty="0">
                <a:latin typeface="Times New Roman"/>
                <a:cs typeface="Times New Roman"/>
              </a:rPr>
              <a:t> </a:t>
            </a:r>
            <a:r>
              <a:rPr sz="1662" i="1" dirty="0">
                <a:latin typeface="Times New Roman"/>
                <a:cs typeface="Times New Roman"/>
              </a:rPr>
              <a:t>x</a:t>
            </a:r>
            <a:r>
              <a:rPr sz="1662" dirty="0">
                <a:latin typeface="Times New Roman"/>
                <a:cs typeface="Times New Roman"/>
              </a:rPr>
              <a:t>.</a:t>
            </a:r>
            <a:endParaRPr sz="1662">
              <a:latin typeface="Times New Roman"/>
              <a:cs typeface="Times New Roman"/>
            </a:endParaRPr>
          </a:p>
          <a:p>
            <a:pPr>
              <a:spcBef>
                <a:spcPts val="23"/>
              </a:spcBef>
            </a:pPr>
            <a:endParaRPr sz="2862">
              <a:latin typeface="Times New Roman"/>
              <a:cs typeface="Times New Roman"/>
            </a:endParaRPr>
          </a:p>
          <a:p>
            <a:pPr marL="339978" indent="-316531">
              <a:buChar char="•"/>
              <a:tabLst>
                <a:tab pos="339392" algn="l"/>
                <a:tab pos="339978" algn="l"/>
              </a:tabLst>
            </a:pPr>
            <a:r>
              <a:rPr sz="1846" dirty="0">
                <a:latin typeface="Times New Roman"/>
                <a:cs typeface="Times New Roman"/>
              </a:rPr>
              <a:t>Note</a:t>
            </a:r>
            <a:r>
              <a:rPr sz="1846" spc="-14" dirty="0">
                <a:latin typeface="Times New Roman"/>
                <a:cs typeface="Times New Roman"/>
              </a:rPr>
              <a:t> </a:t>
            </a:r>
            <a:r>
              <a:rPr sz="1846" dirty="0">
                <a:latin typeface="Times New Roman"/>
                <a:cs typeface="Times New Roman"/>
              </a:rPr>
              <a:t>that</a:t>
            </a:r>
            <a:r>
              <a:rPr sz="1846" spc="-23" dirty="0">
                <a:latin typeface="Times New Roman"/>
                <a:cs typeface="Times New Roman"/>
              </a:rPr>
              <a:t> </a:t>
            </a:r>
            <a:r>
              <a:rPr sz="1846" dirty="0">
                <a:latin typeface="Times New Roman"/>
                <a:cs typeface="Times New Roman"/>
              </a:rPr>
              <a:t>Minkowski</a:t>
            </a:r>
            <a:r>
              <a:rPr sz="1846" spc="-46" dirty="0">
                <a:latin typeface="Times New Roman"/>
                <a:cs typeface="Times New Roman"/>
              </a:rPr>
              <a:t> </a:t>
            </a:r>
            <a:r>
              <a:rPr sz="1846" dirty="0">
                <a:latin typeface="Times New Roman"/>
                <a:cs typeface="Times New Roman"/>
              </a:rPr>
              <a:t>Distance</a:t>
            </a:r>
            <a:r>
              <a:rPr sz="1846" spc="-23" dirty="0">
                <a:latin typeface="Times New Roman"/>
                <a:cs typeface="Times New Roman"/>
              </a:rPr>
              <a:t> </a:t>
            </a:r>
            <a:r>
              <a:rPr sz="1846" dirty="0">
                <a:latin typeface="Times New Roman"/>
                <a:cs typeface="Times New Roman"/>
              </a:rPr>
              <a:t>is</a:t>
            </a:r>
            <a:r>
              <a:rPr sz="1846" spc="-9" dirty="0">
                <a:latin typeface="Times New Roman"/>
                <a:cs typeface="Times New Roman"/>
              </a:rPr>
              <a:t> </a:t>
            </a:r>
            <a:r>
              <a:rPr sz="1846" dirty="0">
                <a:latin typeface="Times New Roman"/>
                <a:cs typeface="Times New Roman"/>
              </a:rPr>
              <a:t>Euclidean</a:t>
            </a:r>
            <a:r>
              <a:rPr sz="1846" spc="-14" dirty="0">
                <a:latin typeface="Times New Roman"/>
                <a:cs typeface="Times New Roman"/>
              </a:rPr>
              <a:t> </a:t>
            </a:r>
            <a:r>
              <a:rPr sz="1846" dirty="0">
                <a:latin typeface="Times New Roman"/>
                <a:cs typeface="Times New Roman"/>
              </a:rPr>
              <a:t>Distance</a:t>
            </a:r>
            <a:r>
              <a:rPr sz="1846" spc="-23" dirty="0">
                <a:latin typeface="Times New Roman"/>
                <a:cs typeface="Times New Roman"/>
              </a:rPr>
              <a:t> </a:t>
            </a:r>
            <a:r>
              <a:rPr sz="1846" dirty="0">
                <a:latin typeface="Times New Roman"/>
                <a:cs typeface="Times New Roman"/>
              </a:rPr>
              <a:t>when</a:t>
            </a:r>
            <a:r>
              <a:rPr sz="1846" spc="-14" dirty="0">
                <a:latin typeface="Times New Roman"/>
                <a:cs typeface="Times New Roman"/>
              </a:rPr>
              <a:t> </a:t>
            </a:r>
            <a:r>
              <a:rPr sz="1846" dirty="0">
                <a:latin typeface="Times New Roman"/>
                <a:cs typeface="Times New Roman"/>
              </a:rPr>
              <a:t>r=2</a:t>
            </a:r>
            <a:endParaRPr sz="1846">
              <a:latin typeface="Times New Roman"/>
              <a:cs typeface="Times New Roman"/>
            </a:endParaRPr>
          </a:p>
        </p:txBody>
      </p:sp>
      <p:pic>
        <p:nvPicPr>
          <p:cNvPr id="5" name="object 5"/>
          <p:cNvPicPr/>
          <p:nvPr/>
        </p:nvPicPr>
        <p:blipFill>
          <a:blip r:embed="rId2" cstate="print"/>
          <a:stretch>
            <a:fillRect/>
          </a:stretch>
        </p:blipFill>
        <p:spPr>
          <a:xfrm>
            <a:off x="2067244" y="2277742"/>
            <a:ext cx="2979075" cy="757996"/>
          </a:xfrm>
          <a:prstGeom prst="rect">
            <a:avLst/>
          </a:prstGeom>
        </p:spPr>
      </p:pic>
      <p:sp>
        <p:nvSpPr>
          <p:cNvPr id="6" name="object 6"/>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7" name="object 7"/>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51</a:t>
            </a:fld>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5" name="object 5"/>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52</a:t>
            </a:fld>
            <a:endParaRPr dirty="0"/>
          </a:p>
        </p:txBody>
      </p:sp>
      <p:sp>
        <p:nvSpPr>
          <p:cNvPr id="2" name="object 2"/>
          <p:cNvSpPr txBox="1">
            <a:spLocks noGrp="1"/>
          </p:cNvSpPr>
          <p:nvPr>
            <p:ph type="title"/>
          </p:nvPr>
        </p:nvSpPr>
        <p:spPr>
          <a:xfrm>
            <a:off x="1447800" y="404447"/>
            <a:ext cx="5867400" cy="863550"/>
          </a:xfrm>
          <a:prstGeom prst="rect">
            <a:avLst/>
          </a:prstGeom>
          <a:solidFill>
            <a:schemeClr val="bg1"/>
          </a:solidFill>
        </p:spPr>
        <p:txBody>
          <a:bodyPr vert="horz" wrap="square" lIns="0" tIns="184638" rIns="0" bIns="0" rtlCol="0">
            <a:spAutoFit/>
          </a:bodyPr>
          <a:lstStyle/>
          <a:p>
            <a:pPr>
              <a:spcBef>
                <a:spcPts val="1454"/>
              </a:spcBef>
            </a:pPr>
            <a:r>
              <a:rPr dirty="0">
                <a:solidFill>
                  <a:srgbClr val="FF0000"/>
                </a:solidFill>
              </a:rPr>
              <a:t>Properties</a:t>
            </a:r>
            <a:r>
              <a:rPr spc="-46" dirty="0">
                <a:solidFill>
                  <a:srgbClr val="FF0000"/>
                </a:solidFill>
              </a:rPr>
              <a:t> </a:t>
            </a:r>
            <a:r>
              <a:rPr dirty="0">
                <a:solidFill>
                  <a:srgbClr val="FF0000"/>
                </a:solidFill>
              </a:rPr>
              <a:t>of</a:t>
            </a:r>
            <a:r>
              <a:rPr spc="-18" dirty="0">
                <a:solidFill>
                  <a:srgbClr val="FF0000"/>
                </a:solidFill>
              </a:rPr>
              <a:t> </a:t>
            </a:r>
            <a:r>
              <a:rPr dirty="0">
                <a:solidFill>
                  <a:srgbClr val="FF0000"/>
                </a:solidFill>
              </a:rPr>
              <a:t>Similarities</a:t>
            </a:r>
          </a:p>
        </p:txBody>
      </p:sp>
      <p:sp>
        <p:nvSpPr>
          <p:cNvPr id="3" name="object 3"/>
          <p:cNvSpPr txBox="1"/>
          <p:nvPr/>
        </p:nvSpPr>
        <p:spPr>
          <a:xfrm>
            <a:off x="424375" y="1411459"/>
            <a:ext cx="7692683" cy="2529080"/>
          </a:xfrm>
          <a:prstGeom prst="rect">
            <a:avLst/>
          </a:prstGeom>
        </p:spPr>
        <p:txBody>
          <a:bodyPr vert="horz" wrap="square" lIns="0" tIns="12309" rIns="0" bIns="0" rtlCol="0">
            <a:spAutoFit/>
          </a:bodyPr>
          <a:lstStyle/>
          <a:p>
            <a:pPr marL="328254" indent="-316531">
              <a:buChar char="•"/>
              <a:tabLst>
                <a:tab pos="327668" algn="l"/>
                <a:tab pos="328254" algn="l"/>
              </a:tabLst>
            </a:pPr>
            <a:r>
              <a:rPr sz="1846" dirty="0">
                <a:latin typeface="Times New Roman"/>
                <a:cs typeface="Times New Roman"/>
              </a:rPr>
              <a:t>If</a:t>
            </a:r>
            <a:r>
              <a:rPr sz="1846" spc="-14" dirty="0">
                <a:latin typeface="Times New Roman"/>
                <a:cs typeface="Times New Roman"/>
              </a:rPr>
              <a:t> </a:t>
            </a:r>
            <a:r>
              <a:rPr sz="1846" dirty="0">
                <a:latin typeface="Times New Roman"/>
                <a:cs typeface="Times New Roman"/>
              </a:rPr>
              <a:t>s(x,</a:t>
            </a:r>
            <a:r>
              <a:rPr sz="1846" spc="-14" dirty="0">
                <a:latin typeface="Times New Roman"/>
                <a:cs typeface="Times New Roman"/>
              </a:rPr>
              <a:t> </a:t>
            </a:r>
            <a:r>
              <a:rPr sz="1846" dirty="0">
                <a:latin typeface="Times New Roman"/>
                <a:cs typeface="Times New Roman"/>
              </a:rPr>
              <a:t>y)</a:t>
            </a:r>
            <a:r>
              <a:rPr sz="1846" spc="-9" dirty="0">
                <a:latin typeface="Times New Roman"/>
                <a:cs typeface="Times New Roman"/>
              </a:rPr>
              <a:t> </a:t>
            </a:r>
            <a:r>
              <a:rPr sz="1846" dirty="0">
                <a:latin typeface="Times New Roman"/>
                <a:cs typeface="Times New Roman"/>
              </a:rPr>
              <a:t>is</a:t>
            </a:r>
            <a:r>
              <a:rPr sz="1846" spc="-9" dirty="0">
                <a:latin typeface="Times New Roman"/>
                <a:cs typeface="Times New Roman"/>
              </a:rPr>
              <a:t> </a:t>
            </a:r>
            <a:r>
              <a:rPr sz="1846" dirty="0">
                <a:latin typeface="Times New Roman"/>
                <a:cs typeface="Times New Roman"/>
              </a:rPr>
              <a:t>the</a:t>
            </a:r>
            <a:r>
              <a:rPr sz="1846" spc="-5" dirty="0">
                <a:latin typeface="Times New Roman"/>
                <a:cs typeface="Times New Roman"/>
              </a:rPr>
              <a:t> similarity</a:t>
            </a:r>
            <a:r>
              <a:rPr sz="1846" spc="-14" dirty="0">
                <a:latin typeface="Times New Roman"/>
                <a:cs typeface="Times New Roman"/>
              </a:rPr>
              <a:t> </a:t>
            </a:r>
            <a:r>
              <a:rPr sz="1846" dirty="0">
                <a:latin typeface="Times New Roman"/>
                <a:cs typeface="Times New Roman"/>
              </a:rPr>
              <a:t>between</a:t>
            </a:r>
            <a:r>
              <a:rPr sz="1846" spc="-9" dirty="0">
                <a:latin typeface="Times New Roman"/>
                <a:cs typeface="Times New Roman"/>
              </a:rPr>
              <a:t> </a:t>
            </a:r>
            <a:r>
              <a:rPr sz="1846" dirty="0">
                <a:latin typeface="Times New Roman"/>
                <a:cs typeface="Times New Roman"/>
              </a:rPr>
              <a:t>points</a:t>
            </a:r>
            <a:r>
              <a:rPr sz="1846" spc="-28" dirty="0">
                <a:latin typeface="Times New Roman"/>
                <a:cs typeface="Times New Roman"/>
              </a:rPr>
              <a:t> </a:t>
            </a:r>
            <a:r>
              <a:rPr sz="1846" dirty="0">
                <a:latin typeface="Times New Roman"/>
                <a:cs typeface="Times New Roman"/>
              </a:rPr>
              <a:t>x</a:t>
            </a:r>
            <a:r>
              <a:rPr sz="1846" spc="-5" dirty="0">
                <a:latin typeface="Times New Roman"/>
                <a:cs typeface="Times New Roman"/>
              </a:rPr>
              <a:t> </a:t>
            </a:r>
            <a:r>
              <a:rPr sz="1846" dirty="0">
                <a:latin typeface="Times New Roman"/>
                <a:cs typeface="Times New Roman"/>
              </a:rPr>
              <a:t>and</a:t>
            </a:r>
            <a:r>
              <a:rPr sz="1846" spc="-9" dirty="0">
                <a:latin typeface="Times New Roman"/>
                <a:cs typeface="Times New Roman"/>
              </a:rPr>
              <a:t> </a:t>
            </a:r>
            <a:r>
              <a:rPr sz="1846" dirty="0">
                <a:latin typeface="Times New Roman"/>
                <a:cs typeface="Times New Roman"/>
              </a:rPr>
              <a:t>y,</a:t>
            </a:r>
            <a:r>
              <a:rPr sz="1846" spc="-9" dirty="0">
                <a:latin typeface="Times New Roman"/>
                <a:cs typeface="Times New Roman"/>
              </a:rPr>
              <a:t> </a:t>
            </a:r>
            <a:r>
              <a:rPr sz="1846" dirty="0">
                <a:latin typeface="Times New Roman"/>
                <a:cs typeface="Times New Roman"/>
              </a:rPr>
              <a:t>then</a:t>
            </a:r>
            <a:r>
              <a:rPr sz="1846" spc="5" dirty="0">
                <a:latin typeface="Times New Roman"/>
                <a:cs typeface="Times New Roman"/>
              </a:rPr>
              <a:t> </a:t>
            </a:r>
            <a:r>
              <a:rPr sz="1846" dirty="0">
                <a:latin typeface="Times New Roman"/>
                <a:cs typeface="Times New Roman"/>
              </a:rPr>
              <a:t>the</a:t>
            </a:r>
            <a:r>
              <a:rPr sz="1846" spc="-14" dirty="0">
                <a:latin typeface="Times New Roman"/>
                <a:cs typeface="Times New Roman"/>
              </a:rPr>
              <a:t> </a:t>
            </a:r>
            <a:r>
              <a:rPr sz="1846" spc="-5" dirty="0">
                <a:latin typeface="Times New Roman"/>
                <a:cs typeface="Times New Roman"/>
              </a:rPr>
              <a:t>typical</a:t>
            </a:r>
            <a:r>
              <a:rPr sz="1846" spc="-14" dirty="0">
                <a:latin typeface="Times New Roman"/>
                <a:cs typeface="Times New Roman"/>
              </a:rPr>
              <a:t> </a:t>
            </a:r>
            <a:r>
              <a:rPr sz="1846" dirty="0">
                <a:latin typeface="Times New Roman"/>
                <a:cs typeface="Times New Roman"/>
              </a:rPr>
              <a:t>properties</a:t>
            </a:r>
            <a:r>
              <a:rPr sz="1846" spc="-37" dirty="0">
                <a:latin typeface="Times New Roman"/>
                <a:cs typeface="Times New Roman"/>
              </a:rPr>
              <a:t> </a:t>
            </a:r>
            <a:r>
              <a:rPr sz="1846" dirty="0">
                <a:latin typeface="Times New Roman"/>
                <a:cs typeface="Times New Roman"/>
              </a:rPr>
              <a:t>of</a:t>
            </a:r>
          </a:p>
          <a:p>
            <a:pPr marL="328254"/>
            <a:r>
              <a:rPr sz="1846" spc="-5" dirty="0">
                <a:latin typeface="Times New Roman"/>
                <a:cs typeface="Times New Roman"/>
              </a:rPr>
              <a:t>similarities</a:t>
            </a:r>
            <a:r>
              <a:rPr sz="1846" spc="-55" dirty="0">
                <a:latin typeface="Times New Roman"/>
                <a:cs typeface="Times New Roman"/>
              </a:rPr>
              <a:t> </a:t>
            </a:r>
            <a:r>
              <a:rPr sz="1846" dirty="0">
                <a:latin typeface="Times New Roman"/>
                <a:cs typeface="Times New Roman"/>
              </a:rPr>
              <a:t>are:</a:t>
            </a:r>
          </a:p>
          <a:p>
            <a:pPr>
              <a:spcBef>
                <a:spcPts val="32"/>
              </a:spcBef>
            </a:pPr>
            <a:endParaRPr sz="2862" dirty="0">
              <a:latin typeface="Times New Roman"/>
              <a:cs typeface="Times New Roman"/>
            </a:endParaRPr>
          </a:p>
          <a:p>
            <a:pPr marL="675852" lvl="1" indent="-294843">
              <a:spcBef>
                <a:spcPts val="5"/>
              </a:spcBef>
              <a:buAutoNum type="arabicPeriod"/>
              <a:tabLst>
                <a:tab pos="675852" algn="l"/>
                <a:tab pos="676438" algn="l"/>
              </a:tabLst>
            </a:pPr>
            <a:r>
              <a:rPr sz="1846" b="1" dirty="0">
                <a:latin typeface="Times New Roman"/>
                <a:cs typeface="Times New Roman"/>
              </a:rPr>
              <a:t>Positivity</a:t>
            </a:r>
            <a:endParaRPr sz="1846" dirty="0">
              <a:latin typeface="Times New Roman"/>
              <a:cs typeface="Times New Roman"/>
            </a:endParaRPr>
          </a:p>
          <a:p>
            <a:pPr marL="733297">
              <a:spcBef>
                <a:spcPts val="554"/>
              </a:spcBef>
              <a:tabLst>
                <a:tab pos="1816535" algn="l"/>
                <a:tab pos="3503529" algn="l"/>
              </a:tabLst>
            </a:pPr>
            <a:r>
              <a:rPr sz="1846" b="1" i="1" dirty="0">
                <a:latin typeface="Times New Roman"/>
                <a:cs typeface="Times New Roman"/>
              </a:rPr>
              <a:t>s</a:t>
            </a:r>
            <a:r>
              <a:rPr sz="1846" b="1" dirty="0">
                <a:latin typeface="Times New Roman"/>
                <a:cs typeface="Times New Roman"/>
              </a:rPr>
              <a:t>(x</a:t>
            </a:r>
            <a:r>
              <a:rPr sz="1846" b="1" i="1" dirty="0">
                <a:latin typeface="Times New Roman"/>
                <a:cs typeface="Times New Roman"/>
              </a:rPr>
              <a:t>,</a:t>
            </a:r>
            <a:r>
              <a:rPr sz="1846" b="1" i="1" spc="-28" dirty="0">
                <a:latin typeface="Times New Roman"/>
                <a:cs typeface="Times New Roman"/>
              </a:rPr>
              <a:t> </a:t>
            </a:r>
            <a:r>
              <a:rPr sz="1846" b="1" dirty="0">
                <a:latin typeface="Times New Roman"/>
                <a:cs typeface="Times New Roman"/>
              </a:rPr>
              <a:t>y)</a:t>
            </a:r>
            <a:r>
              <a:rPr sz="1846" b="1" spc="5" dirty="0">
                <a:latin typeface="Times New Roman"/>
                <a:cs typeface="Times New Roman"/>
              </a:rPr>
              <a:t> </a:t>
            </a:r>
            <a:r>
              <a:rPr sz="1846" b="1" dirty="0">
                <a:latin typeface="Times New Roman"/>
                <a:cs typeface="Times New Roman"/>
              </a:rPr>
              <a:t>=</a:t>
            </a:r>
            <a:r>
              <a:rPr sz="1846" b="1" spc="-9" dirty="0">
                <a:latin typeface="Times New Roman"/>
                <a:cs typeface="Times New Roman"/>
              </a:rPr>
              <a:t> </a:t>
            </a:r>
            <a:r>
              <a:rPr sz="1846" b="1" dirty="0">
                <a:latin typeface="Times New Roman"/>
                <a:cs typeface="Times New Roman"/>
              </a:rPr>
              <a:t>1	</a:t>
            </a:r>
            <a:r>
              <a:rPr sz="1846" dirty="0">
                <a:latin typeface="Times New Roman"/>
                <a:cs typeface="Times New Roman"/>
              </a:rPr>
              <a:t>only</a:t>
            </a:r>
            <a:r>
              <a:rPr sz="1846" spc="-28" dirty="0">
                <a:latin typeface="Times New Roman"/>
                <a:cs typeface="Times New Roman"/>
              </a:rPr>
              <a:t> </a:t>
            </a:r>
            <a:r>
              <a:rPr sz="1846" dirty="0">
                <a:latin typeface="Times New Roman"/>
                <a:cs typeface="Times New Roman"/>
              </a:rPr>
              <a:t>if </a:t>
            </a:r>
            <a:r>
              <a:rPr sz="1846" b="1" dirty="0">
                <a:latin typeface="Times New Roman"/>
                <a:cs typeface="Times New Roman"/>
              </a:rPr>
              <a:t>x </a:t>
            </a:r>
            <a:r>
              <a:rPr sz="1846" dirty="0">
                <a:latin typeface="Times New Roman"/>
                <a:cs typeface="Times New Roman"/>
              </a:rPr>
              <a:t>=</a:t>
            </a:r>
            <a:r>
              <a:rPr sz="1846" spc="-9" dirty="0">
                <a:latin typeface="Times New Roman"/>
                <a:cs typeface="Times New Roman"/>
              </a:rPr>
              <a:t> </a:t>
            </a:r>
            <a:r>
              <a:rPr sz="1846" b="1" dirty="0">
                <a:latin typeface="Times New Roman"/>
                <a:cs typeface="Times New Roman"/>
              </a:rPr>
              <a:t>y</a:t>
            </a:r>
            <a:r>
              <a:rPr sz="1846" dirty="0">
                <a:latin typeface="Times New Roman"/>
                <a:cs typeface="Times New Roman"/>
              </a:rPr>
              <a:t>.	(0</a:t>
            </a:r>
            <a:r>
              <a:rPr sz="1846" spc="-28" dirty="0">
                <a:latin typeface="Times New Roman"/>
                <a:cs typeface="Times New Roman"/>
              </a:rPr>
              <a:t> </a:t>
            </a:r>
            <a:r>
              <a:rPr sz="1846" i="1" dirty="0">
                <a:latin typeface="Times New Roman"/>
                <a:cs typeface="Times New Roman"/>
              </a:rPr>
              <a:t>≤</a:t>
            </a:r>
            <a:r>
              <a:rPr sz="1846" i="1" spc="-14" dirty="0">
                <a:latin typeface="Times New Roman"/>
                <a:cs typeface="Times New Roman"/>
              </a:rPr>
              <a:t> </a:t>
            </a:r>
            <a:r>
              <a:rPr sz="1846" dirty="0">
                <a:latin typeface="Times New Roman"/>
                <a:cs typeface="Times New Roman"/>
              </a:rPr>
              <a:t>s(x,y)</a:t>
            </a:r>
            <a:r>
              <a:rPr sz="1846" spc="-42" dirty="0">
                <a:latin typeface="Times New Roman"/>
                <a:cs typeface="Times New Roman"/>
              </a:rPr>
              <a:t> </a:t>
            </a:r>
            <a:r>
              <a:rPr sz="1846" i="1" dirty="0">
                <a:latin typeface="Times New Roman"/>
                <a:cs typeface="Times New Roman"/>
              </a:rPr>
              <a:t>≤</a:t>
            </a:r>
            <a:r>
              <a:rPr sz="1846" i="1" spc="-5" dirty="0">
                <a:latin typeface="Times New Roman"/>
                <a:cs typeface="Times New Roman"/>
              </a:rPr>
              <a:t> </a:t>
            </a:r>
            <a:r>
              <a:rPr sz="1846" spc="5" dirty="0">
                <a:latin typeface="Times New Roman"/>
                <a:cs typeface="Times New Roman"/>
              </a:rPr>
              <a:t>1)</a:t>
            </a:r>
            <a:endParaRPr sz="1846" dirty="0">
              <a:latin typeface="Times New Roman"/>
              <a:cs typeface="Times New Roman"/>
            </a:endParaRPr>
          </a:p>
          <a:p>
            <a:pPr marL="675852" lvl="1" indent="-294843">
              <a:spcBef>
                <a:spcPts val="1662"/>
              </a:spcBef>
              <a:buAutoNum type="arabicPeriod" startAt="2"/>
              <a:tabLst>
                <a:tab pos="675852" algn="l"/>
                <a:tab pos="676438" algn="l"/>
              </a:tabLst>
            </a:pPr>
            <a:r>
              <a:rPr sz="1846" b="1" dirty="0">
                <a:latin typeface="Times New Roman"/>
                <a:cs typeface="Times New Roman"/>
              </a:rPr>
              <a:t>Symmetry</a:t>
            </a:r>
            <a:endParaRPr sz="1846" dirty="0">
              <a:latin typeface="Times New Roman"/>
              <a:cs typeface="Times New Roman"/>
            </a:endParaRPr>
          </a:p>
          <a:p>
            <a:pPr marL="674094">
              <a:spcBef>
                <a:spcPts val="554"/>
              </a:spcBef>
            </a:pPr>
            <a:r>
              <a:rPr sz="1846" b="1" i="1" dirty="0">
                <a:latin typeface="Times New Roman"/>
                <a:cs typeface="Times New Roman"/>
              </a:rPr>
              <a:t>s</a:t>
            </a:r>
            <a:r>
              <a:rPr sz="1846" b="1" dirty="0">
                <a:latin typeface="Times New Roman"/>
                <a:cs typeface="Times New Roman"/>
              </a:rPr>
              <a:t>(x</a:t>
            </a:r>
            <a:r>
              <a:rPr sz="1846" b="1" i="1" dirty="0">
                <a:latin typeface="Times New Roman"/>
                <a:cs typeface="Times New Roman"/>
              </a:rPr>
              <a:t>,</a:t>
            </a:r>
            <a:r>
              <a:rPr sz="1846" b="1" i="1" spc="-23" dirty="0">
                <a:latin typeface="Times New Roman"/>
                <a:cs typeface="Times New Roman"/>
              </a:rPr>
              <a:t> </a:t>
            </a:r>
            <a:r>
              <a:rPr sz="1846" b="1" dirty="0">
                <a:latin typeface="Times New Roman"/>
                <a:cs typeface="Times New Roman"/>
              </a:rPr>
              <a:t>y)</a:t>
            </a:r>
            <a:r>
              <a:rPr sz="1846" b="1" spc="-18" dirty="0">
                <a:latin typeface="Times New Roman"/>
                <a:cs typeface="Times New Roman"/>
              </a:rPr>
              <a:t> </a:t>
            </a:r>
            <a:r>
              <a:rPr sz="1846" b="1" dirty="0">
                <a:latin typeface="Times New Roman"/>
                <a:cs typeface="Times New Roman"/>
              </a:rPr>
              <a:t>=</a:t>
            </a:r>
            <a:r>
              <a:rPr sz="1846" b="1" spc="-9" dirty="0">
                <a:latin typeface="Times New Roman"/>
                <a:cs typeface="Times New Roman"/>
              </a:rPr>
              <a:t> </a:t>
            </a:r>
            <a:r>
              <a:rPr sz="1846" b="1" i="1" dirty="0">
                <a:latin typeface="Times New Roman"/>
                <a:cs typeface="Times New Roman"/>
              </a:rPr>
              <a:t>s</a:t>
            </a:r>
            <a:r>
              <a:rPr sz="1846" b="1" dirty="0">
                <a:latin typeface="Times New Roman"/>
                <a:cs typeface="Times New Roman"/>
              </a:rPr>
              <a:t>(y</a:t>
            </a:r>
            <a:r>
              <a:rPr sz="1846" b="1" i="1" dirty="0">
                <a:latin typeface="Times New Roman"/>
                <a:cs typeface="Times New Roman"/>
              </a:rPr>
              <a:t>,</a:t>
            </a:r>
            <a:r>
              <a:rPr sz="1846" b="1" i="1" spc="-23" dirty="0">
                <a:latin typeface="Times New Roman"/>
                <a:cs typeface="Times New Roman"/>
              </a:rPr>
              <a:t> </a:t>
            </a:r>
            <a:r>
              <a:rPr sz="1846" b="1" dirty="0">
                <a:latin typeface="Times New Roman"/>
                <a:cs typeface="Times New Roman"/>
              </a:rPr>
              <a:t>x)</a:t>
            </a:r>
            <a:r>
              <a:rPr sz="1846" b="1" spc="447" dirty="0">
                <a:latin typeface="Times New Roman"/>
                <a:cs typeface="Times New Roman"/>
              </a:rPr>
              <a:t> </a:t>
            </a:r>
            <a:r>
              <a:rPr sz="1846" dirty="0">
                <a:latin typeface="Times New Roman"/>
                <a:cs typeface="Times New Roman"/>
              </a:rPr>
              <a:t>for</a:t>
            </a:r>
            <a:r>
              <a:rPr sz="1846" spc="-28" dirty="0">
                <a:latin typeface="Times New Roman"/>
                <a:cs typeface="Times New Roman"/>
              </a:rPr>
              <a:t> </a:t>
            </a:r>
            <a:r>
              <a:rPr sz="1846" spc="-5" dirty="0">
                <a:latin typeface="Times New Roman"/>
                <a:cs typeface="Times New Roman"/>
              </a:rPr>
              <a:t>all </a:t>
            </a:r>
            <a:r>
              <a:rPr sz="1846" b="1" dirty="0">
                <a:latin typeface="Times New Roman"/>
                <a:cs typeface="Times New Roman"/>
              </a:rPr>
              <a:t>x</a:t>
            </a:r>
            <a:r>
              <a:rPr sz="1846" b="1" spc="-5" dirty="0">
                <a:latin typeface="Times New Roman"/>
                <a:cs typeface="Times New Roman"/>
              </a:rPr>
              <a:t> </a:t>
            </a:r>
            <a:r>
              <a:rPr sz="1846" dirty="0">
                <a:latin typeface="Times New Roman"/>
                <a:cs typeface="Times New Roman"/>
              </a:rPr>
              <a:t>and</a:t>
            </a:r>
            <a:r>
              <a:rPr sz="1846" spc="-14" dirty="0">
                <a:latin typeface="Times New Roman"/>
                <a:cs typeface="Times New Roman"/>
              </a:rPr>
              <a:t> </a:t>
            </a:r>
            <a:r>
              <a:rPr sz="1846" b="1" dirty="0">
                <a:latin typeface="Times New Roman"/>
                <a:cs typeface="Times New Roman"/>
              </a:rPr>
              <a:t>y</a:t>
            </a:r>
            <a:r>
              <a:rPr sz="1846" dirty="0">
                <a:latin typeface="Times New Roman"/>
                <a:cs typeface="Times New Roman"/>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380194"/>
            <a:ext cx="6705600" cy="1048215"/>
          </a:xfrm>
          <a:prstGeom prst="rect">
            <a:avLst/>
          </a:prstGeom>
          <a:solidFill>
            <a:schemeClr val="bg1"/>
          </a:solidFill>
        </p:spPr>
        <p:txBody>
          <a:bodyPr vert="horz" wrap="square" lIns="0" tIns="184638" rIns="0" bIns="0" rtlCol="0">
            <a:spAutoFit/>
          </a:bodyPr>
          <a:lstStyle/>
          <a:p>
            <a:pPr marL="915009">
              <a:spcBef>
                <a:spcPts val="1454"/>
              </a:spcBef>
            </a:pPr>
            <a:r>
              <a:rPr sz="2800" dirty="0">
                <a:solidFill>
                  <a:srgbClr val="FF0000"/>
                </a:solidFill>
              </a:rPr>
              <a:t>Proximity</a:t>
            </a:r>
            <a:r>
              <a:rPr sz="2800" spc="-51" dirty="0">
                <a:solidFill>
                  <a:srgbClr val="FF0000"/>
                </a:solidFill>
              </a:rPr>
              <a:t> </a:t>
            </a:r>
            <a:r>
              <a:rPr sz="2800" dirty="0">
                <a:solidFill>
                  <a:srgbClr val="FF0000"/>
                </a:solidFill>
              </a:rPr>
              <a:t>Measures</a:t>
            </a:r>
            <a:r>
              <a:rPr sz="2800" spc="-5" dirty="0">
                <a:solidFill>
                  <a:srgbClr val="FF0000"/>
                </a:solidFill>
              </a:rPr>
              <a:t> </a:t>
            </a:r>
            <a:r>
              <a:rPr sz="2800" dirty="0">
                <a:solidFill>
                  <a:srgbClr val="FF0000"/>
                </a:solidFill>
              </a:rPr>
              <a:t>for</a:t>
            </a:r>
            <a:r>
              <a:rPr sz="2800" spc="-23" dirty="0">
                <a:solidFill>
                  <a:srgbClr val="FF0000"/>
                </a:solidFill>
              </a:rPr>
              <a:t> </a:t>
            </a:r>
            <a:r>
              <a:rPr sz="2800" dirty="0">
                <a:solidFill>
                  <a:srgbClr val="FF0000"/>
                </a:solidFill>
              </a:rPr>
              <a:t>Binary</a:t>
            </a:r>
            <a:r>
              <a:rPr sz="2800" spc="-18" dirty="0">
                <a:solidFill>
                  <a:srgbClr val="FF0000"/>
                </a:solidFill>
              </a:rPr>
              <a:t> </a:t>
            </a:r>
            <a:r>
              <a:rPr sz="2800" dirty="0">
                <a:solidFill>
                  <a:srgbClr val="FF0000"/>
                </a:solidFill>
              </a:rPr>
              <a:t>Attributes</a:t>
            </a:r>
          </a:p>
        </p:txBody>
      </p:sp>
      <p:sp>
        <p:nvSpPr>
          <p:cNvPr id="3" name="object 3"/>
          <p:cNvSpPr txBox="1"/>
          <p:nvPr/>
        </p:nvSpPr>
        <p:spPr>
          <a:xfrm>
            <a:off x="389206" y="1341331"/>
            <a:ext cx="8231945" cy="2900558"/>
          </a:xfrm>
          <a:prstGeom prst="rect">
            <a:avLst/>
          </a:prstGeom>
        </p:spPr>
        <p:txBody>
          <a:bodyPr vert="horz" wrap="square" lIns="0" tIns="82062" rIns="0" bIns="0" rtlCol="0">
            <a:spAutoFit/>
          </a:bodyPr>
          <a:lstStyle/>
          <a:p>
            <a:pPr marL="363424" indent="-316531" algn="just">
              <a:spcBef>
                <a:spcPts val="646"/>
              </a:spcBef>
              <a:buChar char="•"/>
              <a:tabLst>
                <a:tab pos="363424" algn="l"/>
              </a:tabLst>
            </a:pPr>
            <a:r>
              <a:rPr sz="1846" dirty="0">
                <a:latin typeface="Times New Roman"/>
                <a:cs typeface="Times New Roman"/>
              </a:rPr>
              <a:t>Let</a:t>
            </a:r>
            <a:r>
              <a:rPr sz="1846" spc="-5" dirty="0">
                <a:latin typeface="Times New Roman"/>
                <a:cs typeface="Times New Roman"/>
              </a:rPr>
              <a:t> </a:t>
            </a:r>
            <a:r>
              <a:rPr sz="1846" b="1" dirty="0">
                <a:latin typeface="Times New Roman"/>
                <a:cs typeface="Times New Roman"/>
              </a:rPr>
              <a:t>x</a:t>
            </a:r>
            <a:r>
              <a:rPr sz="1846" b="1" spc="-5" dirty="0">
                <a:latin typeface="Times New Roman"/>
                <a:cs typeface="Times New Roman"/>
              </a:rPr>
              <a:t> </a:t>
            </a:r>
            <a:r>
              <a:rPr sz="1846" dirty="0">
                <a:latin typeface="Times New Roman"/>
                <a:cs typeface="Times New Roman"/>
              </a:rPr>
              <a:t>and</a:t>
            </a:r>
            <a:r>
              <a:rPr sz="1846" spc="-5" dirty="0">
                <a:latin typeface="Times New Roman"/>
                <a:cs typeface="Times New Roman"/>
              </a:rPr>
              <a:t> </a:t>
            </a:r>
            <a:r>
              <a:rPr sz="1846" b="1" dirty="0">
                <a:latin typeface="Times New Roman"/>
                <a:cs typeface="Times New Roman"/>
              </a:rPr>
              <a:t>y</a:t>
            </a:r>
            <a:r>
              <a:rPr sz="1846" b="1" spc="-5" dirty="0">
                <a:latin typeface="Times New Roman"/>
                <a:cs typeface="Times New Roman"/>
              </a:rPr>
              <a:t> </a:t>
            </a:r>
            <a:r>
              <a:rPr sz="1846" dirty="0">
                <a:latin typeface="Times New Roman"/>
                <a:cs typeface="Times New Roman"/>
              </a:rPr>
              <a:t>be</a:t>
            </a:r>
            <a:r>
              <a:rPr sz="1846" spc="5" dirty="0">
                <a:latin typeface="Times New Roman"/>
                <a:cs typeface="Times New Roman"/>
              </a:rPr>
              <a:t> </a:t>
            </a:r>
            <a:r>
              <a:rPr sz="1846" spc="-5" dirty="0">
                <a:latin typeface="Times New Roman"/>
                <a:cs typeface="Times New Roman"/>
              </a:rPr>
              <a:t>two</a:t>
            </a:r>
            <a:r>
              <a:rPr sz="1846" spc="-9" dirty="0">
                <a:latin typeface="Times New Roman"/>
                <a:cs typeface="Times New Roman"/>
              </a:rPr>
              <a:t> </a:t>
            </a:r>
            <a:r>
              <a:rPr sz="1846" dirty="0">
                <a:latin typeface="Times New Roman"/>
                <a:cs typeface="Times New Roman"/>
              </a:rPr>
              <a:t>data</a:t>
            </a:r>
            <a:r>
              <a:rPr sz="1846" spc="-9" dirty="0">
                <a:latin typeface="Times New Roman"/>
                <a:cs typeface="Times New Roman"/>
              </a:rPr>
              <a:t> </a:t>
            </a:r>
            <a:r>
              <a:rPr sz="1846" dirty="0">
                <a:latin typeface="Times New Roman"/>
                <a:cs typeface="Times New Roman"/>
              </a:rPr>
              <a:t>objects</a:t>
            </a:r>
            <a:r>
              <a:rPr sz="1846" spc="-32" dirty="0">
                <a:latin typeface="Times New Roman"/>
                <a:cs typeface="Times New Roman"/>
              </a:rPr>
              <a:t> </a:t>
            </a:r>
            <a:r>
              <a:rPr sz="1846" dirty="0">
                <a:latin typeface="Times New Roman"/>
                <a:cs typeface="Times New Roman"/>
              </a:rPr>
              <a:t>that</a:t>
            </a:r>
            <a:r>
              <a:rPr sz="1846" spc="-18" dirty="0">
                <a:latin typeface="Times New Roman"/>
                <a:cs typeface="Times New Roman"/>
              </a:rPr>
              <a:t> </a:t>
            </a:r>
            <a:r>
              <a:rPr sz="1846" dirty="0">
                <a:latin typeface="Times New Roman"/>
                <a:cs typeface="Times New Roman"/>
              </a:rPr>
              <a:t>consist</a:t>
            </a:r>
            <a:r>
              <a:rPr sz="1846" spc="-42" dirty="0">
                <a:latin typeface="Times New Roman"/>
                <a:cs typeface="Times New Roman"/>
              </a:rPr>
              <a:t> </a:t>
            </a:r>
            <a:r>
              <a:rPr sz="1846" dirty="0">
                <a:latin typeface="Times New Roman"/>
                <a:cs typeface="Times New Roman"/>
              </a:rPr>
              <a:t>of</a:t>
            </a:r>
            <a:r>
              <a:rPr sz="1846" spc="18" dirty="0">
                <a:latin typeface="Times New Roman"/>
                <a:cs typeface="Times New Roman"/>
              </a:rPr>
              <a:t> </a:t>
            </a:r>
            <a:r>
              <a:rPr sz="1846" i="1" dirty="0">
                <a:latin typeface="Times New Roman"/>
                <a:cs typeface="Times New Roman"/>
              </a:rPr>
              <a:t>n</a:t>
            </a:r>
            <a:r>
              <a:rPr sz="1846" i="1" spc="-5" dirty="0">
                <a:latin typeface="Times New Roman"/>
                <a:cs typeface="Times New Roman"/>
              </a:rPr>
              <a:t> </a:t>
            </a:r>
            <a:r>
              <a:rPr sz="1846" dirty="0">
                <a:latin typeface="Times New Roman"/>
                <a:cs typeface="Times New Roman"/>
              </a:rPr>
              <a:t>binary</a:t>
            </a:r>
            <a:r>
              <a:rPr sz="1846" spc="-28" dirty="0">
                <a:latin typeface="Times New Roman"/>
                <a:cs typeface="Times New Roman"/>
              </a:rPr>
              <a:t> </a:t>
            </a:r>
            <a:r>
              <a:rPr sz="1846" spc="-5" dirty="0">
                <a:latin typeface="Times New Roman"/>
                <a:cs typeface="Times New Roman"/>
              </a:rPr>
              <a:t>attributes.</a:t>
            </a:r>
            <a:endParaRPr sz="1846" dirty="0">
              <a:latin typeface="Times New Roman"/>
              <a:cs typeface="Times New Roman"/>
            </a:endParaRPr>
          </a:p>
          <a:p>
            <a:pPr marL="363424" marR="51583" indent="-316531" algn="just">
              <a:spcBef>
                <a:spcPts val="558"/>
              </a:spcBef>
              <a:buChar char="•"/>
              <a:tabLst>
                <a:tab pos="363424" algn="l"/>
              </a:tabLst>
            </a:pPr>
            <a:r>
              <a:rPr sz="1846" dirty="0">
                <a:latin typeface="Times New Roman"/>
                <a:cs typeface="Times New Roman"/>
              </a:rPr>
              <a:t>The</a:t>
            </a:r>
            <a:r>
              <a:rPr sz="1846" spc="-5" dirty="0">
                <a:latin typeface="Times New Roman"/>
                <a:cs typeface="Times New Roman"/>
              </a:rPr>
              <a:t> </a:t>
            </a:r>
            <a:r>
              <a:rPr sz="1846" dirty="0">
                <a:latin typeface="Times New Roman"/>
                <a:cs typeface="Times New Roman"/>
              </a:rPr>
              <a:t>comparison</a:t>
            </a:r>
            <a:r>
              <a:rPr sz="1846" spc="-23" dirty="0">
                <a:latin typeface="Times New Roman"/>
                <a:cs typeface="Times New Roman"/>
              </a:rPr>
              <a:t> </a:t>
            </a:r>
            <a:r>
              <a:rPr sz="1846" dirty="0">
                <a:latin typeface="Times New Roman"/>
                <a:cs typeface="Times New Roman"/>
              </a:rPr>
              <a:t>of</a:t>
            </a:r>
            <a:r>
              <a:rPr sz="1846" spc="-9" dirty="0">
                <a:latin typeface="Times New Roman"/>
                <a:cs typeface="Times New Roman"/>
              </a:rPr>
              <a:t> </a:t>
            </a:r>
            <a:r>
              <a:rPr sz="1846" dirty="0">
                <a:latin typeface="Times New Roman"/>
                <a:cs typeface="Times New Roman"/>
              </a:rPr>
              <a:t>two</a:t>
            </a:r>
            <a:r>
              <a:rPr sz="1846" spc="5" dirty="0">
                <a:latin typeface="Times New Roman"/>
                <a:cs typeface="Times New Roman"/>
              </a:rPr>
              <a:t> </a:t>
            </a:r>
            <a:r>
              <a:rPr sz="1846" dirty="0">
                <a:latin typeface="Times New Roman"/>
                <a:cs typeface="Times New Roman"/>
              </a:rPr>
              <a:t>such</a:t>
            </a:r>
            <a:r>
              <a:rPr sz="1846" spc="-9" dirty="0">
                <a:latin typeface="Times New Roman"/>
                <a:cs typeface="Times New Roman"/>
              </a:rPr>
              <a:t> </a:t>
            </a:r>
            <a:r>
              <a:rPr sz="1846" spc="-5" dirty="0">
                <a:latin typeface="Times New Roman"/>
                <a:cs typeface="Times New Roman"/>
              </a:rPr>
              <a:t>objects,</a:t>
            </a:r>
            <a:r>
              <a:rPr sz="1846" spc="-23" dirty="0">
                <a:latin typeface="Times New Roman"/>
                <a:cs typeface="Times New Roman"/>
              </a:rPr>
              <a:t> </a:t>
            </a:r>
            <a:r>
              <a:rPr sz="1846" dirty="0">
                <a:latin typeface="Times New Roman"/>
                <a:cs typeface="Times New Roman"/>
              </a:rPr>
              <a:t>i.e.,</a:t>
            </a:r>
            <a:r>
              <a:rPr sz="1846" spc="-14" dirty="0">
                <a:latin typeface="Times New Roman"/>
                <a:cs typeface="Times New Roman"/>
              </a:rPr>
              <a:t> </a:t>
            </a:r>
            <a:r>
              <a:rPr sz="1846" dirty="0">
                <a:latin typeface="Times New Roman"/>
                <a:cs typeface="Times New Roman"/>
              </a:rPr>
              <a:t>two</a:t>
            </a:r>
            <a:r>
              <a:rPr sz="1846" spc="5" dirty="0">
                <a:latin typeface="Times New Roman"/>
                <a:cs typeface="Times New Roman"/>
              </a:rPr>
              <a:t> </a:t>
            </a:r>
            <a:r>
              <a:rPr sz="1846" dirty="0">
                <a:latin typeface="Times New Roman"/>
                <a:cs typeface="Times New Roman"/>
              </a:rPr>
              <a:t>binary</a:t>
            </a:r>
            <a:r>
              <a:rPr sz="1846" spc="-32" dirty="0">
                <a:latin typeface="Times New Roman"/>
                <a:cs typeface="Times New Roman"/>
              </a:rPr>
              <a:t> </a:t>
            </a:r>
            <a:r>
              <a:rPr sz="1846" dirty="0">
                <a:latin typeface="Times New Roman"/>
                <a:cs typeface="Times New Roman"/>
              </a:rPr>
              <a:t>vectors,</a:t>
            </a:r>
            <a:r>
              <a:rPr sz="1846" spc="-23" dirty="0">
                <a:latin typeface="Times New Roman"/>
                <a:cs typeface="Times New Roman"/>
              </a:rPr>
              <a:t> </a:t>
            </a:r>
            <a:r>
              <a:rPr sz="1846" spc="-5" dirty="0">
                <a:latin typeface="Times New Roman"/>
                <a:cs typeface="Times New Roman"/>
              </a:rPr>
              <a:t>leads</a:t>
            </a:r>
            <a:r>
              <a:rPr sz="1846" spc="-14" dirty="0">
                <a:latin typeface="Times New Roman"/>
                <a:cs typeface="Times New Roman"/>
              </a:rPr>
              <a:t> </a:t>
            </a:r>
            <a:r>
              <a:rPr sz="1846" dirty="0">
                <a:latin typeface="Times New Roman"/>
                <a:cs typeface="Times New Roman"/>
              </a:rPr>
              <a:t>to</a:t>
            </a:r>
            <a:r>
              <a:rPr sz="1846" spc="5" dirty="0">
                <a:latin typeface="Times New Roman"/>
                <a:cs typeface="Times New Roman"/>
              </a:rPr>
              <a:t> </a:t>
            </a:r>
            <a:r>
              <a:rPr sz="1846" dirty="0">
                <a:latin typeface="Times New Roman"/>
                <a:cs typeface="Times New Roman"/>
              </a:rPr>
              <a:t>the</a:t>
            </a:r>
            <a:r>
              <a:rPr sz="1846" spc="-5" dirty="0">
                <a:latin typeface="Times New Roman"/>
                <a:cs typeface="Times New Roman"/>
              </a:rPr>
              <a:t> </a:t>
            </a:r>
            <a:r>
              <a:rPr sz="1846" dirty="0">
                <a:latin typeface="Times New Roman"/>
                <a:cs typeface="Times New Roman"/>
              </a:rPr>
              <a:t>following </a:t>
            </a:r>
            <a:r>
              <a:rPr sz="1846" spc="-452" dirty="0">
                <a:latin typeface="Times New Roman"/>
                <a:cs typeface="Times New Roman"/>
              </a:rPr>
              <a:t> </a:t>
            </a:r>
            <a:r>
              <a:rPr sz="1846" spc="5" dirty="0">
                <a:latin typeface="Times New Roman"/>
                <a:cs typeface="Times New Roman"/>
              </a:rPr>
              <a:t>four</a:t>
            </a:r>
            <a:r>
              <a:rPr sz="1846" spc="-32" dirty="0">
                <a:latin typeface="Times New Roman"/>
                <a:cs typeface="Times New Roman"/>
              </a:rPr>
              <a:t> </a:t>
            </a:r>
            <a:r>
              <a:rPr sz="1846" spc="-5" dirty="0">
                <a:latin typeface="Times New Roman"/>
                <a:cs typeface="Times New Roman"/>
              </a:rPr>
              <a:t>frequencies:</a:t>
            </a:r>
            <a:endParaRPr sz="1846" dirty="0">
              <a:latin typeface="Times New Roman"/>
              <a:cs typeface="Times New Roman"/>
            </a:endParaRPr>
          </a:p>
          <a:p>
            <a:pPr marL="785466" marR="3034594" algn="just">
              <a:lnSpc>
                <a:spcPct val="127800"/>
              </a:lnSpc>
              <a:spcBef>
                <a:spcPts val="558"/>
              </a:spcBef>
            </a:pPr>
            <a:r>
              <a:rPr sz="1662" dirty="0">
                <a:latin typeface="Times New Roman"/>
                <a:cs typeface="Times New Roman"/>
              </a:rPr>
              <a:t>f</a:t>
            </a:r>
            <a:r>
              <a:rPr sz="1662" baseline="-20833" dirty="0">
                <a:latin typeface="Times New Roman"/>
                <a:cs typeface="Times New Roman"/>
              </a:rPr>
              <a:t>00 </a:t>
            </a:r>
            <a:r>
              <a:rPr sz="1662" dirty="0">
                <a:latin typeface="Times New Roman"/>
                <a:cs typeface="Times New Roman"/>
              </a:rPr>
              <a:t>= the </a:t>
            </a:r>
            <a:r>
              <a:rPr sz="1662" spc="-5" dirty="0">
                <a:latin typeface="Times New Roman"/>
                <a:cs typeface="Times New Roman"/>
              </a:rPr>
              <a:t>number </a:t>
            </a:r>
            <a:r>
              <a:rPr sz="1662" dirty="0">
                <a:latin typeface="Times New Roman"/>
                <a:cs typeface="Times New Roman"/>
              </a:rPr>
              <a:t>of attributes where </a:t>
            </a:r>
            <a:r>
              <a:rPr sz="1662" b="1" dirty="0">
                <a:latin typeface="Times New Roman"/>
                <a:cs typeface="Times New Roman"/>
              </a:rPr>
              <a:t>x </a:t>
            </a:r>
            <a:r>
              <a:rPr sz="1662" spc="-5" dirty="0">
                <a:latin typeface="Times New Roman"/>
                <a:cs typeface="Times New Roman"/>
              </a:rPr>
              <a:t>is </a:t>
            </a:r>
            <a:r>
              <a:rPr sz="1662" dirty="0">
                <a:latin typeface="Times New Roman"/>
                <a:cs typeface="Times New Roman"/>
              </a:rPr>
              <a:t>0 and </a:t>
            </a:r>
            <a:r>
              <a:rPr sz="1662" b="1" dirty="0">
                <a:latin typeface="Times New Roman"/>
                <a:cs typeface="Times New Roman"/>
              </a:rPr>
              <a:t>y </a:t>
            </a:r>
            <a:r>
              <a:rPr sz="1662" spc="-5" dirty="0">
                <a:latin typeface="Times New Roman"/>
                <a:cs typeface="Times New Roman"/>
              </a:rPr>
              <a:t>is </a:t>
            </a:r>
            <a:r>
              <a:rPr sz="1662" dirty="0">
                <a:latin typeface="Times New Roman"/>
                <a:cs typeface="Times New Roman"/>
              </a:rPr>
              <a:t>0 </a:t>
            </a:r>
            <a:r>
              <a:rPr sz="1662" spc="-401" dirty="0">
                <a:latin typeface="Times New Roman"/>
                <a:cs typeface="Times New Roman"/>
              </a:rPr>
              <a:t> </a:t>
            </a:r>
            <a:r>
              <a:rPr sz="1662" spc="-5" dirty="0">
                <a:latin typeface="Times New Roman"/>
                <a:cs typeface="Times New Roman"/>
              </a:rPr>
              <a:t>f</a:t>
            </a:r>
            <a:r>
              <a:rPr sz="1662" spc="-6" baseline="-20833" dirty="0">
                <a:latin typeface="Times New Roman"/>
                <a:cs typeface="Times New Roman"/>
              </a:rPr>
              <a:t>01 </a:t>
            </a:r>
            <a:r>
              <a:rPr sz="1662" dirty="0">
                <a:latin typeface="Times New Roman"/>
                <a:cs typeface="Times New Roman"/>
              </a:rPr>
              <a:t>= the </a:t>
            </a:r>
            <a:r>
              <a:rPr sz="1662" spc="-5" dirty="0">
                <a:latin typeface="Times New Roman"/>
                <a:cs typeface="Times New Roman"/>
              </a:rPr>
              <a:t>number </a:t>
            </a:r>
            <a:r>
              <a:rPr sz="1662" dirty="0">
                <a:latin typeface="Times New Roman"/>
                <a:cs typeface="Times New Roman"/>
              </a:rPr>
              <a:t>of attributes </a:t>
            </a:r>
            <a:r>
              <a:rPr sz="1662" spc="-5" dirty="0">
                <a:latin typeface="Times New Roman"/>
                <a:cs typeface="Times New Roman"/>
              </a:rPr>
              <a:t>where </a:t>
            </a:r>
            <a:r>
              <a:rPr sz="1662" b="1" dirty="0">
                <a:latin typeface="Times New Roman"/>
                <a:cs typeface="Times New Roman"/>
              </a:rPr>
              <a:t>x </a:t>
            </a:r>
            <a:r>
              <a:rPr sz="1662" dirty="0">
                <a:latin typeface="Times New Roman"/>
                <a:cs typeface="Times New Roman"/>
              </a:rPr>
              <a:t>is 0 and </a:t>
            </a:r>
            <a:r>
              <a:rPr sz="1662" b="1" dirty="0">
                <a:latin typeface="Times New Roman"/>
                <a:cs typeface="Times New Roman"/>
              </a:rPr>
              <a:t>y </a:t>
            </a:r>
            <a:r>
              <a:rPr sz="1662" dirty="0">
                <a:latin typeface="Times New Roman"/>
                <a:cs typeface="Times New Roman"/>
              </a:rPr>
              <a:t>is 1 </a:t>
            </a:r>
            <a:r>
              <a:rPr sz="1662" spc="-401" dirty="0">
                <a:latin typeface="Times New Roman"/>
                <a:cs typeface="Times New Roman"/>
              </a:rPr>
              <a:t> </a:t>
            </a:r>
            <a:r>
              <a:rPr sz="1662" dirty="0">
                <a:latin typeface="Times New Roman"/>
                <a:cs typeface="Times New Roman"/>
              </a:rPr>
              <a:t>f</a:t>
            </a:r>
            <a:r>
              <a:rPr sz="1662" baseline="-20833" dirty="0">
                <a:latin typeface="Times New Roman"/>
                <a:cs typeface="Times New Roman"/>
              </a:rPr>
              <a:t>10 </a:t>
            </a:r>
            <a:r>
              <a:rPr sz="1662" dirty="0">
                <a:latin typeface="Times New Roman"/>
                <a:cs typeface="Times New Roman"/>
              </a:rPr>
              <a:t>= the </a:t>
            </a:r>
            <a:r>
              <a:rPr sz="1662" spc="-5" dirty="0">
                <a:latin typeface="Times New Roman"/>
                <a:cs typeface="Times New Roman"/>
              </a:rPr>
              <a:t>number </a:t>
            </a:r>
            <a:r>
              <a:rPr sz="1662" dirty="0">
                <a:latin typeface="Times New Roman"/>
                <a:cs typeface="Times New Roman"/>
              </a:rPr>
              <a:t>of attributes where </a:t>
            </a:r>
            <a:r>
              <a:rPr sz="1662" b="1" dirty="0">
                <a:latin typeface="Times New Roman"/>
                <a:cs typeface="Times New Roman"/>
              </a:rPr>
              <a:t>x </a:t>
            </a:r>
            <a:r>
              <a:rPr sz="1662" spc="-5" dirty="0">
                <a:latin typeface="Times New Roman"/>
                <a:cs typeface="Times New Roman"/>
              </a:rPr>
              <a:t>is </a:t>
            </a:r>
            <a:r>
              <a:rPr sz="1662" dirty="0">
                <a:latin typeface="Times New Roman"/>
                <a:cs typeface="Times New Roman"/>
              </a:rPr>
              <a:t>1 and </a:t>
            </a:r>
            <a:r>
              <a:rPr sz="1662" b="1" dirty="0">
                <a:latin typeface="Times New Roman"/>
                <a:cs typeface="Times New Roman"/>
              </a:rPr>
              <a:t>y </a:t>
            </a:r>
            <a:r>
              <a:rPr sz="1662" spc="-5" dirty="0">
                <a:latin typeface="Times New Roman"/>
                <a:cs typeface="Times New Roman"/>
              </a:rPr>
              <a:t>is </a:t>
            </a:r>
            <a:r>
              <a:rPr sz="1662" dirty="0">
                <a:latin typeface="Times New Roman"/>
                <a:cs typeface="Times New Roman"/>
              </a:rPr>
              <a:t>0 </a:t>
            </a:r>
            <a:r>
              <a:rPr sz="1662" spc="-401" dirty="0">
                <a:latin typeface="Times New Roman"/>
                <a:cs typeface="Times New Roman"/>
              </a:rPr>
              <a:t> </a:t>
            </a:r>
            <a:r>
              <a:rPr sz="1662" dirty="0">
                <a:latin typeface="Times New Roman"/>
                <a:cs typeface="Times New Roman"/>
              </a:rPr>
              <a:t>f</a:t>
            </a:r>
            <a:r>
              <a:rPr sz="1662" baseline="-20833" dirty="0">
                <a:latin typeface="Times New Roman"/>
                <a:cs typeface="Times New Roman"/>
              </a:rPr>
              <a:t>11</a:t>
            </a:r>
            <a:r>
              <a:rPr sz="1662" spc="186" baseline="-20833" dirty="0">
                <a:latin typeface="Times New Roman"/>
                <a:cs typeface="Times New Roman"/>
              </a:rPr>
              <a:t> </a:t>
            </a:r>
            <a:r>
              <a:rPr sz="1662" dirty="0">
                <a:latin typeface="Times New Roman"/>
                <a:cs typeface="Times New Roman"/>
              </a:rPr>
              <a:t>=</a:t>
            </a:r>
            <a:r>
              <a:rPr sz="1662" spc="-5" dirty="0">
                <a:latin typeface="Times New Roman"/>
                <a:cs typeface="Times New Roman"/>
              </a:rPr>
              <a:t> </a:t>
            </a:r>
            <a:r>
              <a:rPr sz="1662" dirty="0">
                <a:latin typeface="Times New Roman"/>
                <a:cs typeface="Times New Roman"/>
              </a:rPr>
              <a:t>the</a:t>
            </a:r>
            <a:r>
              <a:rPr sz="1662" spc="-5" dirty="0">
                <a:latin typeface="Times New Roman"/>
                <a:cs typeface="Times New Roman"/>
              </a:rPr>
              <a:t> number</a:t>
            </a:r>
            <a:r>
              <a:rPr sz="1662" spc="5" dirty="0">
                <a:latin typeface="Times New Roman"/>
                <a:cs typeface="Times New Roman"/>
              </a:rPr>
              <a:t> </a:t>
            </a:r>
            <a:r>
              <a:rPr sz="1662" dirty="0">
                <a:latin typeface="Times New Roman"/>
                <a:cs typeface="Times New Roman"/>
              </a:rPr>
              <a:t>of attributes</a:t>
            </a:r>
            <a:r>
              <a:rPr sz="1662" spc="-37" dirty="0">
                <a:latin typeface="Times New Roman"/>
                <a:cs typeface="Times New Roman"/>
              </a:rPr>
              <a:t> </a:t>
            </a:r>
            <a:r>
              <a:rPr sz="1662" dirty="0">
                <a:latin typeface="Times New Roman"/>
                <a:cs typeface="Times New Roman"/>
              </a:rPr>
              <a:t>where</a:t>
            </a:r>
            <a:r>
              <a:rPr sz="1662" spc="23" dirty="0">
                <a:latin typeface="Times New Roman"/>
                <a:cs typeface="Times New Roman"/>
              </a:rPr>
              <a:t> </a:t>
            </a:r>
            <a:r>
              <a:rPr sz="1662" b="1" dirty="0">
                <a:latin typeface="Times New Roman"/>
                <a:cs typeface="Times New Roman"/>
              </a:rPr>
              <a:t>x</a:t>
            </a:r>
            <a:r>
              <a:rPr sz="1662" b="1" spc="-14" dirty="0">
                <a:latin typeface="Times New Roman"/>
                <a:cs typeface="Times New Roman"/>
              </a:rPr>
              <a:t> </a:t>
            </a:r>
            <a:r>
              <a:rPr sz="1662" spc="-5" dirty="0">
                <a:latin typeface="Times New Roman"/>
                <a:cs typeface="Times New Roman"/>
              </a:rPr>
              <a:t>is </a:t>
            </a:r>
            <a:r>
              <a:rPr sz="1662" dirty="0">
                <a:latin typeface="Times New Roman"/>
                <a:cs typeface="Times New Roman"/>
              </a:rPr>
              <a:t>1 and</a:t>
            </a:r>
            <a:r>
              <a:rPr sz="1662" spc="-9" dirty="0">
                <a:latin typeface="Times New Roman"/>
                <a:cs typeface="Times New Roman"/>
              </a:rPr>
              <a:t> </a:t>
            </a:r>
            <a:r>
              <a:rPr sz="1662" b="1" dirty="0">
                <a:latin typeface="Times New Roman"/>
                <a:cs typeface="Times New Roman"/>
              </a:rPr>
              <a:t>y </a:t>
            </a:r>
            <a:r>
              <a:rPr sz="1662" spc="-5" dirty="0">
                <a:latin typeface="Times New Roman"/>
                <a:cs typeface="Times New Roman"/>
              </a:rPr>
              <a:t>is</a:t>
            </a:r>
            <a:r>
              <a:rPr sz="1662" spc="-14" dirty="0">
                <a:latin typeface="Times New Roman"/>
                <a:cs typeface="Times New Roman"/>
              </a:rPr>
              <a:t> </a:t>
            </a:r>
            <a:r>
              <a:rPr sz="1662" dirty="0">
                <a:latin typeface="Times New Roman"/>
                <a:cs typeface="Times New Roman"/>
              </a:rPr>
              <a:t>1</a:t>
            </a:r>
          </a:p>
          <a:p>
            <a:pPr marL="363424" indent="-316531" algn="just">
              <a:spcBef>
                <a:spcPts val="1657"/>
              </a:spcBef>
              <a:buFont typeface="Times New Roman"/>
              <a:buChar char="•"/>
              <a:tabLst>
                <a:tab pos="363424" algn="l"/>
              </a:tabLst>
            </a:pPr>
            <a:r>
              <a:rPr sz="1846" b="1" dirty="0">
                <a:latin typeface="Times New Roman"/>
                <a:cs typeface="Times New Roman"/>
              </a:rPr>
              <a:t>Distance</a:t>
            </a:r>
            <a:r>
              <a:rPr sz="1846" b="1" spc="-32" dirty="0">
                <a:latin typeface="Times New Roman"/>
                <a:cs typeface="Times New Roman"/>
              </a:rPr>
              <a:t> </a:t>
            </a:r>
            <a:r>
              <a:rPr sz="1846" b="1" dirty="0">
                <a:latin typeface="Times New Roman"/>
                <a:cs typeface="Times New Roman"/>
              </a:rPr>
              <a:t>measure</a:t>
            </a:r>
            <a:r>
              <a:rPr sz="1846" b="1" spc="-23" dirty="0">
                <a:latin typeface="Times New Roman"/>
                <a:cs typeface="Times New Roman"/>
              </a:rPr>
              <a:t> </a:t>
            </a:r>
            <a:r>
              <a:rPr sz="1846" b="1" spc="5" dirty="0">
                <a:latin typeface="Times New Roman"/>
                <a:cs typeface="Times New Roman"/>
              </a:rPr>
              <a:t>for</a:t>
            </a:r>
            <a:r>
              <a:rPr sz="1846" b="1" spc="-28" dirty="0">
                <a:latin typeface="Times New Roman"/>
                <a:cs typeface="Times New Roman"/>
              </a:rPr>
              <a:t> </a:t>
            </a:r>
            <a:r>
              <a:rPr sz="1846" b="1" dirty="0">
                <a:solidFill>
                  <a:srgbClr val="FF0000"/>
                </a:solidFill>
                <a:latin typeface="Times New Roman"/>
                <a:cs typeface="Times New Roman"/>
              </a:rPr>
              <a:t>symmetric</a:t>
            </a:r>
            <a:r>
              <a:rPr sz="1846" b="1" spc="-28" dirty="0">
                <a:solidFill>
                  <a:srgbClr val="FF0000"/>
                </a:solidFill>
                <a:latin typeface="Times New Roman"/>
                <a:cs typeface="Times New Roman"/>
              </a:rPr>
              <a:t> </a:t>
            </a:r>
            <a:r>
              <a:rPr sz="1846" b="1" dirty="0">
                <a:solidFill>
                  <a:srgbClr val="FF0000"/>
                </a:solidFill>
                <a:latin typeface="Times New Roman"/>
                <a:cs typeface="Times New Roman"/>
              </a:rPr>
              <a:t>binary</a:t>
            </a:r>
            <a:r>
              <a:rPr sz="1846" b="1" spc="-32" dirty="0">
                <a:solidFill>
                  <a:srgbClr val="FF0000"/>
                </a:solidFill>
                <a:latin typeface="Times New Roman"/>
                <a:cs typeface="Times New Roman"/>
              </a:rPr>
              <a:t> </a:t>
            </a:r>
            <a:r>
              <a:rPr sz="1846" b="1" dirty="0">
                <a:solidFill>
                  <a:srgbClr val="FF0000"/>
                </a:solidFill>
                <a:latin typeface="Times New Roman"/>
                <a:cs typeface="Times New Roman"/>
              </a:rPr>
              <a:t>variables</a:t>
            </a:r>
            <a:r>
              <a:rPr sz="1846" dirty="0">
                <a:latin typeface="Times New Roman"/>
                <a:cs typeface="Times New Roman"/>
              </a:rPr>
              <a:t>:</a:t>
            </a:r>
          </a:p>
        </p:txBody>
      </p:sp>
      <p:sp>
        <p:nvSpPr>
          <p:cNvPr id="4" name="object 4"/>
          <p:cNvSpPr/>
          <p:nvPr/>
        </p:nvSpPr>
        <p:spPr>
          <a:xfrm>
            <a:off x="1352843" y="4473056"/>
            <a:ext cx="491197" cy="218049"/>
          </a:xfrm>
          <a:custGeom>
            <a:avLst/>
            <a:gdLst/>
            <a:ahLst/>
            <a:cxnLst/>
            <a:rect l="l" t="t" r="r" b="b"/>
            <a:pathLst>
              <a:path w="532130" h="236220">
                <a:moveTo>
                  <a:pt x="456692" y="0"/>
                </a:moveTo>
                <a:lnTo>
                  <a:pt x="453263" y="9525"/>
                </a:lnTo>
                <a:lnTo>
                  <a:pt x="466903" y="15501"/>
                </a:lnTo>
                <a:lnTo>
                  <a:pt x="478663" y="23717"/>
                </a:lnTo>
                <a:lnTo>
                  <a:pt x="502517" y="61652"/>
                </a:lnTo>
                <a:lnTo>
                  <a:pt x="510286" y="116712"/>
                </a:lnTo>
                <a:lnTo>
                  <a:pt x="509424" y="137477"/>
                </a:lnTo>
                <a:lnTo>
                  <a:pt x="496315" y="188340"/>
                </a:lnTo>
                <a:lnTo>
                  <a:pt x="467098" y="220255"/>
                </a:lnTo>
                <a:lnTo>
                  <a:pt x="453644" y="226187"/>
                </a:lnTo>
                <a:lnTo>
                  <a:pt x="456692" y="235712"/>
                </a:lnTo>
                <a:lnTo>
                  <a:pt x="501679" y="208994"/>
                </a:lnTo>
                <a:lnTo>
                  <a:pt x="527018" y="159607"/>
                </a:lnTo>
                <a:lnTo>
                  <a:pt x="531876" y="117982"/>
                </a:lnTo>
                <a:lnTo>
                  <a:pt x="530659" y="96335"/>
                </a:lnTo>
                <a:lnTo>
                  <a:pt x="520892" y="57993"/>
                </a:lnTo>
                <a:lnTo>
                  <a:pt x="488696" y="15112"/>
                </a:lnTo>
                <a:lnTo>
                  <a:pt x="473741" y="6163"/>
                </a:lnTo>
                <a:lnTo>
                  <a:pt x="456692" y="0"/>
                </a:lnTo>
                <a:close/>
              </a:path>
              <a:path w="532130" h="236220">
                <a:moveTo>
                  <a:pt x="75183" y="0"/>
                </a:moveTo>
                <a:lnTo>
                  <a:pt x="30214" y="26824"/>
                </a:lnTo>
                <a:lnTo>
                  <a:pt x="4857" y="76342"/>
                </a:lnTo>
                <a:lnTo>
                  <a:pt x="0" y="117982"/>
                </a:lnTo>
                <a:lnTo>
                  <a:pt x="1214" y="139628"/>
                </a:lnTo>
                <a:lnTo>
                  <a:pt x="10929" y="177919"/>
                </a:lnTo>
                <a:lnTo>
                  <a:pt x="43068" y="220662"/>
                </a:lnTo>
                <a:lnTo>
                  <a:pt x="75183" y="235712"/>
                </a:lnTo>
                <a:lnTo>
                  <a:pt x="78231" y="226187"/>
                </a:lnTo>
                <a:lnTo>
                  <a:pt x="64775" y="220255"/>
                </a:lnTo>
                <a:lnTo>
                  <a:pt x="53165" y="211978"/>
                </a:lnTo>
                <a:lnTo>
                  <a:pt x="29338" y="173291"/>
                </a:lnTo>
                <a:lnTo>
                  <a:pt x="21462" y="116712"/>
                </a:lnTo>
                <a:lnTo>
                  <a:pt x="22342" y="96565"/>
                </a:lnTo>
                <a:lnTo>
                  <a:pt x="35432" y="46862"/>
                </a:lnTo>
                <a:lnTo>
                  <a:pt x="64990" y="15501"/>
                </a:lnTo>
                <a:lnTo>
                  <a:pt x="78612" y="9525"/>
                </a:lnTo>
                <a:lnTo>
                  <a:pt x="75183" y="0"/>
                </a:lnTo>
                <a:close/>
              </a:path>
            </a:pathLst>
          </a:custGeom>
          <a:solidFill>
            <a:srgbClr val="000000"/>
          </a:solidFill>
        </p:spPr>
        <p:txBody>
          <a:bodyPr wrap="square" lIns="0" tIns="0" rIns="0" bIns="0" rtlCol="0"/>
          <a:lstStyle/>
          <a:p>
            <a:endParaRPr sz="1662"/>
          </a:p>
        </p:txBody>
      </p:sp>
      <p:sp>
        <p:nvSpPr>
          <p:cNvPr id="5" name="object 5"/>
          <p:cNvSpPr txBox="1"/>
          <p:nvPr/>
        </p:nvSpPr>
        <p:spPr>
          <a:xfrm>
            <a:off x="1177231" y="4403188"/>
            <a:ext cx="939018" cy="295890"/>
          </a:xfrm>
          <a:prstGeom prst="rect">
            <a:avLst/>
          </a:prstGeom>
        </p:spPr>
        <p:txBody>
          <a:bodyPr vert="horz" wrap="square" lIns="0" tIns="11723" rIns="0" bIns="0" rtlCol="0">
            <a:spAutoFit/>
          </a:bodyPr>
          <a:lstStyle/>
          <a:p>
            <a:pPr marL="11723">
              <a:spcBef>
                <a:spcPts val="92"/>
              </a:spcBef>
              <a:tabLst>
                <a:tab pos="751467" algn="l"/>
              </a:tabLst>
            </a:pPr>
            <a:r>
              <a:rPr sz="1846" dirty="0">
                <a:latin typeface="Cambria Math"/>
                <a:cs typeface="Cambria Math"/>
              </a:rPr>
              <a:t>𝐝 </a:t>
            </a:r>
            <a:r>
              <a:rPr sz="1846" spc="-51" dirty="0">
                <a:latin typeface="Cambria Math"/>
                <a:cs typeface="Cambria Math"/>
              </a:rPr>
              <a:t> </a:t>
            </a:r>
            <a:r>
              <a:rPr sz="1846" dirty="0">
                <a:latin typeface="Cambria Math"/>
                <a:cs typeface="Cambria Math"/>
              </a:rPr>
              <a:t>𝐱,</a:t>
            </a:r>
            <a:r>
              <a:rPr sz="1846" spc="-102" dirty="0">
                <a:latin typeface="Cambria Math"/>
                <a:cs typeface="Cambria Math"/>
              </a:rPr>
              <a:t> </a:t>
            </a:r>
            <a:r>
              <a:rPr sz="1846" dirty="0">
                <a:latin typeface="Cambria Math"/>
                <a:cs typeface="Cambria Math"/>
              </a:rPr>
              <a:t>𝐲	=</a:t>
            </a:r>
            <a:endParaRPr sz="1846">
              <a:latin typeface="Cambria Math"/>
              <a:cs typeface="Cambria Math"/>
            </a:endParaRPr>
          </a:p>
        </p:txBody>
      </p:sp>
      <p:sp>
        <p:nvSpPr>
          <p:cNvPr id="6" name="object 6"/>
          <p:cNvSpPr txBox="1"/>
          <p:nvPr/>
        </p:nvSpPr>
        <p:spPr>
          <a:xfrm>
            <a:off x="412653" y="4608575"/>
            <a:ext cx="5472918" cy="785126"/>
          </a:xfrm>
          <a:prstGeom prst="rect">
            <a:avLst/>
          </a:prstGeom>
        </p:spPr>
        <p:txBody>
          <a:bodyPr vert="horz" wrap="square" lIns="0" tIns="11723" rIns="0" bIns="0" rtlCol="0">
            <a:spAutoFit/>
          </a:bodyPr>
          <a:lstStyle/>
          <a:p>
            <a:pPr marL="86167" algn="ctr">
              <a:spcBef>
                <a:spcPts val="92"/>
              </a:spcBef>
            </a:pPr>
            <a:r>
              <a:rPr sz="2769" spc="-34" baseline="11111" dirty="0">
                <a:latin typeface="Cambria Math"/>
                <a:cs typeface="Cambria Math"/>
              </a:rPr>
              <a:t>𝐟</a:t>
            </a:r>
            <a:r>
              <a:rPr sz="1338" spc="-23" dirty="0">
                <a:latin typeface="Cambria Math"/>
                <a:cs typeface="Cambria Math"/>
              </a:rPr>
              <a:t>𝟎𝟎</a:t>
            </a:r>
            <a:r>
              <a:rPr sz="1338" spc="180" dirty="0">
                <a:latin typeface="Cambria Math"/>
                <a:cs typeface="Cambria Math"/>
              </a:rPr>
              <a:t> </a:t>
            </a:r>
            <a:r>
              <a:rPr sz="2769"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𝟎𝟏</a:t>
            </a:r>
            <a:r>
              <a:rPr sz="1338" spc="185" dirty="0">
                <a:latin typeface="Cambria Math"/>
                <a:cs typeface="Cambria Math"/>
              </a:rPr>
              <a:t> </a:t>
            </a:r>
            <a:r>
              <a:rPr sz="2769"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𝟏𝟎</a:t>
            </a:r>
            <a:r>
              <a:rPr sz="1338" spc="185" dirty="0">
                <a:latin typeface="Cambria Math"/>
                <a:cs typeface="Cambria Math"/>
              </a:rPr>
              <a:t> </a:t>
            </a:r>
            <a:r>
              <a:rPr sz="2769"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𝟏𝟏</a:t>
            </a:r>
            <a:endParaRPr sz="1338">
              <a:latin typeface="Cambria Math"/>
              <a:cs typeface="Cambria Math"/>
            </a:endParaRPr>
          </a:p>
          <a:p>
            <a:pPr marL="339978" indent="-316531">
              <a:spcBef>
                <a:spcPts val="1643"/>
              </a:spcBef>
              <a:buFont typeface="Times New Roman"/>
              <a:buChar char="•"/>
              <a:tabLst>
                <a:tab pos="339392" algn="l"/>
                <a:tab pos="339978" algn="l"/>
              </a:tabLst>
            </a:pPr>
            <a:r>
              <a:rPr sz="1846" b="1" dirty="0">
                <a:latin typeface="Times New Roman"/>
                <a:cs typeface="Times New Roman"/>
              </a:rPr>
              <a:t>Distance</a:t>
            </a:r>
            <a:r>
              <a:rPr sz="1846" b="1" spc="-37" dirty="0">
                <a:latin typeface="Times New Roman"/>
                <a:cs typeface="Times New Roman"/>
              </a:rPr>
              <a:t> </a:t>
            </a:r>
            <a:r>
              <a:rPr sz="1846" b="1" dirty="0">
                <a:latin typeface="Times New Roman"/>
                <a:cs typeface="Times New Roman"/>
              </a:rPr>
              <a:t>measure</a:t>
            </a:r>
            <a:r>
              <a:rPr sz="1846" b="1" spc="-23" dirty="0">
                <a:latin typeface="Times New Roman"/>
                <a:cs typeface="Times New Roman"/>
              </a:rPr>
              <a:t> </a:t>
            </a:r>
            <a:r>
              <a:rPr sz="1846" b="1" spc="5" dirty="0">
                <a:latin typeface="Times New Roman"/>
                <a:cs typeface="Times New Roman"/>
              </a:rPr>
              <a:t>for</a:t>
            </a:r>
            <a:r>
              <a:rPr sz="1846" b="1" spc="-28" dirty="0">
                <a:latin typeface="Times New Roman"/>
                <a:cs typeface="Times New Roman"/>
              </a:rPr>
              <a:t> </a:t>
            </a:r>
            <a:r>
              <a:rPr sz="1846" b="1" dirty="0">
                <a:solidFill>
                  <a:srgbClr val="FF0000"/>
                </a:solidFill>
                <a:latin typeface="Times New Roman"/>
                <a:cs typeface="Times New Roman"/>
              </a:rPr>
              <a:t>asymmetric</a:t>
            </a:r>
            <a:r>
              <a:rPr sz="1846" b="1" spc="-32" dirty="0">
                <a:solidFill>
                  <a:srgbClr val="FF0000"/>
                </a:solidFill>
                <a:latin typeface="Times New Roman"/>
                <a:cs typeface="Times New Roman"/>
              </a:rPr>
              <a:t> </a:t>
            </a:r>
            <a:r>
              <a:rPr sz="1846" b="1" dirty="0">
                <a:solidFill>
                  <a:srgbClr val="FF0000"/>
                </a:solidFill>
                <a:latin typeface="Times New Roman"/>
                <a:cs typeface="Times New Roman"/>
              </a:rPr>
              <a:t>binary</a:t>
            </a:r>
            <a:r>
              <a:rPr sz="1846" b="1" spc="-32" dirty="0">
                <a:solidFill>
                  <a:srgbClr val="FF0000"/>
                </a:solidFill>
                <a:latin typeface="Times New Roman"/>
                <a:cs typeface="Times New Roman"/>
              </a:rPr>
              <a:t> </a:t>
            </a:r>
            <a:r>
              <a:rPr sz="1846" b="1" dirty="0">
                <a:solidFill>
                  <a:srgbClr val="FF0000"/>
                </a:solidFill>
                <a:latin typeface="Times New Roman"/>
                <a:cs typeface="Times New Roman"/>
              </a:rPr>
              <a:t>variables</a:t>
            </a:r>
            <a:r>
              <a:rPr sz="1846" dirty="0">
                <a:latin typeface="Times New Roman"/>
                <a:cs typeface="Times New Roman"/>
              </a:rPr>
              <a:t>:</a:t>
            </a:r>
            <a:endParaRPr sz="1846">
              <a:latin typeface="Times New Roman"/>
              <a:cs typeface="Times New Roman"/>
            </a:endParaRPr>
          </a:p>
        </p:txBody>
      </p:sp>
      <p:sp>
        <p:nvSpPr>
          <p:cNvPr id="7" name="object 7"/>
          <p:cNvSpPr/>
          <p:nvPr/>
        </p:nvSpPr>
        <p:spPr>
          <a:xfrm>
            <a:off x="2169237" y="4574110"/>
            <a:ext cx="2055642" cy="15826"/>
          </a:xfrm>
          <a:custGeom>
            <a:avLst/>
            <a:gdLst/>
            <a:ahLst/>
            <a:cxnLst/>
            <a:rect l="l" t="t" r="r" b="b"/>
            <a:pathLst>
              <a:path w="2226945" h="17145">
                <a:moveTo>
                  <a:pt x="2226564" y="0"/>
                </a:moveTo>
                <a:lnTo>
                  <a:pt x="0" y="0"/>
                </a:lnTo>
                <a:lnTo>
                  <a:pt x="0" y="16763"/>
                </a:lnTo>
                <a:lnTo>
                  <a:pt x="2226564" y="16763"/>
                </a:lnTo>
                <a:lnTo>
                  <a:pt x="2226564" y="0"/>
                </a:lnTo>
                <a:close/>
              </a:path>
            </a:pathLst>
          </a:custGeom>
          <a:solidFill>
            <a:srgbClr val="000000"/>
          </a:solidFill>
        </p:spPr>
        <p:txBody>
          <a:bodyPr wrap="square" lIns="0" tIns="0" rIns="0" bIns="0" rtlCol="0"/>
          <a:lstStyle/>
          <a:p>
            <a:endParaRPr sz="1662"/>
          </a:p>
        </p:txBody>
      </p:sp>
      <p:sp>
        <p:nvSpPr>
          <p:cNvPr id="8" name="object 8"/>
          <p:cNvSpPr txBox="1"/>
          <p:nvPr/>
        </p:nvSpPr>
        <p:spPr>
          <a:xfrm>
            <a:off x="2718463" y="4273764"/>
            <a:ext cx="948397" cy="295890"/>
          </a:xfrm>
          <a:prstGeom prst="rect">
            <a:avLst/>
          </a:prstGeom>
        </p:spPr>
        <p:txBody>
          <a:bodyPr vert="horz" wrap="square" lIns="0" tIns="11723" rIns="0" bIns="0" rtlCol="0">
            <a:spAutoFit/>
          </a:bodyPr>
          <a:lstStyle/>
          <a:p>
            <a:pPr marL="35170">
              <a:spcBef>
                <a:spcPts val="92"/>
              </a:spcBef>
            </a:pPr>
            <a:r>
              <a:rPr sz="2769" spc="-34" baseline="11111" dirty="0">
                <a:latin typeface="Cambria Math"/>
                <a:cs typeface="Cambria Math"/>
              </a:rPr>
              <a:t>𝐟</a:t>
            </a:r>
            <a:r>
              <a:rPr sz="1338" spc="-23" dirty="0">
                <a:latin typeface="Cambria Math"/>
                <a:cs typeface="Cambria Math"/>
              </a:rPr>
              <a:t>𝟎𝟏</a:t>
            </a:r>
            <a:r>
              <a:rPr sz="1338" spc="162" dirty="0">
                <a:latin typeface="Cambria Math"/>
                <a:cs typeface="Cambria Math"/>
              </a:rPr>
              <a:t> </a:t>
            </a:r>
            <a:r>
              <a:rPr sz="2769" baseline="11111" dirty="0">
                <a:latin typeface="Cambria Math"/>
                <a:cs typeface="Cambria Math"/>
              </a:rPr>
              <a:t>+</a:t>
            </a:r>
            <a:r>
              <a:rPr sz="2769" spc="-28"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𝟏𝟎</a:t>
            </a:r>
            <a:endParaRPr sz="1338">
              <a:latin typeface="Cambria Math"/>
              <a:cs typeface="Cambria Math"/>
            </a:endParaRPr>
          </a:p>
        </p:txBody>
      </p:sp>
      <p:sp>
        <p:nvSpPr>
          <p:cNvPr id="9" name="object 9"/>
          <p:cNvSpPr/>
          <p:nvPr/>
        </p:nvSpPr>
        <p:spPr>
          <a:xfrm>
            <a:off x="1344402" y="5694918"/>
            <a:ext cx="491197" cy="218049"/>
          </a:xfrm>
          <a:custGeom>
            <a:avLst/>
            <a:gdLst/>
            <a:ahLst/>
            <a:cxnLst/>
            <a:rect l="l" t="t" r="r" b="b"/>
            <a:pathLst>
              <a:path w="532130" h="236220">
                <a:moveTo>
                  <a:pt x="456691" y="0"/>
                </a:moveTo>
                <a:lnTo>
                  <a:pt x="453263" y="9563"/>
                </a:lnTo>
                <a:lnTo>
                  <a:pt x="466903" y="15490"/>
                </a:lnTo>
                <a:lnTo>
                  <a:pt x="478663" y="23690"/>
                </a:lnTo>
                <a:lnTo>
                  <a:pt x="502517" y="61689"/>
                </a:lnTo>
                <a:lnTo>
                  <a:pt x="510286" y="116687"/>
                </a:lnTo>
                <a:lnTo>
                  <a:pt x="509424" y="137478"/>
                </a:lnTo>
                <a:lnTo>
                  <a:pt x="496315" y="188391"/>
                </a:lnTo>
                <a:lnTo>
                  <a:pt x="467098" y="220220"/>
                </a:lnTo>
                <a:lnTo>
                  <a:pt x="453644" y="226174"/>
                </a:lnTo>
                <a:lnTo>
                  <a:pt x="456691" y="235737"/>
                </a:lnTo>
                <a:lnTo>
                  <a:pt x="501679" y="208978"/>
                </a:lnTo>
                <a:lnTo>
                  <a:pt x="527018" y="159573"/>
                </a:lnTo>
                <a:lnTo>
                  <a:pt x="531876" y="117932"/>
                </a:lnTo>
                <a:lnTo>
                  <a:pt x="530659" y="96319"/>
                </a:lnTo>
                <a:lnTo>
                  <a:pt x="520892" y="58010"/>
                </a:lnTo>
                <a:lnTo>
                  <a:pt x="488695" y="15112"/>
                </a:lnTo>
                <a:lnTo>
                  <a:pt x="473741" y="6169"/>
                </a:lnTo>
                <a:lnTo>
                  <a:pt x="456691" y="0"/>
                </a:lnTo>
                <a:close/>
              </a:path>
              <a:path w="532130" h="236220">
                <a:moveTo>
                  <a:pt x="75183" y="0"/>
                </a:moveTo>
                <a:lnTo>
                  <a:pt x="30214" y="26828"/>
                </a:lnTo>
                <a:lnTo>
                  <a:pt x="4857" y="76346"/>
                </a:lnTo>
                <a:lnTo>
                  <a:pt x="0" y="117932"/>
                </a:lnTo>
                <a:lnTo>
                  <a:pt x="1214" y="139587"/>
                </a:lnTo>
                <a:lnTo>
                  <a:pt x="10929" y="177891"/>
                </a:lnTo>
                <a:lnTo>
                  <a:pt x="43068" y="220657"/>
                </a:lnTo>
                <a:lnTo>
                  <a:pt x="75183" y="235737"/>
                </a:lnTo>
                <a:lnTo>
                  <a:pt x="78231" y="226174"/>
                </a:lnTo>
                <a:lnTo>
                  <a:pt x="64775" y="220220"/>
                </a:lnTo>
                <a:lnTo>
                  <a:pt x="53165" y="211940"/>
                </a:lnTo>
                <a:lnTo>
                  <a:pt x="29338" y="173330"/>
                </a:lnTo>
                <a:lnTo>
                  <a:pt x="21462" y="116687"/>
                </a:lnTo>
                <a:lnTo>
                  <a:pt x="22342" y="96575"/>
                </a:lnTo>
                <a:lnTo>
                  <a:pt x="35432" y="46913"/>
                </a:lnTo>
                <a:lnTo>
                  <a:pt x="64990" y="15490"/>
                </a:lnTo>
                <a:lnTo>
                  <a:pt x="78612" y="9563"/>
                </a:lnTo>
                <a:lnTo>
                  <a:pt x="75183" y="0"/>
                </a:lnTo>
                <a:close/>
              </a:path>
            </a:pathLst>
          </a:custGeom>
          <a:solidFill>
            <a:srgbClr val="000000"/>
          </a:solidFill>
        </p:spPr>
        <p:txBody>
          <a:bodyPr wrap="square" lIns="0" tIns="0" rIns="0" bIns="0" rtlCol="0"/>
          <a:lstStyle/>
          <a:p>
            <a:endParaRPr sz="1662"/>
          </a:p>
        </p:txBody>
      </p:sp>
      <p:sp>
        <p:nvSpPr>
          <p:cNvPr id="10" name="object 10"/>
          <p:cNvSpPr txBox="1"/>
          <p:nvPr/>
        </p:nvSpPr>
        <p:spPr>
          <a:xfrm>
            <a:off x="1168790" y="5625342"/>
            <a:ext cx="939018" cy="295890"/>
          </a:xfrm>
          <a:prstGeom prst="rect">
            <a:avLst/>
          </a:prstGeom>
        </p:spPr>
        <p:txBody>
          <a:bodyPr vert="horz" wrap="square" lIns="0" tIns="11723" rIns="0" bIns="0" rtlCol="0">
            <a:spAutoFit/>
          </a:bodyPr>
          <a:lstStyle/>
          <a:p>
            <a:pPr marL="11723">
              <a:spcBef>
                <a:spcPts val="92"/>
              </a:spcBef>
              <a:tabLst>
                <a:tab pos="751467" algn="l"/>
              </a:tabLst>
            </a:pPr>
            <a:r>
              <a:rPr sz="1846" dirty="0">
                <a:latin typeface="Cambria Math"/>
                <a:cs typeface="Cambria Math"/>
              </a:rPr>
              <a:t>𝐝 </a:t>
            </a:r>
            <a:r>
              <a:rPr sz="1846" spc="-51" dirty="0">
                <a:latin typeface="Cambria Math"/>
                <a:cs typeface="Cambria Math"/>
              </a:rPr>
              <a:t> </a:t>
            </a:r>
            <a:r>
              <a:rPr sz="1846" dirty="0">
                <a:latin typeface="Cambria Math"/>
                <a:cs typeface="Cambria Math"/>
              </a:rPr>
              <a:t>𝐱,</a:t>
            </a:r>
            <a:r>
              <a:rPr sz="1846" spc="-102" dirty="0">
                <a:latin typeface="Cambria Math"/>
                <a:cs typeface="Cambria Math"/>
              </a:rPr>
              <a:t> </a:t>
            </a:r>
            <a:r>
              <a:rPr sz="1846" dirty="0">
                <a:latin typeface="Cambria Math"/>
                <a:cs typeface="Cambria Math"/>
              </a:rPr>
              <a:t>𝐲	=</a:t>
            </a:r>
            <a:endParaRPr sz="1846">
              <a:latin typeface="Cambria Math"/>
              <a:cs typeface="Cambria Math"/>
            </a:endParaRPr>
          </a:p>
        </p:txBody>
      </p:sp>
      <p:sp>
        <p:nvSpPr>
          <p:cNvPr id="11" name="object 11"/>
          <p:cNvSpPr/>
          <p:nvPr/>
        </p:nvSpPr>
        <p:spPr>
          <a:xfrm>
            <a:off x="2160798" y="5795960"/>
            <a:ext cx="1471832" cy="15826"/>
          </a:xfrm>
          <a:custGeom>
            <a:avLst/>
            <a:gdLst/>
            <a:ahLst/>
            <a:cxnLst/>
            <a:rect l="l" t="t" r="r" b="b"/>
            <a:pathLst>
              <a:path w="1594485" h="17145">
                <a:moveTo>
                  <a:pt x="1594103" y="0"/>
                </a:moveTo>
                <a:lnTo>
                  <a:pt x="0" y="0"/>
                </a:lnTo>
                <a:lnTo>
                  <a:pt x="0" y="16763"/>
                </a:lnTo>
                <a:lnTo>
                  <a:pt x="1594103" y="16763"/>
                </a:lnTo>
                <a:lnTo>
                  <a:pt x="1594103" y="0"/>
                </a:lnTo>
                <a:close/>
              </a:path>
            </a:pathLst>
          </a:custGeom>
          <a:solidFill>
            <a:srgbClr val="000000"/>
          </a:solidFill>
        </p:spPr>
        <p:txBody>
          <a:bodyPr wrap="square" lIns="0" tIns="0" rIns="0" bIns="0" rtlCol="0"/>
          <a:lstStyle/>
          <a:p>
            <a:endParaRPr sz="1662"/>
          </a:p>
        </p:txBody>
      </p:sp>
      <p:sp>
        <p:nvSpPr>
          <p:cNvPr id="12" name="object 12"/>
          <p:cNvSpPr txBox="1"/>
          <p:nvPr/>
        </p:nvSpPr>
        <p:spPr>
          <a:xfrm>
            <a:off x="2418471" y="5495919"/>
            <a:ext cx="948983" cy="295890"/>
          </a:xfrm>
          <a:prstGeom prst="rect">
            <a:avLst/>
          </a:prstGeom>
        </p:spPr>
        <p:txBody>
          <a:bodyPr vert="horz" wrap="square" lIns="0" tIns="11723" rIns="0" bIns="0" rtlCol="0">
            <a:spAutoFit/>
          </a:bodyPr>
          <a:lstStyle/>
          <a:p>
            <a:pPr marL="35170">
              <a:spcBef>
                <a:spcPts val="92"/>
              </a:spcBef>
            </a:pPr>
            <a:r>
              <a:rPr sz="2769" spc="-34" baseline="11111" dirty="0">
                <a:latin typeface="Cambria Math"/>
                <a:cs typeface="Cambria Math"/>
              </a:rPr>
              <a:t>𝐟</a:t>
            </a:r>
            <a:r>
              <a:rPr sz="1338" spc="-23" dirty="0">
                <a:latin typeface="Cambria Math"/>
                <a:cs typeface="Cambria Math"/>
              </a:rPr>
              <a:t>𝟎𝟏</a:t>
            </a:r>
            <a:r>
              <a:rPr sz="1338" spc="166" dirty="0">
                <a:latin typeface="Cambria Math"/>
                <a:cs typeface="Cambria Math"/>
              </a:rPr>
              <a:t> </a:t>
            </a:r>
            <a:r>
              <a:rPr sz="2769" baseline="11111" dirty="0">
                <a:latin typeface="Cambria Math"/>
                <a:cs typeface="Cambria Math"/>
              </a:rPr>
              <a:t>+</a:t>
            </a:r>
            <a:r>
              <a:rPr sz="2769" spc="-28"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𝟏𝟎</a:t>
            </a:r>
            <a:endParaRPr sz="1338">
              <a:latin typeface="Cambria Math"/>
              <a:cs typeface="Cambria Math"/>
            </a:endParaRPr>
          </a:p>
        </p:txBody>
      </p:sp>
      <p:sp>
        <p:nvSpPr>
          <p:cNvPr id="14" name="object 14"/>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15" name="object 15"/>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53</a:t>
            </a:fld>
            <a:endParaRPr dirty="0"/>
          </a:p>
        </p:txBody>
      </p:sp>
      <p:sp>
        <p:nvSpPr>
          <p:cNvPr id="13" name="object 13"/>
          <p:cNvSpPr txBox="1"/>
          <p:nvPr/>
        </p:nvSpPr>
        <p:spPr>
          <a:xfrm>
            <a:off x="2125862" y="5830730"/>
            <a:ext cx="1533965" cy="295890"/>
          </a:xfrm>
          <a:prstGeom prst="rect">
            <a:avLst/>
          </a:prstGeom>
        </p:spPr>
        <p:txBody>
          <a:bodyPr vert="horz" wrap="square" lIns="0" tIns="11723" rIns="0" bIns="0" rtlCol="0">
            <a:spAutoFit/>
          </a:bodyPr>
          <a:lstStyle/>
          <a:p>
            <a:pPr marL="35170">
              <a:spcBef>
                <a:spcPts val="92"/>
              </a:spcBef>
            </a:pPr>
            <a:r>
              <a:rPr sz="2769" spc="-34" baseline="11111" dirty="0">
                <a:latin typeface="Cambria Math"/>
                <a:cs typeface="Cambria Math"/>
              </a:rPr>
              <a:t>𝐟</a:t>
            </a:r>
            <a:r>
              <a:rPr sz="1338" spc="-23" dirty="0">
                <a:latin typeface="Cambria Math"/>
                <a:cs typeface="Cambria Math"/>
              </a:rPr>
              <a:t>𝟎𝟏</a:t>
            </a:r>
            <a:r>
              <a:rPr sz="1338" spc="188" dirty="0">
                <a:latin typeface="Cambria Math"/>
                <a:cs typeface="Cambria Math"/>
              </a:rPr>
              <a:t> </a:t>
            </a:r>
            <a:r>
              <a:rPr sz="2769" baseline="11111" dirty="0">
                <a:latin typeface="Cambria Math"/>
                <a:cs typeface="Cambria Math"/>
              </a:rPr>
              <a:t>+</a:t>
            </a:r>
            <a:r>
              <a:rPr sz="2769" spc="-6"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𝟏𝟎</a:t>
            </a:r>
            <a:r>
              <a:rPr sz="1338" spc="175" dirty="0">
                <a:latin typeface="Cambria Math"/>
                <a:cs typeface="Cambria Math"/>
              </a:rPr>
              <a:t> </a:t>
            </a:r>
            <a:r>
              <a:rPr sz="2769" baseline="11111" dirty="0">
                <a:latin typeface="Cambria Math"/>
                <a:cs typeface="Cambria Math"/>
              </a:rPr>
              <a:t>+</a:t>
            </a:r>
            <a:r>
              <a:rPr sz="2769" spc="-6"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𝟏𝟏</a:t>
            </a:r>
            <a:endParaRPr sz="1338">
              <a:latin typeface="Cambria Math"/>
              <a:cs typeface="Cambria Math"/>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0" y="404446"/>
            <a:ext cx="6015111" cy="809517"/>
          </a:xfrm>
          <a:prstGeom prst="rect">
            <a:avLst/>
          </a:prstGeom>
          <a:solidFill>
            <a:schemeClr val="bg1"/>
          </a:solidFill>
        </p:spPr>
        <p:txBody>
          <a:bodyPr vert="horz" wrap="square" lIns="0" tIns="0" rIns="0" bIns="0" rtlCol="0">
            <a:spAutoFit/>
          </a:bodyPr>
          <a:lstStyle/>
          <a:p>
            <a:pPr algn="ctr">
              <a:lnSpc>
                <a:spcPts val="3226"/>
              </a:lnSpc>
            </a:pPr>
            <a:r>
              <a:rPr sz="2400" b="1" dirty="0">
                <a:latin typeface="Times New Roman"/>
                <a:cs typeface="Times New Roman"/>
              </a:rPr>
              <a:t>Similarity</a:t>
            </a:r>
            <a:r>
              <a:rPr sz="2400" b="1" spc="-32" dirty="0">
                <a:latin typeface="Times New Roman"/>
                <a:cs typeface="Times New Roman"/>
              </a:rPr>
              <a:t> </a:t>
            </a:r>
            <a:r>
              <a:rPr sz="2400" b="1" dirty="0">
                <a:latin typeface="Times New Roman"/>
                <a:cs typeface="Times New Roman"/>
              </a:rPr>
              <a:t>Between</a:t>
            </a:r>
            <a:r>
              <a:rPr sz="2400" b="1" spc="-37" dirty="0">
                <a:latin typeface="Times New Roman"/>
                <a:cs typeface="Times New Roman"/>
              </a:rPr>
              <a:t> </a:t>
            </a:r>
            <a:r>
              <a:rPr sz="2400" b="1" dirty="0">
                <a:latin typeface="Times New Roman"/>
                <a:cs typeface="Times New Roman"/>
              </a:rPr>
              <a:t>Binary</a:t>
            </a:r>
            <a:r>
              <a:rPr sz="2400" b="1" spc="5" dirty="0">
                <a:latin typeface="Times New Roman"/>
                <a:cs typeface="Times New Roman"/>
              </a:rPr>
              <a:t> </a:t>
            </a:r>
            <a:r>
              <a:rPr sz="2400" b="1" dirty="0">
                <a:latin typeface="Times New Roman"/>
                <a:cs typeface="Times New Roman"/>
              </a:rPr>
              <a:t>Vectors:</a:t>
            </a:r>
            <a:endParaRPr sz="2400" dirty="0">
              <a:latin typeface="Times New Roman"/>
              <a:cs typeface="Times New Roman"/>
            </a:endParaRPr>
          </a:p>
          <a:p>
            <a:pPr algn="ctr">
              <a:lnSpc>
                <a:spcPts val="3415"/>
              </a:lnSpc>
            </a:pPr>
            <a:r>
              <a:rPr sz="2400" b="1" spc="-5" dirty="0">
                <a:solidFill>
                  <a:srgbClr val="FF0000"/>
                </a:solidFill>
                <a:latin typeface="Times New Roman"/>
                <a:cs typeface="Times New Roman"/>
              </a:rPr>
              <a:t>Simple</a:t>
            </a:r>
            <a:r>
              <a:rPr sz="2400" b="1" spc="-18" dirty="0">
                <a:solidFill>
                  <a:srgbClr val="FF0000"/>
                </a:solidFill>
                <a:latin typeface="Times New Roman"/>
                <a:cs typeface="Times New Roman"/>
              </a:rPr>
              <a:t> </a:t>
            </a:r>
            <a:r>
              <a:rPr sz="2400" b="1" dirty="0">
                <a:solidFill>
                  <a:srgbClr val="FF0000"/>
                </a:solidFill>
                <a:latin typeface="Times New Roman"/>
                <a:cs typeface="Times New Roman"/>
              </a:rPr>
              <a:t>Matching</a:t>
            </a:r>
            <a:r>
              <a:rPr sz="2400" b="1" spc="-9" dirty="0">
                <a:solidFill>
                  <a:srgbClr val="FF0000"/>
                </a:solidFill>
                <a:latin typeface="Times New Roman"/>
                <a:cs typeface="Times New Roman"/>
              </a:rPr>
              <a:t> </a:t>
            </a:r>
            <a:r>
              <a:rPr sz="2400" b="1" dirty="0">
                <a:latin typeface="Times New Roman"/>
                <a:cs typeface="Times New Roman"/>
              </a:rPr>
              <a:t>and</a:t>
            </a:r>
            <a:r>
              <a:rPr sz="2400" b="1" spc="-28" dirty="0">
                <a:latin typeface="Times New Roman"/>
                <a:cs typeface="Times New Roman"/>
              </a:rPr>
              <a:t> </a:t>
            </a:r>
            <a:r>
              <a:rPr sz="2400" b="1" dirty="0">
                <a:solidFill>
                  <a:srgbClr val="FF0000"/>
                </a:solidFill>
                <a:latin typeface="Times New Roman"/>
                <a:cs typeface="Times New Roman"/>
              </a:rPr>
              <a:t>Jaccard</a:t>
            </a:r>
            <a:r>
              <a:rPr sz="2400" b="1" spc="-37" dirty="0">
                <a:solidFill>
                  <a:srgbClr val="FF0000"/>
                </a:solidFill>
                <a:latin typeface="Times New Roman"/>
                <a:cs typeface="Times New Roman"/>
              </a:rPr>
              <a:t> </a:t>
            </a:r>
            <a:r>
              <a:rPr sz="2400" b="1" dirty="0">
                <a:solidFill>
                  <a:srgbClr val="FF0000"/>
                </a:solidFill>
                <a:latin typeface="Times New Roman"/>
                <a:cs typeface="Times New Roman"/>
              </a:rPr>
              <a:t>Coefficients</a:t>
            </a:r>
            <a:endParaRPr sz="2400" dirty="0">
              <a:latin typeface="Times New Roman"/>
              <a:cs typeface="Times New Roman"/>
            </a:endParaRPr>
          </a:p>
        </p:txBody>
      </p:sp>
      <p:sp>
        <p:nvSpPr>
          <p:cNvPr id="3" name="object 3"/>
          <p:cNvSpPr txBox="1"/>
          <p:nvPr/>
        </p:nvSpPr>
        <p:spPr>
          <a:xfrm>
            <a:off x="424375" y="1411459"/>
            <a:ext cx="8087751" cy="1425701"/>
          </a:xfrm>
          <a:prstGeom prst="rect">
            <a:avLst/>
          </a:prstGeom>
        </p:spPr>
        <p:txBody>
          <a:bodyPr vert="horz" wrap="square" lIns="0" tIns="12309" rIns="0" bIns="0" rtlCol="0">
            <a:spAutoFit/>
          </a:bodyPr>
          <a:lstStyle/>
          <a:p>
            <a:pPr marL="328254" indent="-316531">
              <a:spcBef>
                <a:spcPts val="97"/>
              </a:spcBef>
              <a:buChar char="•"/>
              <a:tabLst>
                <a:tab pos="327668" algn="l"/>
                <a:tab pos="328254" algn="l"/>
              </a:tabLst>
            </a:pPr>
            <a:r>
              <a:rPr sz="1846" spc="-5" dirty="0">
                <a:latin typeface="Times New Roman"/>
                <a:cs typeface="Times New Roman"/>
              </a:rPr>
              <a:t>Similarity</a:t>
            </a:r>
            <a:r>
              <a:rPr sz="1846" spc="-9" dirty="0">
                <a:latin typeface="Times New Roman"/>
                <a:cs typeface="Times New Roman"/>
              </a:rPr>
              <a:t> </a:t>
            </a:r>
            <a:r>
              <a:rPr sz="1846" spc="-5" dirty="0">
                <a:latin typeface="Times New Roman"/>
                <a:cs typeface="Times New Roman"/>
              </a:rPr>
              <a:t>measures </a:t>
            </a:r>
            <a:r>
              <a:rPr sz="1846" dirty="0">
                <a:latin typeface="Times New Roman"/>
                <a:cs typeface="Times New Roman"/>
              </a:rPr>
              <a:t>between</a:t>
            </a:r>
            <a:r>
              <a:rPr sz="1846" spc="-9" dirty="0">
                <a:latin typeface="Times New Roman"/>
                <a:cs typeface="Times New Roman"/>
              </a:rPr>
              <a:t> </a:t>
            </a:r>
            <a:r>
              <a:rPr sz="1846" dirty="0">
                <a:latin typeface="Times New Roman"/>
                <a:cs typeface="Times New Roman"/>
              </a:rPr>
              <a:t>objects</a:t>
            </a:r>
            <a:r>
              <a:rPr sz="1846" spc="-37" dirty="0">
                <a:latin typeface="Times New Roman"/>
                <a:cs typeface="Times New Roman"/>
              </a:rPr>
              <a:t> </a:t>
            </a:r>
            <a:r>
              <a:rPr sz="1846" dirty="0">
                <a:latin typeface="Times New Roman"/>
                <a:cs typeface="Times New Roman"/>
              </a:rPr>
              <a:t>that</a:t>
            </a:r>
            <a:r>
              <a:rPr sz="1846" spc="-9" dirty="0">
                <a:latin typeface="Times New Roman"/>
                <a:cs typeface="Times New Roman"/>
              </a:rPr>
              <a:t> </a:t>
            </a:r>
            <a:r>
              <a:rPr sz="1846" dirty="0">
                <a:latin typeface="Times New Roman"/>
                <a:cs typeface="Times New Roman"/>
              </a:rPr>
              <a:t>contain</a:t>
            </a:r>
            <a:r>
              <a:rPr sz="1846" spc="-23" dirty="0">
                <a:latin typeface="Times New Roman"/>
                <a:cs typeface="Times New Roman"/>
              </a:rPr>
              <a:t> </a:t>
            </a:r>
            <a:r>
              <a:rPr sz="1846" dirty="0">
                <a:latin typeface="Times New Roman"/>
                <a:cs typeface="Times New Roman"/>
              </a:rPr>
              <a:t>only</a:t>
            </a:r>
            <a:r>
              <a:rPr sz="1846" spc="-23" dirty="0">
                <a:latin typeface="Times New Roman"/>
                <a:cs typeface="Times New Roman"/>
              </a:rPr>
              <a:t> </a:t>
            </a:r>
            <a:r>
              <a:rPr sz="1846" dirty="0">
                <a:latin typeface="Times New Roman"/>
                <a:cs typeface="Times New Roman"/>
              </a:rPr>
              <a:t>binary</a:t>
            </a:r>
            <a:r>
              <a:rPr sz="1846" spc="-18" dirty="0">
                <a:latin typeface="Times New Roman"/>
                <a:cs typeface="Times New Roman"/>
              </a:rPr>
              <a:t> </a:t>
            </a:r>
            <a:r>
              <a:rPr sz="1846" dirty="0">
                <a:latin typeface="Times New Roman"/>
                <a:cs typeface="Times New Roman"/>
              </a:rPr>
              <a:t>attributes</a:t>
            </a:r>
            <a:r>
              <a:rPr sz="1846" spc="-37" dirty="0">
                <a:latin typeface="Times New Roman"/>
                <a:cs typeface="Times New Roman"/>
              </a:rPr>
              <a:t> </a:t>
            </a:r>
            <a:r>
              <a:rPr sz="1846" dirty="0">
                <a:latin typeface="Times New Roman"/>
                <a:cs typeface="Times New Roman"/>
              </a:rPr>
              <a:t>are</a:t>
            </a:r>
            <a:r>
              <a:rPr sz="1846" spc="-5" dirty="0">
                <a:latin typeface="Times New Roman"/>
                <a:cs typeface="Times New Roman"/>
              </a:rPr>
              <a:t> called</a:t>
            </a:r>
            <a:endParaRPr sz="1846">
              <a:latin typeface="Times New Roman"/>
              <a:cs typeface="Times New Roman"/>
            </a:endParaRPr>
          </a:p>
          <a:p>
            <a:pPr marL="328254"/>
            <a:r>
              <a:rPr sz="1846" b="1" spc="-5" dirty="0">
                <a:latin typeface="Times New Roman"/>
                <a:cs typeface="Times New Roman"/>
              </a:rPr>
              <a:t>similarity</a:t>
            </a:r>
            <a:r>
              <a:rPr sz="1846" b="1" spc="-32" dirty="0">
                <a:latin typeface="Times New Roman"/>
                <a:cs typeface="Times New Roman"/>
              </a:rPr>
              <a:t> </a:t>
            </a:r>
            <a:r>
              <a:rPr sz="1846" b="1" dirty="0">
                <a:latin typeface="Times New Roman"/>
                <a:cs typeface="Times New Roman"/>
              </a:rPr>
              <a:t>coefficients</a:t>
            </a:r>
            <a:r>
              <a:rPr sz="1846" dirty="0">
                <a:latin typeface="Times New Roman"/>
                <a:cs typeface="Times New Roman"/>
              </a:rPr>
              <a:t>,</a:t>
            </a:r>
            <a:r>
              <a:rPr sz="1846" spc="-37" dirty="0">
                <a:latin typeface="Times New Roman"/>
                <a:cs typeface="Times New Roman"/>
              </a:rPr>
              <a:t> </a:t>
            </a:r>
            <a:r>
              <a:rPr sz="1846" dirty="0">
                <a:latin typeface="Times New Roman"/>
                <a:cs typeface="Times New Roman"/>
              </a:rPr>
              <a:t>and</a:t>
            </a:r>
            <a:r>
              <a:rPr sz="1846" spc="-14" dirty="0">
                <a:latin typeface="Times New Roman"/>
                <a:cs typeface="Times New Roman"/>
              </a:rPr>
              <a:t> </a:t>
            </a:r>
            <a:r>
              <a:rPr sz="1846" spc="-5" dirty="0">
                <a:latin typeface="Times New Roman"/>
                <a:cs typeface="Times New Roman"/>
              </a:rPr>
              <a:t>typically</a:t>
            </a:r>
            <a:r>
              <a:rPr sz="1846" spc="-14" dirty="0">
                <a:latin typeface="Times New Roman"/>
                <a:cs typeface="Times New Roman"/>
              </a:rPr>
              <a:t> </a:t>
            </a:r>
            <a:r>
              <a:rPr sz="1846" dirty="0">
                <a:latin typeface="Times New Roman"/>
                <a:cs typeface="Times New Roman"/>
              </a:rPr>
              <a:t>have</a:t>
            </a:r>
            <a:r>
              <a:rPr sz="1846" spc="-9" dirty="0">
                <a:latin typeface="Times New Roman"/>
                <a:cs typeface="Times New Roman"/>
              </a:rPr>
              <a:t> </a:t>
            </a:r>
            <a:r>
              <a:rPr sz="1846" dirty="0">
                <a:latin typeface="Times New Roman"/>
                <a:cs typeface="Times New Roman"/>
              </a:rPr>
              <a:t>values</a:t>
            </a:r>
            <a:r>
              <a:rPr sz="1846" spc="-28" dirty="0">
                <a:latin typeface="Times New Roman"/>
                <a:cs typeface="Times New Roman"/>
              </a:rPr>
              <a:t> </a:t>
            </a:r>
            <a:r>
              <a:rPr sz="1846" dirty="0">
                <a:latin typeface="Times New Roman"/>
                <a:cs typeface="Times New Roman"/>
              </a:rPr>
              <a:t>between</a:t>
            </a:r>
            <a:r>
              <a:rPr sz="1846" spc="-9" dirty="0">
                <a:latin typeface="Times New Roman"/>
                <a:cs typeface="Times New Roman"/>
              </a:rPr>
              <a:t> </a:t>
            </a:r>
            <a:r>
              <a:rPr sz="1846" dirty="0">
                <a:latin typeface="Times New Roman"/>
                <a:cs typeface="Times New Roman"/>
              </a:rPr>
              <a:t>0 </a:t>
            </a:r>
            <a:r>
              <a:rPr sz="1846" spc="-5" dirty="0">
                <a:latin typeface="Times New Roman"/>
                <a:cs typeface="Times New Roman"/>
              </a:rPr>
              <a:t>and</a:t>
            </a:r>
            <a:r>
              <a:rPr sz="1846" spc="-9" dirty="0">
                <a:latin typeface="Times New Roman"/>
                <a:cs typeface="Times New Roman"/>
              </a:rPr>
              <a:t> </a:t>
            </a:r>
            <a:r>
              <a:rPr sz="1846" dirty="0">
                <a:latin typeface="Times New Roman"/>
                <a:cs typeface="Times New Roman"/>
              </a:rPr>
              <a:t>1.</a:t>
            </a:r>
            <a:endParaRPr sz="1846">
              <a:latin typeface="Times New Roman"/>
              <a:cs typeface="Times New Roman"/>
            </a:endParaRPr>
          </a:p>
          <a:p>
            <a:pPr>
              <a:lnSpc>
                <a:spcPct val="100000"/>
              </a:lnSpc>
            </a:pPr>
            <a:endParaRPr sz="2492">
              <a:latin typeface="Times New Roman"/>
              <a:cs typeface="Times New Roman"/>
            </a:endParaRPr>
          </a:p>
          <a:p>
            <a:pPr marL="328254" marR="4689" indent="-316531">
              <a:lnSpc>
                <a:spcPts val="1772"/>
              </a:lnSpc>
              <a:buFont typeface="Times New Roman"/>
              <a:buChar char="•"/>
              <a:tabLst>
                <a:tab pos="327668" algn="l"/>
                <a:tab pos="328254" algn="l"/>
              </a:tabLst>
            </a:pPr>
            <a:r>
              <a:rPr sz="1846" b="1" dirty="0">
                <a:latin typeface="Times New Roman"/>
                <a:cs typeface="Times New Roman"/>
              </a:rPr>
              <a:t>Simple</a:t>
            </a:r>
            <a:r>
              <a:rPr sz="1846" b="1" spc="-18" dirty="0">
                <a:latin typeface="Times New Roman"/>
                <a:cs typeface="Times New Roman"/>
              </a:rPr>
              <a:t> </a:t>
            </a:r>
            <a:r>
              <a:rPr sz="1846" b="1" dirty="0">
                <a:latin typeface="Times New Roman"/>
                <a:cs typeface="Times New Roman"/>
              </a:rPr>
              <a:t>Matching</a:t>
            </a:r>
            <a:r>
              <a:rPr sz="1846" b="1" spc="-32" dirty="0">
                <a:latin typeface="Times New Roman"/>
                <a:cs typeface="Times New Roman"/>
              </a:rPr>
              <a:t> </a:t>
            </a:r>
            <a:r>
              <a:rPr sz="1846" b="1" dirty="0">
                <a:latin typeface="Times New Roman"/>
                <a:cs typeface="Times New Roman"/>
              </a:rPr>
              <a:t>Coefficient</a:t>
            </a:r>
            <a:r>
              <a:rPr sz="1846" b="1" spc="-32" dirty="0">
                <a:latin typeface="Times New Roman"/>
                <a:cs typeface="Times New Roman"/>
              </a:rPr>
              <a:t> </a:t>
            </a:r>
            <a:r>
              <a:rPr sz="1846" b="1" dirty="0">
                <a:latin typeface="Times New Roman"/>
                <a:cs typeface="Times New Roman"/>
              </a:rPr>
              <a:t>(SMC)</a:t>
            </a:r>
            <a:r>
              <a:rPr sz="1846" b="1" spc="-32" dirty="0">
                <a:latin typeface="Times New Roman"/>
                <a:cs typeface="Times New Roman"/>
              </a:rPr>
              <a:t> </a:t>
            </a:r>
            <a:r>
              <a:rPr sz="1846" dirty="0">
                <a:latin typeface="Times New Roman"/>
                <a:cs typeface="Times New Roman"/>
              </a:rPr>
              <a:t>counts</a:t>
            </a:r>
            <a:r>
              <a:rPr sz="1846" spc="-28" dirty="0">
                <a:latin typeface="Times New Roman"/>
                <a:cs typeface="Times New Roman"/>
              </a:rPr>
              <a:t> </a:t>
            </a:r>
            <a:r>
              <a:rPr sz="1846" dirty="0">
                <a:latin typeface="Times New Roman"/>
                <a:cs typeface="Times New Roman"/>
              </a:rPr>
              <a:t>both</a:t>
            </a:r>
            <a:r>
              <a:rPr sz="1846" spc="-23" dirty="0">
                <a:latin typeface="Times New Roman"/>
                <a:cs typeface="Times New Roman"/>
              </a:rPr>
              <a:t> </a:t>
            </a:r>
            <a:r>
              <a:rPr sz="1846" dirty="0">
                <a:latin typeface="Times New Roman"/>
                <a:cs typeface="Times New Roman"/>
              </a:rPr>
              <a:t>presences</a:t>
            </a:r>
            <a:r>
              <a:rPr sz="1846" spc="-28" dirty="0">
                <a:latin typeface="Times New Roman"/>
                <a:cs typeface="Times New Roman"/>
              </a:rPr>
              <a:t> </a:t>
            </a:r>
            <a:r>
              <a:rPr sz="1846" dirty="0">
                <a:latin typeface="Times New Roman"/>
                <a:cs typeface="Times New Roman"/>
              </a:rPr>
              <a:t>and</a:t>
            </a:r>
            <a:r>
              <a:rPr sz="1846" spc="-9" dirty="0">
                <a:latin typeface="Times New Roman"/>
                <a:cs typeface="Times New Roman"/>
              </a:rPr>
              <a:t> </a:t>
            </a:r>
            <a:r>
              <a:rPr sz="1846" dirty="0">
                <a:latin typeface="Times New Roman"/>
                <a:cs typeface="Times New Roman"/>
              </a:rPr>
              <a:t>absences</a:t>
            </a:r>
            <a:r>
              <a:rPr sz="1846" spc="-18" dirty="0">
                <a:latin typeface="Times New Roman"/>
                <a:cs typeface="Times New Roman"/>
              </a:rPr>
              <a:t> </a:t>
            </a:r>
            <a:r>
              <a:rPr sz="1846" dirty="0">
                <a:latin typeface="Times New Roman"/>
                <a:cs typeface="Times New Roman"/>
              </a:rPr>
              <a:t>equally </a:t>
            </a:r>
            <a:r>
              <a:rPr sz="1846" spc="-447" dirty="0">
                <a:latin typeface="Times New Roman"/>
                <a:cs typeface="Times New Roman"/>
              </a:rPr>
              <a:t> </a:t>
            </a:r>
            <a:r>
              <a:rPr sz="1846" dirty="0">
                <a:latin typeface="Times New Roman"/>
                <a:cs typeface="Times New Roman"/>
              </a:rPr>
              <a:t>and</a:t>
            </a:r>
            <a:r>
              <a:rPr sz="1846" spc="-18" dirty="0">
                <a:latin typeface="Times New Roman"/>
                <a:cs typeface="Times New Roman"/>
              </a:rPr>
              <a:t> </a:t>
            </a:r>
            <a:r>
              <a:rPr sz="1846" dirty="0">
                <a:latin typeface="Times New Roman"/>
                <a:cs typeface="Times New Roman"/>
              </a:rPr>
              <a:t>it</a:t>
            </a:r>
            <a:r>
              <a:rPr sz="1846" spc="-9" dirty="0">
                <a:latin typeface="Times New Roman"/>
                <a:cs typeface="Times New Roman"/>
              </a:rPr>
              <a:t> </a:t>
            </a:r>
            <a:r>
              <a:rPr sz="1846" dirty="0">
                <a:latin typeface="Times New Roman"/>
                <a:cs typeface="Times New Roman"/>
              </a:rPr>
              <a:t>is</a:t>
            </a:r>
            <a:r>
              <a:rPr sz="1846" spc="-9" dirty="0">
                <a:latin typeface="Times New Roman"/>
                <a:cs typeface="Times New Roman"/>
              </a:rPr>
              <a:t> </a:t>
            </a:r>
            <a:r>
              <a:rPr sz="1846" spc="-5" dirty="0">
                <a:latin typeface="Times New Roman"/>
                <a:cs typeface="Times New Roman"/>
              </a:rPr>
              <a:t>normally</a:t>
            </a:r>
            <a:r>
              <a:rPr sz="1846" spc="-28" dirty="0">
                <a:latin typeface="Times New Roman"/>
                <a:cs typeface="Times New Roman"/>
              </a:rPr>
              <a:t> </a:t>
            </a:r>
            <a:r>
              <a:rPr sz="1846" dirty="0">
                <a:latin typeface="Times New Roman"/>
                <a:cs typeface="Times New Roman"/>
              </a:rPr>
              <a:t>used</a:t>
            </a:r>
            <a:r>
              <a:rPr sz="1846" spc="-14" dirty="0">
                <a:latin typeface="Times New Roman"/>
                <a:cs typeface="Times New Roman"/>
              </a:rPr>
              <a:t> </a:t>
            </a:r>
            <a:r>
              <a:rPr sz="1846" dirty="0">
                <a:latin typeface="Times New Roman"/>
                <a:cs typeface="Times New Roman"/>
              </a:rPr>
              <a:t>for</a:t>
            </a:r>
            <a:r>
              <a:rPr sz="1846" spc="-23" dirty="0">
                <a:latin typeface="Times New Roman"/>
                <a:cs typeface="Times New Roman"/>
              </a:rPr>
              <a:t> </a:t>
            </a:r>
            <a:r>
              <a:rPr sz="1846" i="1" dirty="0">
                <a:latin typeface="Times New Roman"/>
                <a:cs typeface="Times New Roman"/>
              </a:rPr>
              <a:t>symmetric</a:t>
            </a:r>
            <a:r>
              <a:rPr sz="1846" i="1" spc="-28" dirty="0">
                <a:latin typeface="Times New Roman"/>
                <a:cs typeface="Times New Roman"/>
              </a:rPr>
              <a:t> </a:t>
            </a:r>
            <a:r>
              <a:rPr sz="1846" i="1" dirty="0">
                <a:latin typeface="Times New Roman"/>
                <a:cs typeface="Times New Roman"/>
              </a:rPr>
              <a:t>binary</a:t>
            </a:r>
            <a:r>
              <a:rPr sz="1846" i="1" spc="-32" dirty="0">
                <a:latin typeface="Times New Roman"/>
                <a:cs typeface="Times New Roman"/>
              </a:rPr>
              <a:t> </a:t>
            </a:r>
            <a:r>
              <a:rPr sz="1846" i="1" dirty="0">
                <a:latin typeface="Times New Roman"/>
                <a:cs typeface="Times New Roman"/>
              </a:rPr>
              <a:t>attributes</a:t>
            </a:r>
            <a:r>
              <a:rPr sz="1846" dirty="0">
                <a:latin typeface="Times New Roman"/>
                <a:cs typeface="Times New Roman"/>
              </a:rPr>
              <a:t>.</a:t>
            </a:r>
            <a:endParaRPr sz="1846">
              <a:latin typeface="Times New Roman"/>
              <a:cs typeface="Times New Roman"/>
            </a:endParaRPr>
          </a:p>
        </p:txBody>
      </p:sp>
      <p:sp>
        <p:nvSpPr>
          <p:cNvPr id="4" name="object 4"/>
          <p:cNvSpPr/>
          <p:nvPr/>
        </p:nvSpPr>
        <p:spPr>
          <a:xfrm>
            <a:off x="1630446" y="3308017"/>
            <a:ext cx="3417277" cy="15826"/>
          </a:xfrm>
          <a:custGeom>
            <a:avLst/>
            <a:gdLst/>
            <a:ahLst/>
            <a:cxnLst/>
            <a:rect l="l" t="t" r="r" b="b"/>
            <a:pathLst>
              <a:path w="3702050" h="17145">
                <a:moveTo>
                  <a:pt x="3701796" y="0"/>
                </a:moveTo>
                <a:lnTo>
                  <a:pt x="0" y="0"/>
                </a:lnTo>
                <a:lnTo>
                  <a:pt x="0" y="16763"/>
                </a:lnTo>
                <a:lnTo>
                  <a:pt x="3701796" y="16763"/>
                </a:lnTo>
                <a:lnTo>
                  <a:pt x="3701796" y="0"/>
                </a:lnTo>
                <a:close/>
              </a:path>
            </a:pathLst>
          </a:custGeom>
          <a:solidFill>
            <a:srgbClr val="000000"/>
          </a:solidFill>
        </p:spPr>
        <p:txBody>
          <a:bodyPr wrap="square" lIns="0" tIns="0" rIns="0" bIns="0" rtlCol="0"/>
          <a:lstStyle/>
          <a:p>
            <a:endParaRPr sz="1662"/>
          </a:p>
        </p:txBody>
      </p:sp>
      <p:sp>
        <p:nvSpPr>
          <p:cNvPr id="5" name="object 5"/>
          <p:cNvSpPr txBox="1"/>
          <p:nvPr/>
        </p:nvSpPr>
        <p:spPr>
          <a:xfrm>
            <a:off x="2161969" y="3294301"/>
            <a:ext cx="2354580" cy="296481"/>
          </a:xfrm>
          <a:prstGeom prst="rect">
            <a:avLst/>
          </a:prstGeom>
        </p:spPr>
        <p:txBody>
          <a:bodyPr vert="horz" wrap="square" lIns="0" tIns="12309" rIns="0" bIns="0" rtlCol="0">
            <a:spAutoFit/>
          </a:bodyPr>
          <a:lstStyle/>
          <a:p>
            <a:pPr marL="11723">
              <a:spcBef>
                <a:spcPts val="97"/>
              </a:spcBef>
            </a:pPr>
            <a:r>
              <a:rPr sz="1846" spc="-5" dirty="0">
                <a:latin typeface="Cambria Math"/>
                <a:cs typeface="Cambria Math"/>
              </a:rPr>
              <a:t>𝐧𝐮𝐦𝐛𝐞𝐫</a:t>
            </a:r>
            <a:r>
              <a:rPr sz="1846" spc="-23" dirty="0">
                <a:latin typeface="Cambria Math"/>
                <a:cs typeface="Cambria Math"/>
              </a:rPr>
              <a:t> </a:t>
            </a:r>
            <a:r>
              <a:rPr sz="1846" spc="-5" dirty="0">
                <a:latin typeface="Cambria Math"/>
                <a:cs typeface="Cambria Math"/>
              </a:rPr>
              <a:t>𝐨𝐟</a:t>
            </a:r>
            <a:r>
              <a:rPr sz="1846" spc="-14" dirty="0">
                <a:latin typeface="Cambria Math"/>
                <a:cs typeface="Cambria Math"/>
              </a:rPr>
              <a:t> </a:t>
            </a:r>
            <a:r>
              <a:rPr sz="1846" spc="-5" dirty="0">
                <a:latin typeface="Cambria Math"/>
                <a:cs typeface="Cambria Math"/>
              </a:rPr>
              <a:t>𝐚𝐭𝐭𝐫𝐢𝐛𝐮𝐭𝐞𝐬</a:t>
            </a:r>
            <a:endParaRPr sz="1846">
              <a:latin typeface="Cambria Math"/>
              <a:cs typeface="Cambria Math"/>
            </a:endParaRPr>
          </a:p>
        </p:txBody>
      </p:sp>
      <p:sp>
        <p:nvSpPr>
          <p:cNvPr id="6" name="object 6"/>
          <p:cNvSpPr txBox="1"/>
          <p:nvPr/>
        </p:nvSpPr>
        <p:spPr>
          <a:xfrm>
            <a:off x="747931" y="2959490"/>
            <a:ext cx="4604825" cy="474094"/>
          </a:xfrm>
          <a:prstGeom prst="rect">
            <a:avLst/>
          </a:prstGeom>
        </p:spPr>
        <p:txBody>
          <a:bodyPr vert="horz" wrap="square" lIns="0" tIns="12309" rIns="0" bIns="0" rtlCol="0">
            <a:spAutoFit/>
          </a:bodyPr>
          <a:lstStyle/>
          <a:p>
            <a:pPr marL="882770">
              <a:lnSpc>
                <a:spcPts val="1805"/>
              </a:lnSpc>
              <a:spcBef>
                <a:spcPts val="97"/>
              </a:spcBef>
            </a:pPr>
            <a:r>
              <a:rPr sz="1846" spc="-5" dirty="0">
                <a:latin typeface="Cambria Math"/>
                <a:cs typeface="Cambria Math"/>
              </a:rPr>
              <a:t>𝐧𝐮𝐦𝐛𝐞𝐫 𝐨𝐟 </a:t>
            </a:r>
            <a:r>
              <a:rPr sz="1846" dirty="0">
                <a:latin typeface="Cambria Math"/>
                <a:cs typeface="Cambria Math"/>
              </a:rPr>
              <a:t>𝐦𝐚𝐭𝐜𝐡𝐢𝐧𝐠</a:t>
            </a:r>
            <a:r>
              <a:rPr sz="1846" spc="-23" dirty="0">
                <a:latin typeface="Cambria Math"/>
                <a:cs typeface="Cambria Math"/>
              </a:rPr>
              <a:t> </a:t>
            </a:r>
            <a:r>
              <a:rPr sz="1846" spc="-5" dirty="0">
                <a:latin typeface="Cambria Math"/>
                <a:cs typeface="Cambria Math"/>
              </a:rPr>
              <a:t>𝐚𝐭𝐭𝐫𝐢𝐛𝐮𝐭𝐞𝐬</a:t>
            </a:r>
            <a:endParaRPr sz="1846">
              <a:latin typeface="Cambria Math"/>
              <a:cs typeface="Cambria Math"/>
            </a:endParaRPr>
          </a:p>
          <a:p>
            <a:pPr marL="11723">
              <a:lnSpc>
                <a:spcPts val="1805"/>
              </a:lnSpc>
              <a:tabLst>
                <a:tab pos="4416780" algn="l"/>
              </a:tabLst>
            </a:pPr>
            <a:r>
              <a:rPr sz="1846" dirty="0">
                <a:latin typeface="Cambria Math"/>
                <a:cs typeface="Cambria Math"/>
              </a:rPr>
              <a:t>𝐒𝐌𝐂 </a:t>
            </a:r>
            <a:r>
              <a:rPr sz="1846" spc="92" dirty="0">
                <a:latin typeface="Cambria Math"/>
                <a:cs typeface="Cambria Math"/>
              </a:rPr>
              <a:t> </a:t>
            </a:r>
            <a:r>
              <a:rPr sz="1846" dirty="0">
                <a:latin typeface="Cambria Math"/>
                <a:cs typeface="Cambria Math"/>
              </a:rPr>
              <a:t>=	=</a:t>
            </a:r>
            <a:endParaRPr sz="1846">
              <a:latin typeface="Cambria Math"/>
              <a:cs typeface="Cambria Math"/>
            </a:endParaRPr>
          </a:p>
        </p:txBody>
      </p:sp>
      <p:sp>
        <p:nvSpPr>
          <p:cNvPr id="7" name="object 7"/>
          <p:cNvSpPr/>
          <p:nvPr/>
        </p:nvSpPr>
        <p:spPr>
          <a:xfrm>
            <a:off x="5456858" y="3308017"/>
            <a:ext cx="2055642" cy="15826"/>
          </a:xfrm>
          <a:custGeom>
            <a:avLst/>
            <a:gdLst/>
            <a:ahLst/>
            <a:cxnLst/>
            <a:rect l="l" t="t" r="r" b="b"/>
            <a:pathLst>
              <a:path w="2226945" h="17145">
                <a:moveTo>
                  <a:pt x="2226563" y="0"/>
                </a:moveTo>
                <a:lnTo>
                  <a:pt x="0" y="0"/>
                </a:lnTo>
                <a:lnTo>
                  <a:pt x="0" y="16763"/>
                </a:lnTo>
                <a:lnTo>
                  <a:pt x="2226563" y="16763"/>
                </a:lnTo>
                <a:lnTo>
                  <a:pt x="2226563" y="0"/>
                </a:lnTo>
                <a:close/>
              </a:path>
            </a:pathLst>
          </a:custGeom>
          <a:solidFill>
            <a:srgbClr val="000000"/>
          </a:solidFill>
        </p:spPr>
        <p:txBody>
          <a:bodyPr wrap="square" lIns="0" tIns="0" rIns="0" bIns="0" rtlCol="0"/>
          <a:lstStyle/>
          <a:p>
            <a:endParaRPr sz="1662"/>
          </a:p>
        </p:txBody>
      </p:sp>
      <p:sp>
        <p:nvSpPr>
          <p:cNvPr id="8" name="object 8"/>
          <p:cNvSpPr txBox="1"/>
          <p:nvPr/>
        </p:nvSpPr>
        <p:spPr>
          <a:xfrm>
            <a:off x="6006318" y="3007321"/>
            <a:ext cx="948983" cy="296481"/>
          </a:xfrm>
          <a:prstGeom prst="rect">
            <a:avLst/>
          </a:prstGeom>
        </p:spPr>
        <p:txBody>
          <a:bodyPr vert="horz" wrap="square" lIns="0" tIns="12309" rIns="0" bIns="0" rtlCol="0">
            <a:spAutoFit/>
          </a:bodyPr>
          <a:lstStyle/>
          <a:p>
            <a:pPr marL="35170">
              <a:spcBef>
                <a:spcPts val="97"/>
              </a:spcBef>
            </a:pPr>
            <a:r>
              <a:rPr sz="2769" spc="-34" baseline="11111" dirty="0">
                <a:latin typeface="Cambria Math"/>
                <a:cs typeface="Cambria Math"/>
              </a:rPr>
              <a:t>𝐟</a:t>
            </a:r>
            <a:r>
              <a:rPr sz="1338" spc="-23" dirty="0">
                <a:latin typeface="Cambria Math"/>
                <a:cs typeface="Cambria Math"/>
              </a:rPr>
              <a:t>𝟏𝟏</a:t>
            </a:r>
            <a:r>
              <a:rPr sz="1338" spc="162" dirty="0">
                <a:latin typeface="Cambria Math"/>
                <a:cs typeface="Cambria Math"/>
              </a:rPr>
              <a:t> </a:t>
            </a:r>
            <a:r>
              <a:rPr sz="2769" baseline="11111" dirty="0">
                <a:latin typeface="Cambria Math"/>
                <a:cs typeface="Cambria Math"/>
              </a:rPr>
              <a:t>+</a:t>
            </a:r>
            <a:r>
              <a:rPr sz="2769" spc="-28"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𝟎𝟎</a:t>
            </a:r>
            <a:endParaRPr sz="1338">
              <a:latin typeface="Cambria Math"/>
              <a:cs typeface="Cambria Math"/>
            </a:endParaRPr>
          </a:p>
        </p:txBody>
      </p:sp>
      <p:sp>
        <p:nvSpPr>
          <p:cNvPr id="9" name="object 9"/>
          <p:cNvSpPr txBox="1"/>
          <p:nvPr/>
        </p:nvSpPr>
        <p:spPr>
          <a:xfrm>
            <a:off x="5422509" y="3342132"/>
            <a:ext cx="2116602" cy="296481"/>
          </a:xfrm>
          <a:prstGeom prst="rect">
            <a:avLst/>
          </a:prstGeom>
        </p:spPr>
        <p:txBody>
          <a:bodyPr vert="horz" wrap="square" lIns="0" tIns="12309" rIns="0" bIns="0" rtlCol="0">
            <a:spAutoFit/>
          </a:bodyPr>
          <a:lstStyle/>
          <a:p>
            <a:pPr marL="35170">
              <a:spcBef>
                <a:spcPts val="97"/>
              </a:spcBef>
            </a:pPr>
            <a:r>
              <a:rPr sz="2769" spc="-34" baseline="11111" dirty="0">
                <a:latin typeface="Cambria Math"/>
                <a:cs typeface="Cambria Math"/>
              </a:rPr>
              <a:t>𝐟</a:t>
            </a:r>
            <a:r>
              <a:rPr sz="1338" spc="-23" dirty="0">
                <a:latin typeface="Cambria Math"/>
                <a:cs typeface="Cambria Math"/>
              </a:rPr>
              <a:t>𝟎𝟎</a:t>
            </a:r>
            <a:r>
              <a:rPr sz="1338" spc="180" dirty="0">
                <a:latin typeface="Cambria Math"/>
                <a:cs typeface="Cambria Math"/>
              </a:rPr>
              <a:t> </a:t>
            </a:r>
            <a:r>
              <a:rPr sz="2769"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𝟎𝟏</a:t>
            </a:r>
            <a:r>
              <a:rPr sz="1338" spc="185" dirty="0">
                <a:latin typeface="Cambria Math"/>
                <a:cs typeface="Cambria Math"/>
              </a:rPr>
              <a:t> </a:t>
            </a:r>
            <a:r>
              <a:rPr sz="2769"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𝟏𝟎</a:t>
            </a:r>
            <a:r>
              <a:rPr sz="1338" spc="180" dirty="0">
                <a:latin typeface="Cambria Math"/>
                <a:cs typeface="Cambria Math"/>
              </a:rPr>
              <a:t> </a:t>
            </a:r>
            <a:r>
              <a:rPr sz="2769"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𝟏𝟏</a:t>
            </a:r>
            <a:endParaRPr sz="1338">
              <a:latin typeface="Cambria Math"/>
              <a:cs typeface="Cambria Math"/>
            </a:endParaRPr>
          </a:p>
        </p:txBody>
      </p:sp>
      <p:sp>
        <p:nvSpPr>
          <p:cNvPr id="10" name="object 10"/>
          <p:cNvSpPr/>
          <p:nvPr/>
        </p:nvSpPr>
        <p:spPr>
          <a:xfrm>
            <a:off x="1195755" y="5277494"/>
            <a:ext cx="4314678" cy="15826"/>
          </a:xfrm>
          <a:custGeom>
            <a:avLst/>
            <a:gdLst/>
            <a:ahLst/>
            <a:cxnLst/>
            <a:rect l="l" t="t" r="r" b="b"/>
            <a:pathLst>
              <a:path w="4674235" h="17145">
                <a:moveTo>
                  <a:pt x="4674108" y="0"/>
                </a:moveTo>
                <a:lnTo>
                  <a:pt x="0" y="0"/>
                </a:lnTo>
                <a:lnTo>
                  <a:pt x="0" y="16763"/>
                </a:lnTo>
                <a:lnTo>
                  <a:pt x="4674108" y="16763"/>
                </a:lnTo>
                <a:lnTo>
                  <a:pt x="4674108" y="0"/>
                </a:lnTo>
                <a:close/>
              </a:path>
            </a:pathLst>
          </a:custGeom>
          <a:solidFill>
            <a:srgbClr val="000000"/>
          </a:solidFill>
        </p:spPr>
        <p:txBody>
          <a:bodyPr wrap="square" lIns="0" tIns="0" rIns="0" bIns="0" rtlCol="0"/>
          <a:lstStyle/>
          <a:p>
            <a:endParaRPr sz="1662"/>
          </a:p>
        </p:txBody>
      </p:sp>
      <p:sp>
        <p:nvSpPr>
          <p:cNvPr id="11" name="object 11"/>
          <p:cNvSpPr txBox="1"/>
          <p:nvPr/>
        </p:nvSpPr>
        <p:spPr>
          <a:xfrm>
            <a:off x="424376" y="4282204"/>
            <a:ext cx="8022688" cy="948849"/>
          </a:xfrm>
          <a:prstGeom prst="rect">
            <a:avLst/>
          </a:prstGeom>
        </p:spPr>
        <p:txBody>
          <a:bodyPr vert="horz" wrap="square" lIns="0" tIns="68580" rIns="0" bIns="0" rtlCol="0">
            <a:spAutoFit/>
          </a:bodyPr>
          <a:lstStyle/>
          <a:p>
            <a:pPr marL="328254" marR="4689" indent="-316531">
              <a:lnSpc>
                <a:spcPct val="80000"/>
              </a:lnSpc>
              <a:spcBef>
                <a:spcPts val="540"/>
              </a:spcBef>
              <a:buFont typeface="Times New Roman"/>
              <a:buChar char="•"/>
              <a:tabLst>
                <a:tab pos="327668" algn="l"/>
                <a:tab pos="328254" algn="l"/>
              </a:tabLst>
            </a:pPr>
            <a:r>
              <a:rPr sz="1846" b="1" dirty="0">
                <a:latin typeface="Times New Roman"/>
                <a:cs typeface="Times New Roman"/>
              </a:rPr>
              <a:t>Jaccard</a:t>
            </a:r>
            <a:r>
              <a:rPr sz="1846" b="1" spc="-23" dirty="0">
                <a:latin typeface="Times New Roman"/>
                <a:cs typeface="Times New Roman"/>
              </a:rPr>
              <a:t> </a:t>
            </a:r>
            <a:r>
              <a:rPr sz="1846" b="1" dirty="0">
                <a:latin typeface="Times New Roman"/>
                <a:cs typeface="Times New Roman"/>
              </a:rPr>
              <a:t>Coefficient</a:t>
            </a:r>
            <a:r>
              <a:rPr sz="1846" b="1" spc="-32" dirty="0">
                <a:latin typeface="Times New Roman"/>
                <a:cs typeface="Times New Roman"/>
              </a:rPr>
              <a:t> </a:t>
            </a:r>
            <a:r>
              <a:rPr sz="1846" b="1" dirty="0">
                <a:latin typeface="Times New Roman"/>
                <a:cs typeface="Times New Roman"/>
              </a:rPr>
              <a:t>(J)</a:t>
            </a:r>
            <a:r>
              <a:rPr sz="1846" b="1" spc="-28" dirty="0">
                <a:latin typeface="Times New Roman"/>
                <a:cs typeface="Times New Roman"/>
              </a:rPr>
              <a:t> </a:t>
            </a:r>
            <a:r>
              <a:rPr sz="1846" dirty="0">
                <a:latin typeface="Times New Roman"/>
                <a:cs typeface="Times New Roman"/>
              </a:rPr>
              <a:t>counts</a:t>
            </a:r>
            <a:r>
              <a:rPr sz="1846" spc="-28" dirty="0">
                <a:latin typeface="Times New Roman"/>
                <a:cs typeface="Times New Roman"/>
              </a:rPr>
              <a:t> </a:t>
            </a:r>
            <a:r>
              <a:rPr sz="1846" dirty="0">
                <a:latin typeface="Times New Roman"/>
                <a:cs typeface="Times New Roman"/>
              </a:rPr>
              <a:t>only</a:t>
            </a:r>
            <a:r>
              <a:rPr sz="1846" spc="-14" dirty="0">
                <a:latin typeface="Times New Roman"/>
                <a:cs typeface="Times New Roman"/>
              </a:rPr>
              <a:t> </a:t>
            </a:r>
            <a:r>
              <a:rPr sz="1846" dirty="0">
                <a:latin typeface="Times New Roman"/>
                <a:cs typeface="Times New Roman"/>
              </a:rPr>
              <a:t>presences</a:t>
            </a:r>
            <a:r>
              <a:rPr sz="1846" spc="-42" dirty="0">
                <a:latin typeface="Times New Roman"/>
                <a:cs typeface="Times New Roman"/>
              </a:rPr>
              <a:t> </a:t>
            </a:r>
            <a:r>
              <a:rPr sz="1846" dirty="0">
                <a:latin typeface="Times New Roman"/>
                <a:cs typeface="Times New Roman"/>
              </a:rPr>
              <a:t>and</a:t>
            </a:r>
            <a:r>
              <a:rPr sz="1846" spc="5" dirty="0">
                <a:latin typeface="Times New Roman"/>
                <a:cs typeface="Times New Roman"/>
              </a:rPr>
              <a:t> </a:t>
            </a:r>
            <a:r>
              <a:rPr sz="1846" dirty="0">
                <a:latin typeface="Times New Roman"/>
                <a:cs typeface="Times New Roman"/>
              </a:rPr>
              <a:t>it</a:t>
            </a:r>
            <a:r>
              <a:rPr sz="1846" spc="-14" dirty="0">
                <a:latin typeface="Times New Roman"/>
                <a:cs typeface="Times New Roman"/>
              </a:rPr>
              <a:t> </a:t>
            </a:r>
            <a:r>
              <a:rPr sz="1846" dirty="0">
                <a:latin typeface="Times New Roman"/>
                <a:cs typeface="Times New Roman"/>
              </a:rPr>
              <a:t>is</a:t>
            </a:r>
            <a:r>
              <a:rPr sz="1846" spc="-9" dirty="0">
                <a:latin typeface="Times New Roman"/>
                <a:cs typeface="Times New Roman"/>
              </a:rPr>
              <a:t> </a:t>
            </a:r>
            <a:r>
              <a:rPr sz="1846" dirty="0">
                <a:latin typeface="Times New Roman"/>
                <a:cs typeface="Times New Roman"/>
              </a:rPr>
              <a:t>frequently</a:t>
            </a:r>
            <a:r>
              <a:rPr sz="1846" spc="-37" dirty="0">
                <a:latin typeface="Times New Roman"/>
                <a:cs typeface="Times New Roman"/>
              </a:rPr>
              <a:t> </a:t>
            </a:r>
            <a:r>
              <a:rPr sz="1846" dirty="0">
                <a:latin typeface="Times New Roman"/>
                <a:cs typeface="Times New Roman"/>
              </a:rPr>
              <a:t>for</a:t>
            </a:r>
            <a:r>
              <a:rPr sz="1846" spc="5" dirty="0">
                <a:latin typeface="Times New Roman"/>
                <a:cs typeface="Times New Roman"/>
              </a:rPr>
              <a:t> </a:t>
            </a:r>
            <a:r>
              <a:rPr sz="1846" i="1" dirty="0">
                <a:latin typeface="Times New Roman"/>
                <a:cs typeface="Times New Roman"/>
              </a:rPr>
              <a:t>asymmetric </a:t>
            </a:r>
            <a:r>
              <a:rPr sz="1846" i="1" spc="-447" dirty="0">
                <a:latin typeface="Times New Roman"/>
                <a:cs typeface="Times New Roman"/>
              </a:rPr>
              <a:t> </a:t>
            </a:r>
            <a:r>
              <a:rPr sz="1846" i="1" dirty="0">
                <a:latin typeface="Times New Roman"/>
                <a:cs typeface="Times New Roman"/>
              </a:rPr>
              <a:t>binary</a:t>
            </a:r>
            <a:r>
              <a:rPr sz="1846" i="1" spc="-37" dirty="0">
                <a:latin typeface="Times New Roman"/>
                <a:cs typeface="Times New Roman"/>
              </a:rPr>
              <a:t> </a:t>
            </a:r>
            <a:r>
              <a:rPr sz="1846" i="1" dirty="0">
                <a:latin typeface="Times New Roman"/>
                <a:cs typeface="Times New Roman"/>
              </a:rPr>
              <a:t>attributes.</a:t>
            </a:r>
            <a:endParaRPr sz="1846">
              <a:latin typeface="Times New Roman"/>
              <a:cs typeface="Times New Roman"/>
            </a:endParaRPr>
          </a:p>
          <a:p>
            <a:pPr marL="1689924">
              <a:spcBef>
                <a:spcPts val="1103"/>
              </a:spcBef>
            </a:pPr>
            <a:r>
              <a:rPr sz="1846" spc="-5" dirty="0">
                <a:latin typeface="Cambria Math"/>
                <a:cs typeface="Cambria Math"/>
              </a:rPr>
              <a:t>𝐧𝐮𝐦𝐛𝐞𝐫</a:t>
            </a:r>
            <a:r>
              <a:rPr sz="1846" spc="-18" dirty="0">
                <a:latin typeface="Cambria Math"/>
                <a:cs typeface="Cambria Math"/>
              </a:rPr>
              <a:t> </a:t>
            </a:r>
            <a:r>
              <a:rPr sz="1846" dirty="0">
                <a:latin typeface="Cambria Math"/>
                <a:cs typeface="Cambria Math"/>
              </a:rPr>
              <a:t>𝐨𝐟</a:t>
            </a:r>
            <a:r>
              <a:rPr sz="1846" spc="-18" dirty="0">
                <a:latin typeface="Cambria Math"/>
                <a:cs typeface="Cambria Math"/>
              </a:rPr>
              <a:t> </a:t>
            </a:r>
            <a:r>
              <a:rPr sz="1846" dirty="0">
                <a:latin typeface="Cambria Math"/>
                <a:cs typeface="Cambria Math"/>
              </a:rPr>
              <a:t>𝟏𝟏</a:t>
            </a:r>
            <a:r>
              <a:rPr sz="1846" spc="-14" dirty="0">
                <a:latin typeface="Cambria Math"/>
                <a:cs typeface="Cambria Math"/>
              </a:rPr>
              <a:t> </a:t>
            </a:r>
            <a:r>
              <a:rPr sz="1846" spc="-5" dirty="0">
                <a:latin typeface="Cambria Math"/>
                <a:cs typeface="Cambria Math"/>
              </a:rPr>
              <a:t>𝐦𝐚𝐭𝐜𝐡𝐞𝐬</a:t>
            </a:r>
            <a:endParaRPr sz="1846">
              <a:latin typeface="Cambria Math"/>
              <a:cs typeface="Cambria Math"/>
            </a:endParaRPr>
          </a:p>
        </p:txBody>
      </p:sp>
      <p:sp>
        <p:nvSpPr>
          <p:cNvPr id="12" name="object 12"/>
          <p:cNvSpPr txBox="1"/>
          <p:nvPr/>
        </p:nvSpPr>
        <p:spPr>
          <a:xfrm>
            <a:off x="1184265" y="5264364"/>
            <a:ext cx="4338125" cy="295890"/>
          </a:xfrm>
          <a:prstGeom prst="rect">
            <a:avLst/>
          </a:prstGeom>
        </p:spPr>
        <p:txBody>
          <a:bodyPr vert="horz" wrap="square" lIns="0" tIns="11723" rIns="0" bIns="0" rtlCol="0">
            <a:spAutoFit/>
          </a:bodyPr>
          <a:lstStyle/>
          <a:p>
            <a:pPr marL="11723">
              <a:spcBef>
                <a:spcPts val="92"/>
              </a:spcBef>
            </a:pPr>
            <a:r>
              <a:rPr sz="1846" spc="-5" dirty="0">
                <a:latin typeface="Cambria Math"/>
                <a:cs typeface="Cambria Math"/>
              </a:rPr>
              <a:t>𝐧𝐮𝐦𝐛𝐞𝐫</a:t>
            </a:r>
            <a:r>
              <a:rPr sz="1846" spc="-14" dirty="0">
                <a:latin typeface="Cambria Math"/>
                <a:cs typeface="Cambria Math"/>
              </a:rPr>
              <a:t> </a:t>
            </a:r>
            <a:r>
              <a:rPr sz="1846" spc="-5" dirty="0">
                <a:latin typeface="Cambria Math"/>
                <a:cs typeface="Cambria Math"/>
              </a:rPr>
              <a:t>𝐨𝐟</a:t>
            </a:r>
            <a:r>
              <a:rPr sz="1846" spc="9" dirty="0">
                <a:latin typeface="Cambria Math"/>
                <a:cs typeface="Cambria Math"/>
              </a:rPr>
              <a:t> </a:t>
            </a:r>
            <a:r>
              <a:rPr sz="1846" spc="-5" dirty="0">
                <a:latin typeface="Cambria Math"/>
                <a:cs typeface="Cambria Math"/>
              </a:rPr>
              <a:t>𝐧𝐨𝐭</a:t>
            </a:r>
            <a:r>
              <a:rPr sz="1846" spc="-14" dirty="0">
                <a:latin typeface="Cambria Math"/>
                <a:cs typeface="Cambria Math"/>
              </a:rPr>
              <a:t> </a:t>
            </a:r>
            <a:r>
              <a:rPr sz="1846" dirty="0">
                <a:latin typeface="Cambria Math"/>
                <a:cs typeface="Cambria Math"/>
              </a:rPr>
              <a:t>−</a:t>
            </a:r>
            <a:r>
              <a:rPr sz="1846" spc="5" dirty="0">
                <a:latin typeface="Cambria Math"/>
                <a:cs typeface="Cambria Math"/>
              </a:rPr>
              <a:t> </a:t>
            </a:r>
            <a:r>
              <a:rPr sz="1846" dirty="0">
                <a:latin typeface="Cambria Math"/>
                <a:cs typeface="Cambria Math"/>
              </a:rPr>
              <a:t>𝐛𝐨𝐭𝐡</a:t>
            </a:r>
            <a:r>
              <a:rPr sz="1846" spc="-5" dirty="0">
                <a:latin typeface="Cambria Math"/>
                <a:cs typeface="Cambria Math"/>
              </a:rPr>
              <a:t> </a:t>
            </a:r>
            <a:r>
              <a:rPr sz="1846" dirty="0">
                <a:latin typeface="Cambria Math"/>
                <a:cs typeface="Cambria Math"/>
              </a:rPr>
              <a:t>−</a:t>
            </a:r>
            <a:r>
              <a:rPr sz="1846" spc="5" dirty="0">
                <a:latin typeface="Cambria Math"/>
                <a:cs typeface="Cambria Math"/>
              </a:rPr>
              <a:t> </a:t>
            </a:r>
            <a:r>
              <a:rPr sz="1846" spc="-5" dirty="0">
                <a:latin typeface="Cambria Math"/>
                <a:cs typeface="Cambria Math"/>
              </a:rPr>
              <a:t>𝐳𝐞𝐫𝐨</a:t>
            </a:r>
            <a:r>
              <a:rPr sz="1846" spc="-14" dirty="0">
                <a:latin typeface="Cambria Math"/>
                <a:cs typeface="Cambria Math"/>
              </a:rPr>
              <a:t> </a:t>
            </a:r>
            <a:r>
              <a:rPr sz="1846" spc="-5" dirty="0">
                <a:latin typeface="Cambria Math"/>
                <a:cs typeface="Cambria Math"/>
              </a:rPr>
              <a:t>𝐚𝐭𝐭𝐫𝐢𝐛𝐮𝐭𝐞𝐬</a:t>
            </a:r>
            <a:endParaRPr sz="1846">
              <a:latin typeface="Cambria Math"/>
              <a:cs typeface="Cambria Math"/>
            </a:endParaRPr>
          </a:p>
        </p:txBody>
      </p:sp>
      <p:sp>
        <p:nvSpPr>
          <p:cNvPr id="13" name="object 13"/>
          <p:cNvSpPr txBox="1"/>
          <p:nvPr/>
        </p:nvSpPr>
        <p:spPr>
          <a:xfrm>
            <a:off x="691662" y="5106291"/>
            <a:ext cx="5124157" cy="296481"/>
          </a:xfrm>
          <a:prstGeom prst="rect">
            <a:avLst/>
          </a:prstGeom>
        </p:spPr>
        <p:txBody>
          <a:bodyPr vert="horz" wrap="square" lIns="0" tIns="12309" rIns="0" bIns="0" rtlCol="0">
            <a:spAutoFit/>
          </a:bodyPr>
          <a:lstStyle/>
          <a:p>
            <a:pPr marL="11723">
              <a:spcBef>
                <a:spcPts val="97"/>
              </a:spcBef>
              <a:tabLst>
                <a:tab pos="4936125" algn="l"/>
              </a:tabLst>
            </a:pPr>
            <a:r>
              <a:rPr sz="1846" spc="5" dirty="0">
                <a:latin typeface="Cambria Math"/>
                <a:cs typeface="Cambria Math"/>
              </a:rPr>
              <a:t>𝐉 </a:t>
            </a:r>
            <a:r>
              <a:rPr sz="1846" spc="102" dirty="0">
                <a:latin typeface="Cambria Math"/>
                <a:cs typeface="Cambria Math"/>
              </a:rPr>
              <a:t> </a:t>
            </a:r>
            <a:r>
              <a:rPr sz="1846" dirty="0">
                <a:latin typeface="Cambria Math"/>
                <a:cs typeface="Cambria Math"/>
              </a:rPr>
              <a:t>=	=</a:t>
            </a:r>
            <a:endParaRPr sz="1846">
              <a:latin typeface="Cambria Math"/>
              <a:cs typeface="Cambria Math"/>
            </a:endParaRPr>
          </a:p>
        </p:txBody>
      </p:sp>
      <p:sp>
        <p:nvSpPr>
          <p:cNvPr id="14" name="object 14"/>
          <p:cNvSpPr/>
          <p:nvPr/>
        </p:nvSpPr>
        <p:spPr>
          <a:xfrm>
            <a:off x="5918278" y="5277494"/>
            <a:ext cx="1471832" cy="15826"/>
          </a:xfrm>
          <a:custGeom>
            <a:avLst/>
            <a:gdLst/>
            <a:ahLst/>
            <a:cxnLst/>
            <a:rect l="l" t="t" r="r" b="b"/>
            <a:pathLst>
              <a:path w="1594484" h="17145">
                <a:moveTo>
                  <a:pt x="1594104" y="0"/>
                </a:moveTo>
                <a:lnTo>
                  <a:pt x="0" y="0"/>
                </a:lnTo>
                <a:lnTo>
                  <a:pt x="0" y="16763"/>
                </a:lnTo>
                <a:lnTo>
                  <a:pt x="1594104" y="16763"/>
                </a:lnTo>
                <a:lnTo>
                  <a:pt x="1594104" y="0"/>
                </a:lnTo>
                <a:close/>
              </a:path>
            </a:pathLst>
          </a:custGeom>
          <a:solidFill>
            <a:srgbClr val="000000"/>
          </a:solidFill>
        </p:spPr>
        <p:txBody>
          <a:bodyPr wrap="square" lIns="0" tIns="0" rIns="0" bIns="0" rtlCol="0"/>
          <a:lstStyle/>
          <a:p>
            <a:endParaRPr sz="1662"/>
          </a:p>
        </p:txBody>
      </p:sp>
      <p:sp>
        <p:nvSpPr>
          <p:cNvPr id="15" name="object 15"/>
          <p:cNvSpPr txBox="1"/>
          <p:nvPr/>
        </p:nvSpPr>
        <p:spPr>
          <a:xfrm>
            <a:off x="6468089" y="4976869"/>
            <a:ext cx="364588" cy="296481"/>
          </a:xfrm>
          <a:prstGeom prst="rect">
            <a:avLst/>
          </a:prstGeom>
        </p:spPr>
        <p:txBody>
          <a:bodyPr vert="horz" wrap="square" lIns="0" tIns="12309" rIns="0" bIns="0" rtlCol="0">
            <a:spAutoFit/>
          </a:bodyPr>
          <a:lstStyle/>
          <a:p>
            <a:pPr marL="35170">
              <a:spcBef>
                <a:spcPts val="97"/>
              </a:spcBef>
            </a:pPr>
            <a:r>
              <a:rPr sz="2769" spc="-34" baseline="11111" dirty="0">
                <a:latin typeface="Cambria Math"/>
                <a:cs typeface="Cambria Math"/>
              </a:rPr>
              <a:t>𝐟</a:t>
            </a:r>
            <a:r>
              <a:rPr sz="1338" spc="-23" dirty="0">
                <a:latin typeface="Cambria Math"/>
                <a:cs typeface="Cambria Math"/>
              </a:rPr>
              <a:t>𝟏𝟏</a:t>
            </a:r>
            <a:endParaRPr sz="1338">
              <a:latin typeface="Cambria Math"/>
              <a:cs typeface="Cambria Math"/>
            </a:endParaRPr>
          </a:p>
        </p:txBody>
      </p:sp>
      <p:sp>
        <p:nvSpPr>
          <p:cNvPr id="17" name="object 17"/>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18" name="object 18"/>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54</a:t>
            </a:fld>
            <a:endParaRPr dirty="0"/>
          </a:p>
        </p:txBody>
      </p:sp>
      <p:sp>
        <p:nvSpPr>
          <p:cNvPr id="16" name="object 16"/>
          <p:cNvSpPr txBox="1"/>
          <p:nvPr/>
        </p:nvSpPr>
        <p:spPr>
          <a:xfrm>
            <a:off x="5883930" y="5312195"/>
            <a:ext cx="1533965" cy="295890"/>
          </a:xfrm>
          <a:prstGeom prst="rect">
            <a:avLst/>
          </a:prstGeom>
        </p:spPr>
        <p:txBody>
          <a:bodyPr vert="horz" wrap="square" lIns="0" tIns="11723" rIns="0" bIns="0" rtlCol="0">
            <a:spAutoFit/>
          </a:bodyPr>
          <a:lstStyle/>
          <a:p>
            <a:pPr marL="35170">
              <a:spcBef>
                <a:spcPts val="92"/>
              </a:spcBef>
            </a:pPr>
            <a:r>
              <a:rPr sz="2769" spc="-34" baseline="11111" dirty="0">
                <a:latin typeface="Cambria Math"/>
                <a:cs typeface="Cambria Math"/>
              </a:rPr>
              <a:t>𝐟</a:t>
            </a:r>
            <a:r>
              <a:rPr sz="1338" spc="-23" dirty="0">
                <a:latin typeface="Cambria Math"/>
                <a:cs typeface="Cambria Math"/>
              </a:rPr>
              <a:t>𝟎𝟏</a:t>
            </a:r>
            <a:r>
              <a:rPr sz="1338" spc="175" dirty="0">
                <a:latin typeface="Cambria Math"/>
                <a:cs typeface="Cambria Math"/>
              </a:rPr>
              <a:t> </a:t>
            </a:r>
            <a:r>
              <a:rPr sz="2769" baseline="11111" dirty="0">
                <a:latin typeface="Cambria Math"/>
                <a:cs typeface="Cambria Math"/>
              </a:rPr>
              <a:t>+</a:t>
            </a:r>
            <a:r>
              <a:rPr sz="2769" spc="-6"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𝟏𝟎</a:t>
            </a:r>
            <a:r>
              <a:rPr sz="1338" spc="188" dirty="0">
                <a:latin typeface="Cambria Math"/>
                <a:cs typeface="Cambria Math"/>
              </a:rPr>
              <a:t> </a:t>
            </a:r>
            <a:r>
              <a:rPr sz="2769" baseline="11111" dirty="0">
                <a:latin typeface="Cambria Math"/>
                <a:cs typeface="Cambria Math"/>
              </a:rPr>
              <a:t>+</a:t>
            </a:r>
            <a:r>
              <a:rPr sz="2769" spc="-6" baseline="11111" dirty="0">
                <a:latin typeface="Cambria Math"/>
                <a:cs typeface="Cambria Math"/>
              </a:rPr>
              <a:t> </a:t>
            </a:r>
            <a:r>
              <a:rPr sz="2769" spc="-34" baseline="11111" dirty="0">
                <a:latin typeface="Cambria Math"/>
                <a:cs typeface="Cambria Math"/>
              </a:rPr>
              <a:t>𝐟</a:t>
            </a:r>
            <a:r>
              <a:rPr sz="1338" spc="-23" dirty="0">
                <a:latin typeface="Cambria Math"/>
                <a:cs typeface="Cambria Math"/>
              </a:rPr>
              <a:t>𝟏𝟏</a:t>
            </a:r>
            <a:endParaRPr sz="1338">
              <a:latin typeface="Cambria Math"/>
              <a:cs typeface="Cambria Math"/>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404447"/>
            <a:ext cx="5410200" cy="863550"/>
          </a:xfrm>
          <a:prstGeom prst="rect">
            <a:avLst/>
          </a:prstGeom>
          <a:solidFill>
            <a:schemeClr val="bg1"/>
          </a:solidFill>
        </p:spPr>
        <p:txBody>
          <a:bodyPr vert="horz" wrap="square" lIns="0" tIns="184638" rIns="0" bIns="0" rtlCol="0">
            <a:spAutoFit/>
          </a:bodyPr>
          <a:lstStyle/>
          <a:p>
            <a:pPr>
              <a:spcBef>
                <a:spcPts val="1454"/>
              </a:spcBef>
            </a:pPr>
            <a:r>
              <a:rPr dirty="0">
                <a:solidFill>
                  <a:srgbClr val="FF0000"/>
                </a:solidFill>
              </a:rPr>
              <a:t>Cosine</a:t>
            </a:r>
            <a:r>
              <a:rPr spc="-60" dirty="0">
                <a:solidFill>
                  <a:srgbClr val="FF0000"/>
                </a:solidFill>
              </a:rPr>
              <a:t> </a:t>
            </a:r>
            <a:r>
              <a:rPr dirty="0">
                <a:solidFill>
                  <a:srgbClr val="FF0000"/>
                </a:solidFill>
              </a:rPr>
              <a:t>Similarity</a:t>
            </a:r>
          </a:p>
        </p:txBody>
      </p:sp>
      <p:sp>
        <p:nvSpPr>
          <p:cNvPr id="3" name="object 3"/>
          <p:cNvSpPr txBox="1"/>
          <p:nvPr/>
        </p:nvSpPr>
        <p:spPr>
          <a:xfrm>
            <a:off x="424375" y="1411459"/>
            <a:ext cx="7673926" cy="580533"/>
          </a:xfrm>
          <a:prstGeom prst="rect">
            <a:avLst/>
          </a:prstGeom>
        </p:spPr>
        <p:txBody>
          <a:bodyPr vert="horz" wrap="square" lIns="0" tIns="12309" rIns="0" bIns="0" rtlCol="0">
            <a:spAutoFit/>
          </a:bodyPr>
          <a:lstStyle/>
          <a:p>
            <a:pPr marL="328254" indent="-316531">
              <a:spcBef>
                <a:spcPts val="97"/>
              </a:spcBef>
              <a:buChar char="•"/>
              <a:tabLst>
                <a:tab pos="327668" algn="l"/>
                <a:tab pos="328254" algn="l"/>
              </a:tabLst>
            </a:pPr>
            <a:r>
              <a:rPr sz="1846" dirty="0">
                <a:latin typeface="Times New Roman"/>
                <a:cs typeface="Times New Roman"/>
              </a:rPr>
              <a:t>A</a:t>
            </a:r>
            <a:r>
              <a:rPr sz="1846" spc="-5" dirty="0">
                <a:latin typeface="Times New Roman"/>
                <a:cs typeface="Times New Roman"/>
              </a:rPr>
              <a:t> </a:t>
            </a:r>
            <a:r>
              <a:rPr sz="1846" b="1" dirty="0">
                <a:latin typeface="Times New Roman"/>
                <a:cs typeface="Times New Roman"/>
              </a:rPr>
              <a:t>document</a:t>
            </a:r>
            <a:r>
              <a:rPr sz="1846" b="1" spc="-23" dirty="0">
                <a:latin typeface="Times New Roman"/>
                <a:cs typeface="Times New Roman"/>
              </a:rPr>
              <a:t> </a:t>
            </a:r>
            <a:r>
              <a:rPr sz="1846" dirty="0">
                <a:latin typeface="Times New Roman"/>
                <a:cs typeface="Times New Roman"/>
              </a:rPr>
              <a:t>can be</a:t>
            </a:r>
            <a:r>
              <a:rPr sz="1846" spc="5" dirty="0">
                <a:latin typeface="Times New Roman"/>
                <a:cs typeface="Times New Roman"/>
              </a:rPr>
              <a:t> </a:t>
            </a:r>
            <a:r>
              <a:rPr sz="1846" dirty="0">
                <a:latin typeface="Times New Roman"/>
                <a:cs typeface="Times New Roman"/>
              </a:rPr>
              <a:t>represented</a:t>
            </a:r>
            <a:r>
              <a:rPr sz="1846" spc="-37" dirty="0">
                <a:latin typeface="Times New Roman"/>
                <a:cs typeface="Times New Roman"/>
              </a:rPr>
              <a:t> </a:t>
            </a:r>
            <a:r>
              <a:rPr sz="1846" dirty="0">
                <a:latin typeface="Times New Roman"/>
                <a:cs typeface="Times New Roman"/>
              </a:rPr>
              <a:t>by</a:t>
            </a:r>
            <a:r>
              <a:rPr sz="1846" spc="-5" dirty="0">
                <a:latin typeface="Times New Roman"/>
                <a:cs typeface="Times New Roman"/>
              </a:rPr>
              <a:t> </a:t>
            </a:r>
            <a:r>
              <a:rPr sz="1846" dirty="0">
                <a:latin typeface="Times New Roman"/>
                <a:cs typeface="Times New Roman"/>
              </a:rPr>
              <a:t>thousands</a:t>
            </a:r>
            <a:r>
              <a:rPr sz="1846" spc="-37" dirty="0">
                <a:latin typeface="Times New Roman"/>
                <a:cs typeface="Times New Roman"/>
              </a:rPr>
              <a:t> </a:t>
            </a:r>
            <a:r>
              <a:rPr sz="1846" dirty="0">
                <a:latin typeface="Times New Roman"/>
                <a:cs typeface="Times New Roman"/>
              </a:rPr>
              <a:t>of</a:t>
            </a:r>
            <a:r>
              <a:rPr sz="1846" spc="-9" dirty="0">
                <a:latin typeface="Times New Roman"/>
                <a:cs typeface="Times New Roman"/>
              </a:rPr>
              <a:t> </a:t>
            </a:r>
            <a:r>
              <a:rPr sz="1846" spc="-5" dirty="0">
                <a:latin typeface="Times New Roman"/>
                <a:cs typeface="Times New Roman"/>
              </a:rPr>
              <a:t>attributes,</a:t>
            </a:r>
            <a:r>
              <a:rPr sz="1846" spc="-37" dirty="0">
                <a:latin typeface="Times New Roman"/>
                <a:cs typeface="Times New Roman"/>
              </a:rPr>
              <a:t> </a:t>
            </a:r>
            <a:r>
              <a:rPr sz="1846" dirty="0">
                <a:latin typeface="Times New Roman"/>
                <a:cs typeface="Times New Roman"/>
              </a:rPr>
              <a:t>each</a:t>
            </a:r>
            <a:r>
              <a:rPr sz="1846" spc="-5" dirty="0">
                <a:latin typeface="Times New Roman"/>
                <a:cs typeface="Times New Roman"/>
              </a:rPr>
              <a:t> </a:t>
            </a:r>
            <a:r>
              <a:rPr sz="1846" dirty="0">
                <a:latin typeface="Times New Roman"/>
                <a:cs typeface="Times New Roman"/>
              </a:rPr>
              <a:t>recording</a:t>
            </a:r>
            <a:r>
              <a:rPr sz="1846" spc="-37" dirty="0">
                <a:latin typeface="Times New Roman"/>
                <a:cs typeface="Times New Roman"/>
              </a:rPr>
              <a:t> </a:t>
            </a:r>
            <a:r>
              <a:rPr sz="1846" dirty="0">
                <a:latin typeface="Times New Roman"/>
                <a:cs typeface="Times New Roman"/>
              </a:rPr>
              <a:t>the</a:t>
            </a:r>
            <a:endParaRPr sz="1846">
              <a:latin typeface="Times New Roman"/>
              <a:cs typeface="Times New Roman"/>
            </a:endParaRPr>
          </a:p>
          <a:p>
            <a:pPr marL="328254"/>
            <a:r>
              <a:rPr sz="1846" dirty="0">
                <a:latin typeface="Times New Roman"/>
                <a:cs typeface="Times New Roman"/>
              </a:rPr>
              <a:t>frequency</a:t>
            </a:r>
            <a:r>
              <a:rPr sz="1846" spc="-42" dirty="0">
                <a:latin typeface="Times New Roman"/>
                <a:cs typeface="Times New Roman"/>
              </a:rPr>
              <a:t> </a:t>
            </a:r>
            <a:r>
              <a:rPr sz="1846" spc="5" dirty="0">
                <a:latin typeface="Times New Roman"/>
                <a:cs typeface="Times New Roman"/>
              </a:rPr>
              <a:t>of</a:t>
            </a:r>
            <a:r>
              <a:rPr sz="1846" spc="-18" dirty="0">
                <a:latin typeface="Times New Roman"/>
                <a:cs typeface="Times New Roman"/>
              </a:rPr>
              <a:t> </a:t>
            </a:r>
            <a:r>
              <a:rPr sz="1846" dirty="0">
                <a:latin typeface="Times New Roman"/>
                <a:cs typeface="Times New Roman"/>
              </a:rPr>
              <a:t>a particular</a:t>
            </a:r>
            <a:r>
              <a:rPr sz="1846" spc="-42" dirty="0">
                <a:latin typeface="Times New Roman"/>
                <a:cs typeface="Times New Roman"/>
              </a:rPr>
              <a:t> </a:t>
            </a:r>
            <a:r>
              <a:rPr sz="1846" spc="5" dirty="0">
                <a:latin typeface="Times New Roman"/>
                <a:cs typeface="Times New Roman"/>
              </a:rPr>
              <a:t>word</a:t>
            </a:r>
            <a:r>
              <a:rPr sz="1846" spc="452" dirty="0">
                <a:latin typeface="Times New Roman"/>
                <a:cs typeface="Times New Roman"/>
              </a:rPr>
              <a:t> </a:t>
            </a:r>
            <a:r>
              <a:rPr sz="1846" spc="5" dirty="0">
                <a:latin typeface="Times New Roman"/>
                <a:cs typeface="Times New Roman"/>
              </a:rPr>
              <a:t>or</a:t>
            </a:r>
            <a:r>
              <a:rPr sz="1846" spc="-18" dirty="0">
                <a:latin typeface="Times New Roman"/>
                <a:cs typeface="Times New Roman"/>
              </a:rPr>
              <a:t> </a:t>
            </a:r>
            <a:r>
              <a:rPr sz="1846" dirty="0">
                <a:latin typeface="Times New Roman"/>
                <a:cs typeface="Times New Roman"/>
              </a:rPr>
              <a:t>phrase</a:t>
            </a:r>
            <a:r>
              <a:rPr sz="1846" spc="-28" dirty="0">
                <a:latin typeface="Times New Roman"/>
                <a:cs typeface="Times New Roman"/>
              </a:rPr>
              <a:t> </a:t>
            </a:r>
            <a:r>
              <a:rPr sz="1846" dirty="0">
                <a:latin typeface="Times New Roman"/>
                <a:cs typeface="Times New Roman"/>
              </a:rPr>
              <a:t>in</a:t>
            </a:r>
            <a:r>
              <a:rPr sz="1846" spc="-18"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document.</a:t>
            </a:r>
            <a:endParaRPr sz="1846">
              <a:latin typeface="Times New Roman"/>
              <a:cs typeface="Times New Roman"/>
            </a:endParaRPr>
          </a:p>
        </p:txBody>
      </p:sp>
      <p:sp>
        <p:nvSpPr>
          <p:cNvPr id="4" name="object 4"/>
          <p:cNvSpPr txBox="1"/>
          <p:nvPr/>
        </p:nvSpPr>
        <p:spPr>
          <a:xfrm>
            <a:off x="424376" y="3451860"/>
            <a:ext cx="8036755" cy="941530"/>
          </a:xfrm>
          <a:prstGeom prst="rect">
            <a:avLst/>
          </a:prstGeom>
        </p:spPr>
        <p:txBody>
          <a:bodyPr vert="horz" wrap="square" lIns="0" tIns="12309" rIns="0" bIns="0" rtlCol="0">
            <a:spAutoFit/>
          </a:bodyPr>
          <a:lstStyle/>
          <a:p>
            <a:pPr marL="328254" marR="4689" indent="-316531">
              <a:spcBef>
                <a:spcPts val="97"/>
              </a:spcBef>
              <a:buChar char="•"/>
              <a:tabLst>
                <a:tab pos="327668" algn="l"/>
                <a:tab pos="328254" algn="l"/>
              </a:tabLst>
            </a:pPr>
            <a:r>
              <a:rPr sz="1846" dirty="0">
                <a:latin typeface="Times New Roman"/>
                <a:cs typeface="Times New Roman"/>
              </a:rPr>
              <a:t>A</a:t>
            </a:r>
            <a:r>
              <a:rPr sz="1846" spc="-5" dirty="0">
                <a:latin typeface="Times New Roman"/>
                <a:cs typeface="Times New Roman"/>
              </a:rPr>
              <a:t> similarity</a:t>
            </a:r>
            <a:r>
              <a:rPr sz="1846" spc="5" dirty="0">
                <a:latin typeface="Times New Roman"/>
                <a:cs typeface="Times New Roman"/>
              </a:rPr>
              <a:t> </a:t>
            </a:r>
            <a:r>
              <a:rPr sz="1846" spc="-5" dirty="0">
                <a:latin typeface="Times New Roman"/>
                <a:cs typeface="Times New Roman"/>
              </a:rPr>
              <a:t>measure</a:t>
            </a:r>
            <a:r>
              <a:rPr sz="1846" spc="-18" dirty="0">
                <a:latin typeface="Times New Roman"/>
                <a:cs typeface="Times New Roman"/>
              </a:rPr>
              <a:t> </a:t>
            </a:r>
            <a:r>
              <a:rPr sz="1846" dirty="0">
                <a:latin typeface="Times New Roman"/>
                <a:cs typeface="Times New Roman"/>
              </a:rPr>
              <a:t>for</a:t>
            </a:r>
            <a:r>
              <a:rPr sz="1846" spc="-9" dirty="0">
                <a:latin typeface="Times New Roman"/>
                <a:cs typeface="Times New Roman"/>
              </a:rPr>
              <a:t> </a:t>
            </a:r>
            <a:r>
              <a:rPr sz="1846" dirty="0">
                <a:latin typeface="Times New Roman"/>
                <a:cs typeface="Times New Roman"/>
              </a:rPr>
              <a:t>documents</a:t>
            </a:r>
            <a:r>
              <a:rPr sz="1846" spc="-37" dirty="0">
                <a:latin typeface="Times New Roman"/>
                <a:cs typeface="Times New Roman"/>
              </a:rPr>
              <a:t> </a:t>
            </a:r>
            <a:r>
              <a:rPr sz="1846" dirty="0">
                <a:latin typeface="Times New Roman"/>
                <a:cs typeface="Times New Roman"/>
              </a:rPr>
              <a:t>needs</a:t>
            </a:r>
            <a:r>
              <a:rPr sz="1846" spc="-9" dirty="0">
                <a:latin typeface="Times New Roman"/>
                <a:cs typeface="Times New Roman"/>
              </a:rPr>
              <a:t> </a:t>
            </a:r>
            <a:r>
              <a:rPr sz="1846" dirty="0">
                <a:latin typeface="Times New Roman"/>
                <a:cs typeface="Times New Roman"/>
              </a:rPr>
              <a:t>to</a:t>
            </a:r>
            <a:r>
              <a:rPr sz="1846" spc="5" dirty="0">
                <a:latin typeface="Times New Roman"/>
                <a:cs typeface="Times New Roman"/>
              </a:rPr>
              <a:t> </a:t>
            </a:r>
            <a:r>
              <a:rPr sz="1846" dirty="0">
                <a:latin typeface="Times New Roman"/>
                <a:cs typeface="Times New Roman"/>
              </a:rPr>
              <a:t>ignores</a:t>
            </a:r>
            <a:r>
              <a:rPr sz="1846" spc="-37" dirty="0">
                <a:latin typeface="Times New Roman"/>
                <a:cs typeface="Times New Roman"/>
              </a:rPr>
              <a:t> </a:t>
            </a:r>
            <a:r>
              <a:rPr sz="1846" dirty="0">
                <a:latin typeface="Times New Roman"/>
                <a:cs typeface="Times New Roman"/>
              </a:rPr>
              <a:t>0–0</a:t>
            </a:r>
            <a:r>
              <a:rPr sz="1846" spc="-9" dirty="0">
                <a:latin typeface="Times New Roman"/>
                <a:cs typeface="Times New Roman"/>
              </a:rPr>
              <a:t> </a:t>
            </a:r>
            <a:r>
              <a:rPr sz="1846" spc="-5" dirty="0">
                <a:latin typeface="Times New Roman"/>
                <a:cs typeface="Times New Roman"/>
              </a:rPr>
              <a:t>matches like</a:t>
            </a:r>
            <a:r>
              <a:rPr sz="1846" spc="5" dirty="0">
                <a:latin typeface="Times New Roman"/>
                <a:cs typeface="Times New Roman"/>
              </a:rPr>
              <a:t> </a:t>
            </a:r>
            <a:r>
              <a:rPr sz="1846" spc="-5" dirty="0">
                <a:latin typeface="Times New Roman"/>
                <a:cs typeface="Times New Roman"/>
              </a:rPr>
              <a:t>the</a:t>
            </a:r>
            <a:r>
              <a:rPr sz="1846" spc="5" dirty="0">
                <a:latin typeface="Times New Roman"/>
                <a:cs typeface="Times New Roman"/>
              </a:rPr>
              <a:t> </a:t>
            </a:r>
            <a:r>
              <a:rPr sz="1846" dirty="0">
                <a:latin typeface="Times New Roman"/>
                <a:cs typeface="Times New Roman"/>
              </a:rPr>
              <a:t>Jaccard </a:t>
            </a:r>
            <a:r>
              <a:rPr sz="1846" spc="-447" dirty="0">
                <a:latin typeface="Times New Roman"/>
                <a:cs typeface="Times New Roman"/>
              </a:rPr>
              <a:t> </a:t>
            </a:r>
            <a:r>
              <a:rPr sz="1846" spc="-5" dirty="0">
                <a:latin typeface="Times New Roman"/>
                <a:cs typeface="Times New Roman"/>
              </a:rPr>
              <a:t>measure,</a:t>
            </a:r>
            <a:r>
              <a:rPr sz="1846" spc="-18" dirty="0">
                <a:latin typeface="Times New Roman"/>
                <a:cs typeface="Times New Roman"/>
              </a:rPr>
              <a:t> </a:t>
            </a:r>
            <a:r>
              <a:rPr sz="1846" spc="5" dirty="0">
                <a:latin typeface="Times New Roman"/>
                <a:cs typeface="Times New Roman"/>
              </a:rPr>
              <a:t>but</a:t>
            </a:r>
            <a:r>
              <a:rPr sz="1846" spc="-14" dirty="0">
                <a:latin typeface="Times New Roman"/>
                <a:cs typeface="Times New Roman"/>
              </a:rPr>
              <a:t> </a:t>
            </a:r>
            <a:r>
              <a:rPr sz="1846" spc="-5" dirty="0">
                <a:latin typeface="Times New Roman"/>
                <a:cs typeface="Times New Roman"/>
              </a:rPr>
              <a:t>also</a:t>
            </a:r>
            <a:r>
              <a:rPr sz="1846" spc="-14" dirty="0">
                <a:latin typeface="Times New Roman"/>
                <a:cs typeface="Times New Roman"/>
              </a:rPr>
              <a:t> </a:t>
            </a:r>
            <a:r>
              <a:rPr sz="1846" spc="-5" dirty="0">
                <a:latin typeface="Times New Roman"/>
                <a:cs typeface="Times New Roman"/>
              </a:rPr>
              <a:t>must</a:t>
            </a:r>
            <a:r>
              <a:rPr sz="1846" spc="5" dirty="0">
                <a:latin typeface="Times New Roman"/>
                <a:cs typeface="Times New Roman"/>
              </a:rPr>
              <a:t> </a:t>
            </a:r>
            <a:r>
              <a:rPr sz="1846" dirty="0">
                <a:latin typeface="Times New Roman"/>
                <a:cs typeface="Times New Roman"/>
              </a:rPr>
              <a:t>be</a:t>
            </a:r>
            <a:r>
              <a:rPr sz="1846" spc="-9" dirty="0">
                <a:latin typeface="Times New Roman"/>
                <a:cs typeface="Times New Roman"/>
              </a:rPr>
              <a:t> </a:t>
            </a:r>
            <a:r>
              <a:rPr sz="1846" dirty="0">
                <a:latin typeface="Times New Roman"/>
                <a:cs typeface="Times New Roman"/>
              </a:rPr>
              <a:t>able</a:t>
            </a:r>
            <a:r>
              <a:rPr sz="1846" spc="-23" dirty="0">
                <a:latin typeface="Times New Roman"/>
                <a:cs typeface="Times New Roman"/>
              </a:rPr>
              <a:t> </a:t>
            </a:r>
            <a:r>
              <a:rPr sz="1846" dirty="0">
                <a:latin typeface="Times New Roman"/>
                <a:cs typeface="Times New Roman"/>
              </a:rPr>
              <a:t>to handle</a:t>
            </a:r>
            <a:r>
              <a:rPr sz="1846" spc="-18" dirty="0">
                <a:latin typeface="Times New Roman"/>
                <a:cs typeface="Times New Roman"/>
              </a:rPr>
              <a:t> </a:t>
            </a:r>
            <a:r>
              <a:rPr sz="1846" spc="-5" dirty="0">
                <a:latin typeface="Times New Roman"/>
                <a:cs typeface="Times New Roman"/>
              </a:rPr>
              <a:t>non-binary</a:t>
            </a:r>
            <a:r>
              <a:rPr sz="1846" spc="-37" dirty="0">
                <a:latin typeface="Times New Roman"/>
                <a:cs typeface="Times New Roman"/>
              </a:rPr>
              <a:t> </a:t>
            </a:r>
            <a:r>
              <a:rPr sz="1846" dirty="0">
                <a:latin typeface="Times New Roman"/>
                <a:cs typeface="Times New Roman"/>
              </a:rPr>
              <a:t>vectors.</a:t>
            </a:r>
            <a:endParaRPr sz="1846">
              <a:latin typeface="Times New Roman"/>
              <a:cs typeface="Times New Roman"/>
            </a:endParaRPr>
          </a:p>
          <a:p>
            <a:pPr marL="328254" indent="-316531">
              <a:spcBef>
                <a:spcPts val="554"/>
              </a:spcBef>
              <a:buFont typeface="Times New Roman"/>
              <a:buChar char="•"/>
              <a:tabLst>
                <a:tab pos="327668" algn="l"/>
                <a:tab pos="328254" algn="l"/>
              </a:tabLst>
            </a:pPr>
            <a:r>
              <a:rPr sz="1846" b="1" dirty="0">
                <a:latin typeface="Times New Roman"/>
                <a:cs typeface="Times New Roman"/>
              </a:rPr>
              <a:t>Cosine</a:t>
            </a:r>
            <a:r>
              <a:rPr sz="1846" b="1" spc="-23" dirty="0">
                <a:latin typeface="Times New Roman"/>
                <a:cs typeface="Times New Roman"/>
              </a:rPr>
              <a:t> </a:t>
            </a:r>
            <a:r>
              <a:rPr sz="1846" b="1" dirty="0">
                <a:latin typeface="Times New Roman"/>
                <a:cs typeface="Times New Roman"/>
              </a:rPr>
              <a:t>similarity</a:t>
            </a:r>
            <a:r>
              <a:rPr sz="1846" b="1" spc="-37" dirty="0">
                <a:latin typeface="Times New Roman"/>
                <a:cs typeface="Times New Roman"/>
              </a:rPr>
              <a:t> </a:t>
            </a:r>
            <a:r>
              <a:rPr sz="1846" dirty="0">
                <a:latin typeface="Times New Roman"/>
                <a:cs typeface="Times New Roman"/>
              </a:rPr>
              <a:t>is</a:t>
            </a:r>
            <a:r>
              <a:rPr sz="1846" spc="-14" dirty="0">
                <a:latin typeface="Times New Roman"/>
                <a:cs typeface="Times New Roman"/>
              </a:rPr>
              <a:t> </a:t>
            </a:r>
            <a:r>
              <a:rPr sz="1846" spc="5" dirty="0">
                <a:latin typeface="Times New Roman"/>
                <a:cs typeface="Times New Roman"/>
              </a:rPr>
              <a:t>one</a:t>
            </a:r>
            <a:r>
              <a:rPr sz="1846" spc="-18" dirty="0">
                <a:latin typeface="Times New Roman"/>
                <a:cs typeface="Times New Roman"/>
              </a:rPr>
              <a:t> </a:t>
            </a:r>
            <a:r>
              <a:rPr sz="1846" dirty="0">
                <a:latin typeface="Times New Roman"/>
                <a:cs typeface="Times New Roman"/>
              </a:rPr>
              <a:t>of</a:t>
            </a:r>
            <a:r>
              <a:rPr sz="1846" spc="-14" dirty="0">
                <a:latin typeface="Times New Roman"/>
                <a:cs typeface="Times New Roman"/>
              </a:rPr>
              <a:t> </a:t>
            </a:r>
            <a:r>
              <a:rPr sz="1846" dirty="0">
                <a:latin typeface="Times New Roman"/>
                <a:cs typeface="Times New Roman"/>
              </a:rPr>
              <a:t>the</a:t>
            </a:r>
            <a:r>
              <a:rPr sz="1846" spc="-5" dirty="0">
                <a:latin typeface="Times New Roman"/>
                <a:cs typeface="Times New Roman"/>
              </a:rPr>
              <a:t> most</a:t>
            </a:r>
            <a:r>
              <a:rPr sz="1846" dirty="0">
                <a:latin typeface="Times New Roman"/>
                <a:cs typeface="Times New Roman"/>
              </a:rPr>
              <a:t> </a:t>
            </a:r>
            <a:r>
              <a:rPr sz="1846" spc="-9" dirty="0">
                <a:latin typeface="Times New Roman"/>
                <a:cs typeface="Times New Roman"/>
              </a:rPr>
              <a:t>common</a:t>
            </a:r>
            <a:r>
              <a:rPr sz="1846" spc="14" dirty="0">
                <a:latin typeface="Times New Roman"/>
                <a:cs typeface="Times New Roman"/>
              </a:rPr>
              <a:t> </a:t>
            </a:r>
            <a:r>
              <a:rPr sz="1846" spc="-5" dirty="0">
                <a:latin typeface="Times New Roman"/>
                <a:cs typeface="Times New Roman"/>
              </a:rPr>
              <a:t>measure</a:t>
            </a:r>
            <a:r>
              <a:rPr sz="1846" spc="-9" dirty="0">
                <a:latin typeface="Times New Roman"/>
                <a:cs typeface="Times New Roman"/>
              </a:rPr>
              <a:t> </a:t>
            </a:r>
            <a:r>
              <a:rPr sz="1846" dirty="0">
                <a:latin typeface="Times New Roman"/>
                <a:cs typeface="Times New Roman"/>
              </a:rPr>
              <a:t>of</a:t>
            </a:r>
            <a:r>
              <a:rPr sz="1846" spc="-9" dirty="0">
                <a:latin typeface="Times New Roman"/>
                <a:cs typeface="Times New Roman"/>
              </a:rPr>
              <a:t> </a:t>
            </a:r>
            <a:r>
              <a:rPr sz="1846" dirty="0">
                <a:latin typeface="Times New Roman"/>
                <a:cs typeface="Times New Roman"/>
              </a:rPr>
              <a:t>document</a:t>
            </a:r>
            <a:r>
              <a:rPr sz="1846" spc="-23" dirty="0">
                <a:latin typeface="Times New Roman"/>
                <a:cs typeface="Times New Roman"/>
              </a:rPr>
              <a:t> </a:t>
            </a:r>
            <a:r>
              <a:rPr sz="1846" spc="-5" dirty="0">
                <a:latin typeface="Times New Roman"/>
                <a:cs typeface="Times New Roman"/>
              </a:rPr>
              <a:t>similarity.</a:t>
            </a:r>
            <a:endParaRPr sz="1846">
              <a:latin typeface="Times New Roman"/>
              <a:cs typeface="Times New Roman"/>
            </a:endParaRPr>
          </a:p>
        </p:txBody>
      </p:sp>
      <p:sp>
        <p:nvSpPr>
          <p:cNvPr id="5" name="object 5"/>
          <p:cNvSpPr txBox="1"/>
          <p:nvPr/>
        </p:nvSpPr>
        <p:spPr>
          <a:xfrm>
            <a:off x="4645503" y="4577627"/>
            <a:ext cx="3985846" cy="892463"/>
          </a:xfrm>
          <a:prstGeom prst="rect">
            <a:avLst/>
          </a:prstGeom>
        </p:spPr>
        <p:txBody>
          <a:bodyPr vert="horz" wrap="square" lIns="0" tIns="11723" rIns="0" bIns="0" rtlCol="0">
            <a:spAutoFit/>
          </a:bodyPr>
          <a:lstStyle/>
          <a:p>
            <a:pPr marL="11723">
              <a:spcBef>
                <a:spcPts val="92"/>
              </a:spcBef>
            </a:pPr>
            <a:r>
              <a:rPr sz="1846" dirty="0">
                <a:latin typeface="Times New Roman"/>
                <a:cs typeface="Times New Roman"/>
              </a:rPr>
              <a:t>where</a:t>
            </a:r>
            <a:r>
              <a:rPr sz="1846" spc="-28" dirty="0">
                <a:latin typeface="Times New Roman"/>
                <a:cs typeface="Times New Roman"/>
              </a:rPr>
              <a:t> </a:t>
            </a:r>
            <a:r>
              <a:rPr sz="1846" dirty="0">
                <a:latin typeface="Times New Roman"/>
                <a:cs typeface="Times New Roman"/>
              </a:rPr>
              <a:t>x</a:t>
            </a:r>
            <a:r>
              <a:rPr sz="1846" spc="-5" dirty="0">
                <a:latin typeface="Times New Roman"/>
                <a:cs typeface="Times New Roman"/>
              </a:rPr>
              <a:t> </a:t>
            </a:r>
            <a:r>
              <a:rPr sz="1846" dirty="0">
                <a:latin typeface="Times New Roman"/>
                <a:cs typeface="Times New Roman"/>
              </a:rPr>
              <a:t>and</a:t>
            </a:r>
            <a:r>
              <a:rPr sz="1846" spc="-18" dirty="0">
                <a:latin typeface="Times New Roman"/>
                <a:cs typeface="Times New Roman"/>
              </a:rPr>
              <a:t> </a:t>
            </a:r>
            <a:r>
              <a:rPr sz="1846" dirty="0">
                <a:latin typeface="Times New Roman"/>
                <a:cs typeface="Times New Roman"/>
              </a:rPr>
              <a:t>y</a:t>
            </a:r>
            <a:r>
              <a:rPr sz="1846" spc="-5" dirty="0">
                <a:latin typeface="Times New Roman"/>
                <a:cs typeface="Times New Roman"/>
              </a:rPr>
              <a:t> </a:t>
            </a:r>
            <a:r>
              <a:rPr sz="1846" dirty="0">
                <a:latin typeface="Times New Roman"/>
                <a:cs typeface="Times New Roman"/>
              </a:rPr>
              <a:t>are</a:t>
            </a:r>
            <a:r>
              <a:rPr sz="1846" spc="-14" dirty="0">
                <a:latin typeface="Times New Roman"/>
                <a:cs typeface="Times New Roman"/>
              </a:rPr>
              <a:t> </a:t>
            </a:r>
            <a:r>
              <a:rPr sz="1846" dirty="0">
                <a:latin typeface="Times New Roman"/>
                <a:cs typeface="Times New Roman"/>
              </a:rPr>
              <a:t>two</a:t>
            </a:r>
            <a:r>
              <a:rPr sz="1846" spc="-5" dirty="0">
                <a:latin typeface="Times New Roman"/>
                <a:cs typeface="Times New Roman"/>
              </a:rPr>
              <a:t> </a:t>
            </a:r>
            <a:r>
              <a:rPr sz="1846" dirty="0">
                <a:latin typeface="Times New Roman"/>
                <a:cs typeface="Times New Roman"/>
              </a:rPr>
              <a:t>document</a:t>
            </a:r>
            <a:r>
              <a:rPr sz="1846" spc="-28" dirty="0">
                <a:latin typeface="Times New Roman"/>
                <a:cs typeface="Times New Roman"/>
              </a:rPr>
              <a:t> </a:t>
            </a:r>
            <a:r>
              <a:rPr sz="1846" dirty="0">
                <a:latin typeface="Times New Roman"/>
                <a:cs typeface="Times New Roman"/>
              </a:rPr>
              <a:t>vectors</a:t>
            </a:r>
            <a:endParaRPr sz="1846">
              <a:latin typeface="Times New Roman"/>
              <a:cs typeface="Times New Roman"/>
            </a:endParaRPr>
          </a:p>
          <a:p>
            <a:pPr>
              <a:spcBef>
                <a:spcPts val="37"/>
              </a:spcBef>
            </a:pPr>
            <a:endParaRPr sz="2031">
              <a:latin typeface="Times New Roman"/>
              <a:cs typeface="Times New Roman"/>
            </a:endParaRPr>
          </a:p>
          <a:p>
            <a:pPr marL="1620169">
              <a:spcBef>
                <a:spcPts val="5"/>
              </a:spcBef>
              <a:tabLst>
                <a:tab pos="2135998" algn="l"/>
                <a:tab pos="2576211" algn="l"/>
              </a:tabLst>
            </a:pPr>
            <a:r>
              <a:rPr sz="1846" dirty="0">
                <a:latin typeface="Times New Roman"/>
                <a:cs typeface="Times New Roman"/>
              </a:rPr>
              <a:t>and	</a:t>
            </a:r>
            <a:r>
              <a:rPr sz="1846" b="1" spc="-9" dirty="0">
                <a:latin typeface="Times New Roman"/>
                <a:cs typeface="Times New Roman"/>
              </a:rPr>
              <a:t>||x||	</a:t>
            </a:r>
            <a:r>
              <a:rPr sz="1846" dirty="0">
                <a:latin typeface="Times New Roman"/>
                <a:cs typeface="Times New Roman"/>
              </a:rPr>
              <a:t>is</a:t>
            </a:r>
            <a:r>
              <a:rPr sz="1846" spc="-37" dirty="0">
                <a:latin typeface="Times New Roman"/>
                <a:cs typeface="Times New Roman"/>
              </a:rPr>
              <a:t> </a:t>
            </a:r>
            <a:r>
              <a:rPr sz="1846" dirty="0">
                <a:latin typeface="Times New Roman"/>
                <a:cs typeface="Times New Roman"/>
              </a:rPr>
              <a:t>the</a:t>
            </a:r>
            <a:r>
              <a:rPr sz="1846" spc="-32" dirty="0">
                <a:latin typeface="Times New Roman"/>
                <a:cs typeface="Times New Roman"/>
              </a:rPr>
              <a:t> </a:t>
            </a:r>
            <a:r>
              <a:rPr sz="1846" dirty="0">
                <a:latin typeface="Times New Roman"/>
                <a:cs typeface="Times New Roman"/>
              </a:rPr>
              <a:t>length</a:t>
            </a:r>
            <a:r>
              <a:rPr sz="1846" spc="-55" dirty="0">
                <a:latin typeface="Times New Roman"/>
                <a:cs typeface="Times New Roman"/>
              </a:rPr>
              <a:t> </a:t>
            </a:r>
            <a:r>
              <a:rPr sz="1846" dirty="0">
                <a:latin typeface="Times New Roman"/>
                <a:cs typeface="Times New Roman"/>
              </a:rPr>
              <a:t>of</a:t>
            </a:r>
            <a:endParaRPr sz="1846">
              <a:latin typeface="Times New Roman"/>
              <a:cs typeface="Times New Roman"/>
            </a:endParaRPr>
          </a:p>
        </p:txBody>
      </p:sp>
      <p:sp>
        <p:nvSpPr>
          <p:cNvPr id="6" name="object 6"/>
          <p:cNvSpPr txBox="1"/>
          <p:nvPr/>
        </p:nvSpPr>
        <p:spPr>
          <a:xfrm>
            <a:off x="424376" y="5020150"/>
            <a:ext cx="3807069" cy="813019"/>
          </a:xfrm>
          <a:prstGeom prst="rect">
            <a:avLst/>
          </a:prstGeom>
        </p:spPr>
        <p:txBody>
          <a:bodyPr vert="horz" wrap="square" lIns="0" tIns="11723" rIns="0" bIns="0" rtlCol="0">
            <a:spAutoFit/>
          </a:bodyPr>
          <a:lstStyle/>
          <a:p>
            <a:pPr marL="328254" marR="4689" indent="-316531">
              <a:lnSpc>
                <a:spcPct val="150000"/>
              </a:lnSpc>
              <a:spcBef>
                <a:spcPts val="92"/>
              </a:spcBef>
              <a:buChar char="•"/>
              <a:tabLst>
                <a:tab pos="327668" algn="l"/>
                <a:tab pos="328254" algn="l"/>
              </a:tabLst>
            </a:pPr>
            <a:r>
              <a:rPr sz="1846" dirty="0">
                <a:latin typeface="Times New Roman"/>
                <a:cs typeface="Times New Roman"/>
              </a:rPr>
              <a:t>where</a:t>
            </a:r>
            <a:r>
              <a:rPr sz="1846" spc="443" dirty="0">
                <a:latin typeface="Times New Roman"/>
                <a:cs typeface="Times New Roman"/>
              </a:rPr>
              <a:t> </a:t>
            </a:r>
            <a:r>
              <a:rPr sz="1846" dirty="0">
                <a:latin typeface="Symbol"/>
                <a:cs typeface="Symbol"/>
              </a:rPr>
              <a:t></a:t>
            </a:r>
            <a:r>
              <a:rPr sz="1846" spc="-9" dirty="0">
                <a:latin typeface="Times New Roman"/>
                <a:cs typeface="Times New Roman"/>
              </a:rPr>
              <a:t> </a:t>
            </a:r>
            <a:r>
              <a:rPr sz="1846" spc="-5" dirty="0">
                <a:latin typeface="Times New Roman"/>
                <a:cs typeface="Times New Roman"/>
              </a:rPr>
              <a:t>indicates</a:t>
            </a:r>
            <a:r>
              <a:rPr sz="1846" spc="-23" dirty="0">
                <a:latin typeface="Times New Roman"/>
                <a:cs typeface="Times New Roman"/>
              </a:rPr>
              <a:t> </a:t>
            </a:r>
            <a:r>
              <a:rPr sz="1846" dirty="0">
                <a:latin typeface="Times New Roman"/>
                <a:cs typeface="Times New Roman"/>
              </a:rPr>
              <a:t>vector</a:t>
            </a:r>
            <a:r>
              <a:rPr sz="1846" spc="-28" dirty="0">
                <a:latin typeface="Times New Roman"/>
                <a:cs typeface="Times New Roman"/>
              </a:rPr>
              <a:t> </a:t>
            </a:r>
            <a:r>
              <a:rPr sz="1846" spc="5" dirty="0">
                <a:latin typeface="Times New Roman"/>
                <a:cs typeface="Times New Roman"/>
              </a:rPr>
              <a:t>dot</a:t>
            </a:r>
            <a:r>
              <a:rPr sz="1846" spc="-23" dirty="0">
                <a:latin typeface="Times New Roman"/>
                <a:cs typeface="Times New Roman"/>
              </a:rPr>
              <a:t> </a:t>
            </a:r>
            <a:r>
              <a:rPr sz="1846" dirty="0">
                <a:latin typeface="Times New Roman"/>
                <a:cs typeface="Times New Roman"/>
              </a:rPr>
              <a:t>product </a:t>
            </a:r>
            <a:r>
              <a:rPr sz="1846" spc="-447" dirty="0">
                <a:latin typeface="Times New Roman"/>
                <a:cs typeface="Times New Roman"/>
              </a:rPr>
              <a:t> </a:t>
            </a:r>
            <a:r>
              <a:rPr sz="1846" dirty="0">
                <a:latin typeface="Times New Roman"/>
                <a:cs typeface="Times New Roman"/>
              </a:rPr>
              <a:t>vector</a:t>
            </a:r>
            <a:r>
              <a:rPr sz="1846" spc="-32" dirty="0">
                <a:latin typeface="Times New Roman"/>
                <a:cs typeface="Times New Roman"/>
              </a:rPr>
              <a:t> </a:t>
            </a:r>
            <a:r>
              <a:rPr sz="1846" b="1" dirty="0">
                <a:latin typeface="Times New Roman"/>
                <a:cs typeface="Times New Roman"/>
              </a:rPr>
              <a:t>x</a:t>
            </a:r>
            <a:r>
              <a:rPr sz="1846" dirty="0">
                <a:latin typeface="Times New Roman"/>
                <a:cs typeface="Times New Roman"/>
              </a:rPr>
              <a:t>.</a:t>
            </a:r>
            <a:endParaRPr sz="1846">
              <a:latin typeface="Times New Roman"/>
              <a:cs typeface="Times New Roman"/>
            </a:endParaRPr>
          </a:p>
        </p:txBody>
      </p:sp>
      <p:pic>
        <p:nvPicPr>
          <p:cNvPr id="7" name="object 7"/>
          <p:cNvPicPr/>
          <p:nvPr/>
        </p:nvPicPr>
        <p:blipFill>
          <a:blip r:embed="rId2" cstate="print"/>
          <a:stretch>
            <a:fillRect/>
          </a:stretch>
        </p:blipFill>
        <p:spPr>
          <a:xfrm>
            <a:off x="931281" y="2092570"/>
            <a:ext cx="7195800" cy="1208414"/>
          </a:xfrm>
          <a:prstGeom prst="rect">
            <a:avLst/>
          </a:prstGeom>
        </p:spPr>
      </p:pic>
      <p:pic>
        <p:nvPicPr>
          <p:cNvPr id="8" name="object 8"/>
          <p:cNvPicPr/>
          <p:nvPr/>
        </p:nvPicPr>
        <p:blipFill>
          <a:blip r:embed="rId3" cstate="print"/>
          <a:stretch>
            <a:fillRect/>
          </a:stretch>
        </p:blipFill>
        <p:spPr>
          <a:xfrm>
            <a:off x="997708" y="4549401"/>
            <a:ext cx="2188103" cy="527922"/>
          </a:xfrm>
          <a:prstGeom prst="rect">
            <a:avLst/>
          </a:prstGeom>
        </p:spPr>
      </p:pic>
      <p:pic>
        <p:nvPicPr>
          <p:cNvPr id="9" name="object 9"/>
          <p:cNvPicPr/>
          <p:nvPr/>
        </p:nvPicPr>
        <p:blipFill>
          <a:blip r:embed="rId4" cstate="print"/>
          <a:stretch>
            <a:fillRect/>
          </a:stretch>
        </p:blipFill>
        <p:spPr>
          <a:xfrm>
            <a:off x="4335041" y="5213608"/>
            <a:ext cx="1818167" cy="234785"/>
          </a:xfrm>
          <a:prstGeom prst="rect">
            <a:avLst/>
          </a:prstGeom>
        </p:spPr>
      </p:pic>
      <p:pic>
        <p:nvPicPr>
          <p:cNvPr id="10" name="object 10"/>
          <p:cNvPicPr/>
          <p:nvPr/>
        </p:nvPicPr>
        <p:blipFill>
          <a:blip r:embed="rId5" cstate="print"/>
          <a:stretch>
            <a:fillRect/>
          </a:stretch>
        </p:blipFill>
        <p:spPr>
          <a:xfrm>
            <a:off x="1806830" y="5583778"/>
            <a:ext cx="2379715" cy="366741"/>
          </a:xfrm>
          <a:prstGeom prst="rect">
            <a:avLst/>
          </a:prstGeom>
        </p:spPr>
      </p:pic>
      <p:sp>
        <p:nvSpPr>
          <p:cNvPr id="11" name="object 11"/>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12" name="object 12"/>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55</a:t>
            </a:fld>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404447"/>
            <a:ext cx="4953000" cy="617328"/>
          </a:xfrm>
          <a:prstGeom prst="rect">
            <a:avLst/>
          </a:prstGeom>
          <a:solidFill>
            <a:schemeClr val="bg1"/>
          </a:solidFill>
        </p:spPr>
        <p:txBody>
          <a:bodyPr vert="horz" wrap="square" lIns="0" tIns="184638" rIns="0" bIns="0" rtlCol="0">
            <a:spAutoFit/>
          </a:bodyPr>
          <a:lstStyle/>
          <a:p>
            <a:pPr>
              <a:spcBef>
                <a:spcPts val="1454"/>
              </a:spcBef>
            </a:pPr>
            <a:r>
              <a:rPr sz="2800" dirty="0">
                <a:solidFill>
                  <a:srgbClr val="FF0000"/>
                </a:solidFill>
              </a:rPr>
              <a:t>Cosine</a:t>
            </a:r>
            <a:r>
              <a:rPr sz="2800" spc="-37" dirty="0">
                <a:solidFill>
                  <a:srgbClr val="FF0000"/>
                </a:solidFill>
              </a:rPr>
              <a:t> </a:t>
            </a:r>
            <a:r>
              <a:rPr sz="2800" dirty="0">
                <a:solidFill>
                  <a:srgbClr val="FF0000"/>
                </a:solidFill>
              </a:rPr>
              <a:t>Similarity</a:t>
            </a:r>
            <a:r>
              <a:rPr sz="2800" spc="-28" dirty="0">
                <a:solidFill>
                  <a:srgbClr val="FF0000"/>
                </a:solidFill>
              </a:rPr>
              <a:t> </a:t>
            </a:r>
            <a:r>
              <a:rPr sz="2800" dirty="0">
                <a:solidFill>
                  <a:srgbClr val="FF0000"/>
                </a:solidFill>
              </a:rPr>
              <a:t>:</a:t>
            </a:r>
            <a:r>
              <a:rPr sz="2800" spc="-14" dirty="0">
                <a:solidFill>
                  <a:srgbClr val="FF0000"/>
                </a:solidFill>
              </a:rPr>
              <a:t> </a:t>
            </a:r>
            <a:r>
              <a:rPr sz="2800" dirty="0">
                <a:solidFill>
                  <a:srgbClr val="FF0000"/>
                </a:solidFill>
              </a:rPr>
              <a:t>Example</a:t>
            </a:r>
          </a:p>
        </p:txBody>
      </p:sp>
      <p:sp>
        <p:nvSpPr>
          <p:cNvPr id="3" name="object 3"/>
          <p:cNvSpPr txBox="1"/>
          <p:nvPr/>
        </p:nvSpPr>
        <p:spPr>
          <a:xfrm>
            <a:off x="424375" y="1341331"/>
            <a:ext cx="2776025" cy="727912"/>
          </a:xfrm>
          <a:prstGeom prst="rect">
            <a:avLst/>
          </a:prstGeom>
        </p:spPr>
        <p:txBody>
          <a:bodyPr vert="horz" wrap="square" lIns="0" tIns="82062" rIns="0" bIns="0" rtlCol="0">
            <a:spAutoFit/>
          </a:bodyPr>
          <a:lstStyle/>
          <a:p>
            <a:pPr marL="11723">
              <a:spcBef>
                <a:spcPts val="646"/>
              </a:spcBef>
            </a:pPr>
            <a:r>
              <a:rPr sz="1846" b="1" dirty="0">
                <a:latin typeface="Times New Roman"/>
                <a:cs typeface="Times New Roman"/>
              </a:rPr>
              <a:t>x</a:t>
            </a:r>
            <a:r>
              <a:rPr sz="1846" b="1" spc="-9" dirty="0">
                <a:latin typeface="Times New Roman"/>
                <a:cs typeface="Times New Roman"/>
              </a:rPr>
              <a:t> </a:t>
            </a:r>
            <a:r>
              <a:rPr sz="1846" dirty="0">
                <a:latin typeface="Times New Roman"/>
                <a:cs typeface="Times New Roman"/>
              </a:rPr>
              <a:t>=</a:t>
            </a:r>
            <a:r>
              <a:rPr sz="1846" spc="-14" dirty="0">
                <a:latin typeface="Times New Roman"/>
                <a:cs typeface="Times New Roman"/>
              </a:rPr>
              <a:t> </a:t>
            </a:r>
            <a:r>
              <a:rPr sz="1846" dirty="0">
                <a:latin typeface="Times New Roman"/>
                <a:cs typeface="Times New Roman"/>
              </a:rPr>
              <a:t>(3</a:t>
            </a:r>
            <a:r>
              <a:rPr sz="1846" i="1" dirty="0">
                <a:latin typeface="Times New Roman"/>
                <a:cs typeface="Times New Roman"/>
              </a:rPr>
              <a:t>,</a:t>
            </a:r>
            <a:r>
              <a:rPr sz="1846" i="1" spc="-18" dirty="0">
                <a:latin typeface="Times New Roman"/>
                <a:cs typeface="Times New Roman"/>
              </a:rPr>
              <a:t> </a:t>
            </a:r>
            <a:r>
              <a:rPr sz="1846" dirty="0">
                <a:latin typeface="Times New Roman"/>
                <a:cs typeface="Times New Roman"/>
              </a:rPr>
              <a:t>2</a:t>
            </a:r>
            <a:r>
              <a:rPr sz="1846" i="1" dirty="0">
                <a:latin typeface="Times New Roman"/>
                <a:cs typeface="Times New Roman"/>
              </a:rPr>
              <a:t>,</a:t>
            </a:r>
            <a:r>
              <a:rPr sz="1846" i="1" spc="-9"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5" dirty="0">
                <a:latin typeface="Times New Roman"/>
                <a:cs typeface="Times New Roman"/>
              </a:rPr>
              <a:t> </a:t>
            </a:r>
            <a:r>
              <a:rPr sz="1846" dirty="0">
                <a:latin typeface="Times New Roman"/>
                <a:cs typeface="Times New Roman"/>
              </a:rPr>
              <a:t>5</a:t>
            </a:r>
            <a:r>
              <a:rPr sz="1846" i="1" dirty="0">
                <a:latin typeface="Times New Roman"/>
                <a:cs typeface="Times New Roman"/>
              </a:rPr>
              <a:t>,</a:t>
            </a:r>
            <a:r>
              <a:rPr sz="1846" i="1" spc="-18"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5"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9"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18" dirty="0">
                <a:latin typeface="Times New Roman"/>
                <a:cs typeface="Times New Roman"/>
              </a:rPr>
              <a:t> </a:t>
            </a:r>
            <a:r>
              <a:rPr sz="1846" dirty="0">
                <a:latin typeface="Times New Roman"/>
                <a:cs typeface="Times New Roman"/>
              </a:rPr>
              <a:t>2</a:t>
            </a:r>
            <a:r>
              <a:rPr sz="1846" i="1" dirty="0">
                <a:latin typeface="Times New Roman"/>
                <a:cs typeface="Times New Roman"/>
              </a:rPr>
              <a:t>,</a:t>
            </a:r>
            <a:r>
              <a:rPr sz="1846" i="1" spc="-5"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5" dirty="0">
                <a:latin typeface="Times New Roman"/>
                <a:cs typeface="Times New Roman"/>
              </a:rPr>
              <a:t> </a:t>
            </a:r>
            <a:r>
              <a:rPr sz="1846" spc="5" dirty="0">
                <a:latin typeface="Times New Roman"/>
                <a:cs typeface="Times New Roman"/>
              </a:rPr>
              <a:t>0)</a:t>
            </a:r>
            <a:endParaRPr sz="1846">
              <a:latin typeface="Times New Roman"/>
              <a:cs typeface="Times New Roman"/>
            </a:endParaRPr>
          </a:p>
          <a:p>
            <a:pPr marL="11723">
              <a:spcBef>
                <a:spcPts val="558"/>
              </a:spcBef>
            </a:pPr>
            <a:r>
              <a:rPr sz="1846" b="1" dirty="0">
                <a:latin typeface="Times New Roman"/>
                <a:cs typeface="Times New Roman"/>
              </a:rPr>
              <a:t>y</a:t>
            </a:r>
            <a:r>
              <a:rPr sz="1846" b="1" spc="-9" dirty="0">
                <a:latin typeface="Times New Roman"/>
                <a:cs typeface="Times New Roman"/>
              </a:rPr>
              <a:t> </a:t>
            </a:r>
            <a:r>
              <a:rPr sz="1846" dirty="0">
                <a:latin typeface="Times New Roman"/>
                <a:cs typeface="Times New Roman"/>
              </a:rPr>
              <a:t>=</a:t>
            </a:r>
            <a:r>
              <a:rPr sz="1846" spc="-14" dirty="0">
                <a:latin typeface="Times New Roman"/>
                <a:cs typeface="Times New Roman"/>
              </a:rPr>
              <a:t> </a:t>
            </a:r>
            <a:r>
              <a:rPr sz="1846" dirty="0">
                <a:latin typeface="Times New Roman"/>
                <a:cs typeface="Times New Roman"/>
              </a:rPr>
              <a:t>(1</a:t>
            </a:r>
            <a:r>
              <a:rPr sz="1846" i="1" dirty="0">
                <a:latin typeface="Times New Roman"/>
                <a:cs typeface="Times New Roman"/>
              </a:rPr>
              <a:t>,</a:t>
            </a:r>
            <a:r>
              <a:rPr sz="1846" i="1" spc="-18"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9"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5"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18"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5"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9"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18" dirty="0">
                <a:latin typeface="Times New Roman"/>
                <a:cs typeface="Times New Roman"/>
              </a:rPr>
              <a:t> </a:t>
            </a:r>
            <a:r>
              <a:rPr sz="1846" dirty="0">
                <a:latin typeface="Times New Roman"/>
                <a:cs typeface="Times New Roman"/>
              </a:rPr>
              <a:t>1</a:t>
            </a:r>
            <a:r>
              <a:rPr sz="1846" i="1" dirty="0">
                <a:latin typeface="Times New Roman"/>
                <a:cs typeface="Times New Roman"/>
              </a:rPr>
              <a:t>,</a:t>
            </a:r>
            <a:r>
              <a:rPr sz="1846" i="1" spc="-5"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i="1" spc="-5" dirty="0">
                <a:latin typeface="Times New Roman"/>
                <a:cs typeface="Times New Roman"/>
              </a:rPr>
              <a:t> </a:t>
            </a:r>
            <a:r>
              <a:rPr sz="1846" spc="5" dirty="0">
                <a:latin typeface="Times New Roman"/>
                <a:cs typeface="Times New Roman"/>
              </a:rPr>
              <a:t>2)</a:t>
            </a:r>
            <a:endParaRPr sz="1846">
              <a:latin typeface="Times New Roman"/>
              <a:cs typeface="Times New Roman"/>
            </a:endParaRPr>
          </a:p>
        </p:txBody>
      </p:sp>
      <p:sp>
        <p:nvSpPr>
          <p:cNvPr id="4" name="object 4"/>
          <p:cNvSpPr txBox="1"/>
          <p:nvPr/>
        </p:nvSpPr>
        <p:spPr>
          <a:xfrm>
            <a:off x="424376" y="3872203"/>
            <a:ext cx="4852768" cy="352700"/>
          </a:xfrm>
          <a:prstGeom prst="rect">
            <a:avLst/>
          </a:prstGeom>
        </p:spPr>
        <p:txBody>
          <a:bodyPr vert="horz" wrap="square" lIns="0" tIns="11723" rIns="0" bIns="0" rtlCol="0">
            <a:spAutoFit/>
          </a:bodyPr>
          <a:lstStyle/>
          <a:p>
            <a:pPr marL="11723">
              <a:spcBef>
                <a:spcPts val="92"/>
              </a:spcBef>
            </a:pPr>
            <a:r>
              <a:rPr sz="1846" b="1" dirty="0">
                <a:latin typeface="Times New Roman"/>
                <a:cs typeface="Times New Roman"/>
              </a:rPr>
              <a:t>cos(x,y)</a:t>
            </a:r>
            <a:r>
              <a:rPr sz="1846" b="1" spc="-42" dirty="0">
                <a:latin typeface="Times New Roman"/>
                <a:cs typeface="Times New Roman"/>
              </a:rPr>
              <a:t> </a:t>
            </a:r>
            <a:r>
              <a:rPr sz="1846" b="1" dirty="0">
                <a:latin typeface="Times New Roman"/>
                <a:cs typeface="Times New Roman"/>
              </a:rPr>
              <a:t>= (x</a:t>
            </a:r>
            <a:r>
              <a:rPr sz="2215" b="1" dirty="0">
                <a:latin typeface="Times New Roman"/>
                <a:cs typeface="Times New Roman"/>
              </a:rPr>
              <a:t>.</a:t>
            </a:r>
            <a:r>
              <a:rPr sz="1846" b="1" dirty="0">
                <a:latin typeface="Times New Roman"/>
                <a:cs typeface="Times New Roman"/>
              </a:rPr>
              <a:t>y)</a:t>
            </a:r>
            <a:r>
              <a:rPr sz="1846" b="1" spc="-28" dirty="0">
                <a:latin typeface="Times New Roman"/>
                <a:cs typeface="Times New Roman"/>
              </a:rPr>
              <a:t> </a:t>
            </a:r>
            <a:r>
              <a:rPr sz="1846" b="1" dirty="0">
                <a:latin typeface="Times New Roman"/>
                <a:cs typeface="Times New Roman"/>
              </a:rPr>
              <a:t>/</a:t>
            </a:r>
            <a:r>
              <a:rPr sz="1846" b="1" spc="-9" dirty="0">
                <a:latin typeface="Times New Roman"/>
                <a:cs typeface="Times New Roman"/>
              </a:rPr>
              <a:t> (||x||</a:t>
            </a:r>
            <a:r>
              <a:rPr sz="1846" b="1" spc="120" dirty="0">
                <a:latin typeface="Times New Roman"/>
                <a:cs typeface="Times New Roman"/>
              </a:rPr>
              <a:t> </a:t>
            </a:r>
            <a:r>
              <a:rPr sz="1846" b="1" spc="-14" dirty="0">
                <a:latin typeface="Times New Roman"/>
                <a:cs typeface="Times New Roman"/>
              </a:rPr>
              <a:t>||y||)</a:t>
            </a:r>
            <a:r>
              <a:rPr sz="1846" b="1" spc="42" dirty="0">
                <a:latin typeface="Times New Roman"/>
                <a:cs typeface="Times New Roman"/>
              </a:rPr>
              <a:t> </a:t>
            </a:r>
            <a:r>
              <a:rPr sz="1846" b="1" dirty="0">
                <a:latin typeface="Times New Roman"/>
                <a:cs typeface="Times New Roman"/>
              </a:rPr>
              <a:t>= 5</a:t>
            </a:r>
            <a:r>
              <a:rPr sz="1846" b="1" spc="-5" dirty="0">
                <a:latin typeface="Times New Roman"/>
                <a:cs typeface="Times New Roman"/>
              </a:rPr>
              <a:t> </a:t>
            </a:r>
            <a:r>
              <a:rPr sz="1846" b="1" dirty="0">
                <a:latin typeface="Times New Roman"/>
                <a:cs typeface="Times New Roman"/>
              </a:rPr>
              <a:t>/</a:t>
            </a:r>
            <a:r>
              <a:rPr sz="1846" b="1" spc="-9" dirty="0">
                <a:latin typeface="Times New Roman"/>
                <a:cs typeface="Times New Roman"/>
              </a:rPr>
              <a:t> </a:t>
            </a:r>
            <a:r>
              <a:rPr sz="1846" b="1" dirty="0">
                <a:latin typeface="Times New Roman"/>
                <a:cs typeface="Times New Roman"/>
              </a:rPr>
              <a:t>(6.48*2.24)</a:t>
            </a:r>
            <a:r>
              <a:rPr sz="1846" b="1" spc="-42" dirty="0">
                <a:latin typeface="Times New Roman"/>
                <a:cs typeface="Times New Roman"/>
              </a:rPr>
              <a:t> </a:t>
            </a:r>
            <a:r>
              <a:rPr sz="1846" b="1" dirty="0">
                <a:latin typeface="Times New Roman"/>
                <a:cs typeface="Times New Roman"/>
              </a:rPr>
              <a:t>= 0.34</a:t>
            </a:r>
            <a:endParaRPr sz="1846">
              <a:latin typeface="Times New Roman"/>
              <a:cs typeface="Times New Roman"/>
            </a:endParaRPr>
          </a:p>
        </p:txBody>
      </p:sp>
      <p:pic>
        <p:nvPicPr>
          <p:cNvPr id="5" name="object 5"/>
          <p:cNvPicPr/>
          <p:nvPr/>
        </p:nvPicPr>
        <p:blipFill>
          <a:blip r:embed="rId2" cstate="print"/>
          <a:stretch>
            <a:fillRect/>
          </a:stretch>
        </p:blipFill>
        <p:spPr>
          <a:xfrm>
            <a:off x="398995" y="2439866"/>
            <a:ext cx="7814163" cy="769326"/>
          </a:xfrm>
          <a:prstGeom prst="rect">
            <a:avLst/>
          </a:prstGeom>
        </p:spPr>
      </p:pic>
      <p:sp>
        <p:nvSpPr>
          <p:cNvPr id="7" name="object 7"/>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56</a:t>
            </a:fld>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800" y="404447"/>
            <a:ext cx="5562600" cy="617328"/>
          </a:xfrm>
          <a:prstGeom prst="rect">
            <a:avLst/>
          </a:prstGeom>
          <a:solidFill>
            <a:schemeClr val="bg1"/>
          </a:solidFill>
        </p:spPr>
        <p:txBody>
          <a:bodyPr vert="horz" wrap="square" lIns="0" tIns="184638" rIns="0" bIns="0" rtlCol="0">
            <a:spAutoFit/>
          </a:bodyPr>
          <a:lstStyle/>
          <a:p>
            <a:pPr>
              <a:spcBef>
                <a:spcPts val="1454"/>
              </a:spcBef>
            </a:pPr>
            <a:r>
              <a:rPr sz="2800" dirty="0">
                <a:solidFill>
                  <a:srgbClr val="FF0000"/>
                </a:solidFill>
              </a:rPr>
              <a:t>Extended</a:t>
            </a:r>
            <a:r>
              <a:rPr sz="2800" spc="-37" dirty="0">
                <a:solidFill>
                  <a:srgbClr val="FF0000"/>
                </a:solidFill>
              </a:rPr>
              <a:t> </a:t>
            </a:r>
            <a:r>
              <a:rPr sz="2800" dirty="0">
                <a:solidFill>
                  <a:srgbClr val="FF0000"/>
                </a:solidFill>
              </a:rPr>
              <a:t>Jaccard</a:t>
            </a:r>
            <a:r>
              <a:rPr sz="2800" spc="-46" dirty="0">
                <a:solidFill>
                  <a:srgbClr val="FF0000"/>
                </a:solidFill>
              </a:rPr>
              <a:t> </a:t>
            </a:r>
            <a:r>
              <a:rPr sz="2800" dirty="0">
                <a:solidFill>
                  <a:srgbClr val="FF0000"/>
                </a:solidFill>
              </a:rPr>
              <a:t>Coefficient</a:t>
            </a:r>
          </a:p>
        </p:txBody>
      </p:sp>
      <p:sp>
        <p:nvSpPr>
          <p:cNvPr id="3" name="object 3"/>
          <p:cNvSpPr txBox="1"/>
          <p:nvPr/>
        </p:nvSpPr>
        <p:spPr>
          <a:xfrm>
            <a:off x="424375" y="1411458"/>
            <a:ext cx="8372622" cy="1082594"/>
          </a:xfrm>
          <a:prstGeom prst="rect">
            <a:avLst/>
          </a:prstGeom>
        </p:spPr>
        <p:txBody>
          <a:bodyPr vert="horz" wrap="square" lIns="0" tIns="12309" rIns="0" bIns="0" rtlCol="0">
            <a:spAutoFit/>
          </a:bodyPr>
          <a:lstStyle/>
          <a:p>
            <a:pPr marL="328254" indent="-316531">
              <a:spcBef>
                <a:spcPts val="97"/>
              </a:spcBef>
              <a:buFont typeface="Times New Roman"/>
              <a:buChar char="•"/>
              <a:tabLst>
                <a:tab pos="327668" algn="l"/>
                <a:tab pos="328254" algn="l"/>
              </a:tabLst>
            </a:pPr>
            <a:r>
              <a:rPr sz="1846" b="1" dirty="0">
                <a:latin typeface="Times New Roman"/>
                <a:cs typeface="Times New Roman"/>
              </a:rPr>
              <a:t>Extended</a:t>
            </a:r>
            <a:r>
              <a:rPr sz="1846" b="1" spc="-14" dirty="0">
                <a:latin typeface="Times New Roman"/>
                <a:cs typeface="Times New Roman"/>
              </a:rPr>
              <a:t> </a:t>
            </a:r>
            <a:r>
              <a:rPr sz="1846" b="1" dirty="0">
                <a:latin typeface="Times New Roman"/>
                <a:cs typeface="Times New Roman"/>
              </a:rPr>
              <a:t>Jaccard</a:t>
            </a:r>
            <a:r>
              <a:rPr sz="1846" b="1" spc="-23" dirty="0">
                <a:latin typeface="Times New Roman"/>
                <a:cs typeface="Times New Roman"/>
              </a:rPr>
              <a:t> </a:t>
            </a:r>
            <a:r>
              <a:rPr sz="1846" b="1" dirty="0">
                <a:latin typeface="Times New Roman"/>
                <a:cs typeface="Times New Roman"/>
              </a:rPr>
              <a:t>Coefficient</a:t>
            </a:r>
            <a:r>
              <a:rPr sz="1846" b="1" spc="-37" dirty="0">
                <a:latin typeface="Times New Roman"/>
                <a:cs typeface="Times New Roman"/>
              </a:rPr>
              <a:t> </a:t>
            </a:r>
            <a:r>
              <a:rPr sz="1846" dirty="0">
                <a:latin typeface="Times New Roman"/>
                <a:cs typeface="Times New Roman"/>
              </a:rPr>
              <a:t>can</a:t>
            </a:r>
            <a:r>
              <a:rPr sz="1846" spc="-5" dirty="0">
                <a:latin typeface="Times New Roman"/>
                <a:cs typeface="Times New Roman"/>
              </a:rPr>
              <a:t> </a:t>
            </a:r>
            <a:r>
              <a:rPr sz="1846" dirty="0">
                <a:latin typeface="Times New Roman"/>
                <a:cs typeface="Times New Roman"/>
              </a:rPr>
              <a:t>be</a:t>
            </a:r>
            <a:r>
              <a:rPr sz="1846" spc="5" dirty="0">
                <a:latin typeface="Times New Roman"/>
                <a:cs typeface="Times New Roman"/>
              </a:rPr>
              <a:t> </a:t>
            </a:r>
            <a:r>
              <a:rPr sz="1846" dirty="0">
                <a:latin typeface="Times New Roman"/>
                <a:cs typeface="Times New Roman"/>
              </a:rPr>
              <a:t>used</a:t>
            </a:r>
            <a:r>
              <a:rPr sz="1846" spc="-28" dirty="0">
                <a:latin typeface="Times New Roman"/>
                <a:cs typeface="Times New Roman"/>
              </a:rPr>
              <a:t> </a:t>
            </a:r>
            <a:r>
              <a:rPr sz="1846" dirty="0">
                <a:latin typeface="Times New Roman"/>
                <a:cs typeface="Times New Roman"/>
              </a:rPr>
              <a:t>for</a:t>
            </a:r>
            <a:r>
              <a:rPr sz="1846" spc="-9" dirty="0">
                <a:latin typeface="Times New Roman"/>
                <a:cs typeface="Times New Roman"/>
              </a:rPr>
              <a:t> </a:t>
            </a:r>
            <a:r>
              <a:rPr sz="1846" dirty="0">
                <a:latin typeface="Times New Roman"/>
                <a:cs typeface="Times New Roman"/>
              </a:rPr>
              <a:t>document</a:t>
            </a:r>
            <a:r>
              <a:rPr sz="1846" spc="-23" dirty="0">
                <a:latin typeface="Times New Roman"/>
                <a:cs typeface="Times New Roman"/>
              </a:rPr>
              <a:t> </a:t>
            </a:r>
            <a:r>
              <a:rPr sz="1846" dirty="0">
                <a:latin typeface="Times New Roman"/>
                <a:cs typeface="Times New Roman"/>
              </a:rPr>
              <a:t>data</a:t>
            </a:r>
            <a:r>
              <a:rPr sz="1846" spc="-9" dirty="0">
                <a:latin typeface="Times New Roman"/>
                <a:cs typeface="Times New Roman"/>
              </a:rPr>
              <a:t> </a:t>
            </a:r>
            <a:r>
              <a:rPr sz="1846" dirty="0">
                <a:latin typeface="Times New Roman"/>
                <a:cs typeface="Times New Roman"/>
              </a:rPr>
              <a:t>and</a:t>
            </a:r>
            <a:r>
              <a:rPr sz="1846" spc="-14" dirty="0">
                <a:latin typeface="Times New Roman"/>
                <a:cs typeface="Times New Roman"/>
              </a:rPr>
              <a:t> </a:t>
            </a:r>
            <a:r>
              <a:rPr sz="1846" dirty="0">
                <a:latin typeface="Times New Roman"/>
                <a:cs typeface="Times New Roman"/>
              </a:rPr>
              <a:t>that</a:t>
            </a:r>
            <a:r>
              <a:rPr sz="1846" spc="-18" dirty="0">
                <a:latin typeface="Times New Roman"/>
                <a:cs typeface="Times New Roman"/>
              </a:rPr>
              <a:t> </a:t>
            </a:r>
            <a:r>
              <a:rPr sz="1846" dirty="0">
                <a:latin typeface="Times New Roman"/>
                <a:cs typeface="Times New Roman"/>
              </a:rPr>
              <a:t>reduces</a:t>
            </a:r>
            <a:r>
              <a:rPr sz="1846" spc="-28" dirty="0">
                <a:latin typeface="Times New Roman"/>
                <a:cs typeface="Times New Roman"/>
              </a:rPr>
              <a:t> </a:t>
            </a:r>
            <a:r>
              <a:rPr sz="1846" dirty="0">
                <a:latin typeface="Times New Roman"/>
                <a:cs typeface="Times New Roman"/>
              </a:rPr>
              <a:t>to</a:t>
            </a:r>
            <a:r>
              <a:rPr sz="1846" spc="-5" dirty="0">
                <a:latin typeface="Times New Roman"/>
                <a:cs typeface="Times New Roman"/>
              </a:rPr>
              <a:t> </a:t>
            </a:r>
            <a:r>
              <a:rPr sz="1846" dirty="0">
                <a:latin typeface="Times New Roman"/>
                <a:cs typeface="Times New Roman"/>
              </a:rPr>
              <a:t>the</a:t>
            </a:r>
            <a:endParaRPr sz="1846">
              <a:latin typeface="Times New Roman"/>
              <a:cs typeface="Times New Roman"/>
            </a:endParaRPr>
          </a:p>
          <a:p>
            <a:pPr marL="328254"/>
            <a:r>
              <a:rPr sz="1846" dirty="0">
                <a:latin typeface="Times New Roman"/>
                <a:cs typeface="Times New Roman"/>
              </a:rPr>
              <a:t>Jaccard</a:t>
            </a:r>
            <a:r>
              <a:rPr sz="1846" spc="-23" dirty="0">
                <a:latin typeface="Times New Roman"/>
                <a:cs typeface="Times New Roman"/>
              </a:rPr>
              <a:t> </a:t>
            </a:r>
            <a:r>
              <a:rPr sz="1846" dirty="0">
                <a:latin typeface="Times New Roman"/>
                <a:cs typeface="Times New Roman"/>
              </a:rPr>
              <a:t>coefficient</a:t>
            </a:r>
            <a:r>
              <a:rPr sz="1846" spc="-46" dirty="0">
                <a:latin typeface="Times New Roman"/>
                <a:cs typeface="Times New Roman"/>
              </a:rPr>
              <a:t> </a:t>
            </a:r>
            <a:r>
              <a:rPr sz="1846" dirty="0">
                <a:latin typeface="Times New Roman"/>
                <a:cs typeface="Times New Roman"/>
              </a:rPr>
              <a:t>in</a:t>
            </a:r>
            <a:r>
              <a:rPr sz="1846" spc="-14" dirty="0">
                <a:latin typeface="Times New Roman"/>
                <a:cs typeface="Times New Roman"/>
              </a:rPr>
              <a:t> </a:t>
            </a:r>
            <a:r>
              <a:rPr sz="1846" dirty="0">
                <a:latin typeface="Times New Roman"/>
                <a:cs typeface="Times New Roman"/>
              </a:rPr>
              <a:t>the</a:t>
            </a:r>
            <a:r>
              <a:rPr sz="1846" spc="-28" dirty="0">
                <a:latin typeface="Times New Roman"/>
                <a:cs typeface="Times New Roman"/>
              </a:rPr>
              <a:t> </a:t>
            </a:r>
            <a:r>
              <a:rPr sz="1846" dirty="0">
                <a:latin typeface="Times New Roman"/>
                <a:cs typeface="Times New Roman"/>
              </a:rPr>
              <a:t>case</a:t>
            </a:r>
            <a:r>
              <a:rPr sz="1846" spc="-18" dirty="0">
                <a:latin typeface="Times New Roman"/>
                <a:cs typeface="Times New Roman"/>
              </a:rPr>
              <a:t> </a:t>
            </a:r>
            <a:r>
              <a:rPr sz="1846" spc="5" dirty="0">
                <a:latin typeface="Times New Roman"/>
                <a:cs typeface="Times New Roman"/>
              </a:rPr>
              <a:t>of</a:t>
            </a:r>
            <a:r>
              <a:rPr sz="1846" spc="-5" dirty="0">
                <a:latin typeface="Times New Roman"/>
                <a:cs typeface="Times New Roman"/>
              </a:rPr>
              <a:t> </a:t>
            </a:r>
            <a:r>
              <a:rPr sz="1846" dirty="0">
                <a:latin typeface="Times New Roman"/>
                <a:cs typeface="Times New Roman"/>
              </a:rPr>
              <a:t>binary</a:t>
            </a:r>
            <a:r>
              <a:rPr sz="1846" spc="-37" dirty="0">
                <a:latin typeface="Times New Roman"/>
                <a:cs typeface="Times New Roman"/>
              </a:rPr>
              <a:t> </a:t>
            </a:r>
            <a:r>
              <a:rPr sz="1846" dirty="0">
                <a:latin typeface="Times New Roman"/>
                <a:cs typeface="Times New Roman"/>
              </a:rPr>
              <a:t>attributes.</a:t>
            </a:r>
            <a:endParaRPr sz="1846">
              <a:latin typeface="Times New Roman"/>
              <a:cs typeface="Times New Roman"/>
            </a:endParaRPr>
          </a:p>
          <a:p>
            <a:pPr marL="328254" indent="-316531">
              <a:spcBef>
                <a:spcPts val="1662"/>
              </a:spcBef>
              <a:buChar char="•"/>
              <a:tabLst>
                <a:tab pos="327668" algn="l"/>
                <a:tab pos="328254" algn="l"/>
              </a:tabLst>
            </a:pPr>
            <a:r>
              <a:rPr sz="1846" dirty="0">
                <a:latin typeface="Times New Roman"/>
                <a:cs typeface="Times New Roman"/>
              </a:rPr>
              <a:t>Extended</a:t>
            </a:r>
            <a:r>
              <a:rPr sz="1846" spc="-28" dirty="0">
                <a:latin typeface="Times New Roman"/>
                <a:cs typeface="Times New Roman"/>
              </a:rPr>
              <a:t> </a:t>
            </a:r>
            <a:r>
              <a:rPr sz="1846" dirty="0">
                <a:latin typeface="Times New Roman"/>
                <a:cs typeface="Times New Roman"/>
              </a:rPr>
              <a:t>Jaccard</a:t>
            </a:r>
            <a:r>
              <a:rPr sz="1846" spc="-18" dirty="0">
                <a:latin typeface="Times New Roman"/>
                <a:cs typeface="Times New Roman"/>
              </a:rPr>
              <a:t> </a:t>
            </a:r>
            <a:r>
              <a:rPr sz="1846" dirty="0">
                <a:latin typeface="Times New Roman"/>
                <a:cs typeface="Times New Roman"/>
              </a:rPr>
              <a:t>Coefficient</a:t>
            </a:r>
            <a:r>
              <a:rPr sz="1846" spc="-37" dirty="0">
                <a:latin typeface="Times New Roman"/>
                <a:cs typeface="Times New Roman"/>
              </a:rPr>
              <a:t> </a:t>
            </a:r>
            <a:r>
              <a:rPr sz="1846" dirty="0">
                <a:latin typeface="Times New Roman"/>
                <a:cs typeface="Times New Roman"/>
              </a:rPr>
              <a:t>is</a:t>
            </a:r>
            <a:r>
              <a:rPr sz="1846" spc="-14" dirty="0">
                <a:latin typeface="Times New Roman"/>
                <a:cs typeface="Times New Roman"/>
              </a:rPr>
              <a:t> </a:t>
            </a:r>
            <a:r>
              <a:rPr sz="1846" spc="-5" dirty="0">
                <a:latin typeface="Times New Roman"/>
                <a:cs typeface="Times New Roman"/>
              </a:rPr>
              <a:t>also </a:t>
            </a:r>
            <a:r>
              <a:rPr sz="1846" spc="5" dirty="0">
                <a:latin typeface="Times New Roman"/>
                <a:cs typeface="Times New Roman"/>
              </a:rPr>
              <a:t>known</a:t>
            </a:r>
            <a:r>
              <a:rPr sz="1846" spc="-37" dirty="0">
                <a:latin typeface="Times New Roman"/>
                <a:cs typeface="Times New Roman"/>
              </a:rPr>
              <a:t> </a:t>
            </a:r>
            <a:r>
              <a:rPr sz="1846" dirty="0">
                <a:latin typeface="Times New Roman"/>
                <a:cs typeface="Times New Roman"/>
              </a:rPr>
              <a:t>as </a:t>
            </a:r>
            <a:r>
              <a:rPr sz="1846" spc="-5" dirty="0">
                <a:latin typeface="Times New Roman"/>
                <a:cs typeface="Times New Roman"/>
              </a:rPr>
              <a:t>Tanimoto</a:t>
            </a:r>
            <a:r>
              <a:rPr sz="1846" spc="-18" dirty="0">
                <a:latin typeface="Times New Roman"/>
                <a:cs typeface="Times New Roman"/>
              </a:rPr>
              <a:t> </a:t>
            </a:r>
            <a:r>
              <a:rPr sz="1846" dirty="0">
                <a:latin typeface="Times New Roman"/>
                <a:cs typeface="Times New Roman"/>
              </a:rPr>
              <a:t>coefficient.</a:t>
            </a:r>
            <a:endParaRPr sz="1846">
              <a:latin typeface="Times New Roman"/>
              <a:cs typeface="Times New Roman"/>
            </a:endParaRPr>
          </a:p>
        </p:txBody>
      </p:sp>
      <p:pic>
        <p:nvPicPr>
          <p:cNvPr id="4" name="object 4"/>
          <p:cNvPicPr/>
          <p:nvPr/>
        </p:nvPicPr>
        <p:blipFill>
          <a:blip r:embed="rId2" cstate="print"/>
          <a:stretch>
            <a:fillRect/>
          </a:stretch>
        </p:blipFill>
        <p:spPr>
          <a:xfrm>
            <a:off x="1236892" y="3009298"/>
            <a:ext cx="3175534" cy="473020"/>
          </a:xfrm>
          <a:prstGeom prst="rect">
            <a:avLst/>
          </a:prstGeom>
        </p:spPr>
      </p:pic>
      <p:sp>
        <p:nvSpPr>
          <p:cNvPr id="5" name="object 5"/>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6" name="object 6"/>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57</a:t>
            </a:fld>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404447"/>
            <a:ext cx="5975838" cy="863550"/>
          </a:xfrm>
          <a:prstGeom prst="rect">
            <a:avLst/>
          </a:prstGeom>
          <a:solidFill>
            <a:schemeClr val="bg1"/>
          </a:solidFill>
        </p:spPr>
        <p:txBody>
          <a:bodyPr vert="horz" wrap="square" lIns="0" tIns="184638" rIns="0" bIns="0" rtlCol="0">
            <a:spAutoFit/>
          </a:bodyPr>
          <a:lstStyle/>
          <a:p>
            <a:pPr>
              <a:spcBef>
                <a:spcPts val="1454"/>
              </a:spcBef>
            </a:pPr>
            <a:r>
              <a:rPr dirty="0">
                <a:solidFill>
                  <a:srgbClr val="FF0000"/>
                </a:solidFill>
              </a:rPr>
              <a:t>Correlation</a:t>
            </a:r>
          </a:p>
        </p:txBody>
      </p:sp>
      <p:sp>
        <p:nvSpPr>
          <p:cNvPr id="3" name="object 3"/>
          <p:cNvSpPr txBox="1"/>
          <p:nvPr/>
        </p:nvSpPr>
        <p:spPr>
          <a:xfrm>
            <a:off x="424376" y="1341331"/>
            <a:ext cx="6843346" cy="727912"/>
          </a:xfrm>
          <a:prstGeom prst="rect">
            <a:avLst/>
          </a:prstGeom>
        </p:spPr>
        <p:txBody>
          <a:bodyPr vert="horz" wrap="square" lIns="0" tIns="82062" rIns="0" bIns="0" rtlCol="0">
            <a:spAutoFit/>
          </a:bodyPr>
          <a:lstStyle/>
          <a:p>
            <a:pPr marL="328254" indent="-316531">
              <a:spcBef>
                <a:spcPts val="646"/>
              </a:spcBef>
              <a:buFont typeface="Times New Roman"/>
              <a:buChar char="•"/>
              <a:tabLst>
                <a:tab pos="327668" algn="l"/>
                <a:tab pos="328254" algn="l"/>
              </a:tabLst>
            </a:pPr>
            <a:r>
              <a:rPr sz="1846" b="1" dirty="0">
                <a:latin typeface="Times New Roman"/>
                <a:cs typeface="Times New Roman"/>
              </a:rPr>
              <a:t>Correlation</a:t>
            </a:r>
            <a:r>
              <a:rPr sz="1846" b="1" spc="-32" dirty="0">
                <a:latin typeface="Times New Roman"/>
                <a:cs typeface="Times New Roman"/>
              </a:rPr>
              <a:t> </a:t>
            </a:r>
            <a:r>
              <a:rPr sz="1846" spc="-5" dirty="0">
                <a:latin typeface="Times New Roman"/>
                <a:cs typeface="Times New Roman"/>
              </a:rPr>
              <a:t>measures</a:t>
            </a:r>
            <a:r>
              <a:rPr sz="1846" spc="-14" dirty="0">
                <a:latin typeface="Times New Roman"/>
                <a:cs typeface="Times New Roman"/>
              </a:rPr>
              <a:t> </a:t>
            </a:r>
            <a:r>
              <a:rPr sz="1846" dirty="0">
                <a:latin typeface="Times New Roman"/>
                <a:cs typeface="Times New Roman"/>
              </a:rPr>
              <a:t>the </a:t>
            </a:r>
            <a:r>
              <a:rPr sz="1846" spc="-5" dirty="0">
                <a:latin typeface="Times New Roman"/>
                <a:cs typeface="Times New Roman"/>
              </a:rPr>
              <a:t>linear relationship</a:t>
            </a:r>
            <a:r>
              <a:rPr sz="1846" spc="-28" dirty="0">
                <a:latin typeface="Times New Roman"/>
                <a:cs typeface="Times New Roman"/>
              </a:rPr>
              <a:t> </a:t>
            </a:r>
            <a:r>
              <a:rPr sz="1846" dirty="0">
                <a:latin typeface="Times New Roman"/>
                <a:cs typeface="Times New Roman"/>
              </a:rPr>
              <a:t>between objects</a:t>
            </a:r>
            <a:endParaRPr sz="1846">
              <a:latin typeface="Times New Roman"/>
              <a:cs typeface="Times New Roman"/>
            </a:endParaRPr>
          </a:p>
          <a:p>
            <a:pPr marL="328254" indent="-316531">
              <a:spcBef>
                <a:spcPts val="558"/>
              </a:spcBef>
              <a:buFont typeface="Times New Roman"/>
              <a:buChar char="•"/>
              <a:tabLst>
                <a:tab pos="327668" algn="l"/>
                <a:tab pos="328254" algn="l"/>
              </a:tabLst>
            </a:pPr>
            <a:r>
              <a:rPr sz="1846" b="1" dirty="0">
                <a:latin typeface="Times New Roman"/>
                <a:cs typeface="Times New Roman"/>
              </a:rPr>
              <a:t>Pearson's</a:t>
            </a:r>
            <a:r>
              <a:rPr sz="1846" b="1" spc="-37" dirty="0">
                <a:latin typeface="Times New Roman"/>
                <a:cs typeface="Times New Roman"/>
              </a:rPr>
              <a:t> </a:t>
            </a:r>
            <a:r>
              <a:rPr sz="1846" b="1" dirty="0">
                <a:latin typeface="Times New Roman"/>
                <a:cs typeface="Times New Roman"/>
              </a:rPr>
              <a:t>correlation</a:t>
            </a:r>
            <a:r>
              <a:rPr sz="1846" b="1" spc="-37" dirty="0">
                <a:latin typeface="Times New Roman"/>
                <a:cs typeface="Times New Roman"/>
              </a:rPr>
              <a:t> </a:t>
            </a:r>
            <a:r>
              <a:rPr sz="1846" b="1" dirty="0">
                <a:latin typeface="Times New Roman"/>
                <a:cs typeface="Times New Roman"/>
              </a:rPr>
              <a:t>coefficient</a:t>
            </a:r>
            <a:r>
              <a:rPr sz="1846" b="1" spc="-37" dirty="0">
                <a:latin typeface="Times New Roman"/>
                <a:cs typeface="Times New Roman"/>
              </a:rPr>
              <a:t> </a:t>
            </a:r>
            <a:r>
              <a:rPr sz="1846" dirty="0">
                <a:latin typeface="Times New Roman"/>
                <a:cs typeface="Times New Roman"/>
              </a:rPr>
              <a:t>between</a:t>
            </a:r>
            <a:r>
              <a:rPr sz="1846" spc="-14" dirty="0">
                <a:latin typeface="Times New Roman"/>
                <a:cs typeface="Times New Roman"/>
              </a:rPr>
              <a:t> </a:t>
            </a:r>
            <a:r>
              <a:rPr sz="1846" dirty="0">
                <a:latin typeface="Times New Roman"/>
                <a:cs typeface="Times New Roman"/>
              </a:rPr>
              <a:t>two data</a:t>
            </a:r>
            <a:r>
              <a:rPr sz="1846" spc="-28" dirty="0">
                <a:latin typeface="Times New Roman"/>
                <a:cs typeface="Times New Roman"/>
              </a:rPr>
              <a:t> </a:t>
            </a:r>
            <a:r>
              <a:rPr sz="1846" dirty="0">
                <a:latin typeface="Times New Roman"/>
                <a:cs typeface="Times New Roman"/>
              </a:rPr>
              <a:t>objects,</a:t>
            </a:r>
            <a:r>
              <a:rPr sz="1846" spc="-42" dirty="0">
                <a:latin typeface="Times New Roman"/>
                <a:cs typeface="Times New Roman"/>
              </a:rPr>
              <a:t> </a:t>
            </a:r>
            <a:r>
              <a:rPr sz="1846" dirty="0">
                <a:latin typeface="Times New Roman"/>
                <a:cs typeface="Times New Roman"/>
              </a:rPr>
              <a:t>x and</a:t>
            </a:r>
            <a:r>
              <a:rPr sz="1846" spc="-9" dirty="0">
                <a:latin typeface="Times New Roman"/>
                <a:cs typeface="Times New Roman"/>
              </a:rPr>
              <a:t> </a:t>
            </a:r>
            <a:r>
              <a:rPr sz="1846" dirty="0">
                <a:latin typeface="Times New Roman"/>
                <a:cs typeface="Times New Roman"/>
              </a:rPr>
              <a:t>y:</a:t>
            </a:r>
            <a:endParaRPr sz="1846">
              <a:latin typeface="Times New Roman"/>
              <a:cs typeface="Times New Roman"/>
            </a:endParaRPr>
          </a:p>
        </p:txBody>
      </p:sp>
      <p:sp>
        <p:nvSpPr>
          <p:cNvPr id="4" name="object 4"/>
          <p:cNvSpPr txBox="1"/>
          <p:nvPr/>
        </p:nvSpPr>
        <p:spPr>
          <a:xfrm>
            <a:off x="424376" y="2959490"/>
            <a:ext cx="915571" cy="296481"/>
          </a:xfrm>
          <a:prstGeom prst="rect">
            <a:avLst/>
          </a:prstGeom>
        </p:spPr>
        <p:txBody>
          <a:bodyPr vert="horz" wrap="square" lIns="0" tIns="12309" rIns="0" bIns="0" rtlCol="0">
            <a:spAutoFit/>
          </a:bodyPr>
          <a:lstStyle/>
          <a:p>
            <a:pPr marL="328254" indent="-316531">
              <a:spcBef>
                <a:spcPts val="97"/>
              </a:spcBef>
              <a:buChar char="•"/>
              <a:tabLst>
                <a:tab pos="327668" algn="l"/>
                <a:tab pos="328254" algn="l"/>
              </a:tabLst>
            </a:pPr>
            <a:r>
              <a:rPr sz="1846" spc="5" dirty="0">
                <a:latin typeface="Times New Roman"/>
                <a:cs typeface="Times New Roman"/>
              </a:rPr>
              <a:t>wh</a:t>
            </a:r>
            <a:r>
              <a:rPr sz="1846" dirty="0">
                <a:latin typeface="Times New Roman"/>
                <a:cs typeface="Times New Roman"/>
              </a:rPr>
              <a:t>ere</a:t>
            </a:r>
            <a:endParaRPr sz="1846">
              <a:latin typeface="Times New Roman"/>
              <a:cs typeface="Times New Roman"/>
            </a:endParaRPr>
          </a:p>
        </p:txBody>
      </p:sp>
      <p:pic>
        <p:nvPicPr>
          <p:cNvPr id="5" name="object 5"/>
          <p:cNvPicPr/>
          <p:nvPr/>
        </p:nvPicPr>
        <p:blipFill>
          <a:blip r:embed="rId2" cstate="print"/>
          <a:stretch>
            <a:fillRect/>
          </a:stretch>
        </p:blipFill>
        <p:spPr>
          <a:xfrm>
            <a:off x="1050154" y="3669272"/>
            <a:ext cx="3736731" cy="466495"/>
          </a:xfrm>
          <a:prstGeom prst="rect">
            <a:avLst/>
          </a:prstGeom>
        </p:spPr>
      </p:pic>
      <p:pic>
        <p:nvPicPr>
          <p:cNvPr id="6" name="object 6"/>
          <p:cNvPicPr/>
          <p:nvPr/>
        </p:nvPicPr>
        <p:blipFill>
          <a:blip r:embed="rId3" cstate="print"/>
          <a:stretch>
            <a:fillRect/>
          </a:stretch>
        </p:blipFill>
        <p:spPr>
          <a:xfrm>
            <a:off x="1041364" y="4513970"/>
            <a:ext cx="4036009" cy="1283676"/>
          </a:xfrm>
          <a:prstGeom prst="rect">
            <a:avLst/>
          </a:prstGeom>
        </p:spPr>
      </p:pic>
      <p:pic>
        <p:nvPicPr>
          <p:cNvPr id="7" name="object 7"/>
          <p:cNvPicPr/>
          <p:nvPr/>
        </p:nvPicPr>
        <p:blipFill>
          <a:blip r:embed="rId4" cstate="print"/>
          <a:stretch>
            <a:fillRect/>
          </a:stretch>
        </p:blipFill>
        <p:spPr>
          <a:xfrm>
            <a:off x="5854639" y="4596648"/>
            <a:ext cx="2436131" cy="1020193"/>
          </a:xfrm>
          <a:prstGeom prst="rect">
            <a:avLst/>
          </a:prstGeom>
        </p:spPr>
      </p:pic>
      <p:pic>
        <p:nvPicPr>
          <p:cNvPr id="8" name="object 8"/>
          <p:cNvPicPr/>
          <p:nvPr/>
        </p:nvPicPr>
        <p:blipFill>
          <a:blip r:embed="rId5" cstate="print"/>
          <a:stretch>
            <a:fillRect/>
          </a:stretch>
        </p:blipFill>
        <p:spPr>
          <a:xfrm>
            <a:off x="1074344" y="2287910"/>
            <a:ext cx="6826072" cy="549309"/>
          </a:xfrm>
          <a:prstGeom prst="rect">
            <a:avLst/>
          </a:prstGeom>
        </p:spPr>
      </p:pic>
      <p:sp>
        <p:nvSpPr>
          <p:cNvPr id="9" name="object 9"/>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10" name="object 10"/>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58</a:t>
            </a:fld>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404446"/>
            <a:ext cx="5943600" cy="1048215"/>
          </a:xfrm>
          <a:prstGeom prst="rect">
            <a:avLst/>
          </a:prstGeom>
          <a:solidFill>
            <a:schemeClr val="bg1"/>
          </a:solidFill>
        </p:spPr>
        <p:txBody>
          <a:bodyPr vert="horz" wrap="square" lIns="0" tIns="184638" rIns="0" bIns="0" rtlCol="0">
            <a:spAutoFit/>
          </a:bodyPr>
          <a:lstStyle/>
          <a:p>
            <a:pPr marL="604340">
              <a:spcBef>
                <a:spcPts val="1454"/>
              </a:spcBef>
            </a:pPr>
            <a:r>
              <a:rPr sz="2800" dirty="0">
                <a:solidFill>
                  <a:srgbClr val="FF0000"/>
                </a:solidFill>
              </a:rPr>
              <a:t>General</a:t>
            </a:r>
            <a:r>
              <a:rPr sz="2800" spc="-37" dirty="0">
                <a:solidFill>
                  <a:srgbClr val="FF0000"/>
                </a:solidFill>
              </a:rPr>
              <a:t> </a:t>
            </a:r>
            <a:r>
              <a:rPr sz="2800" dirty="0">
                <a:solidFill>
                  <a:srgbClr val="FF0000"/>
                </a:solidFill>
              </a:rPr>
              <a:t>Approach</a:t>
            </a:r>
            <a:r>
              <a:rPr sz="2800" spc="-32" dirty="0">
                <a:solidFill>
                  <a:srgbClr val="FF0000"/>
                </a:solidFill>
              </a:rPr>
              <a:t> </a:t>
            </a:r>
            <a:r>
              <a:rPr sz="2800" dirty="0">
                <a:solidFill>
                  <a:srgbClr val="FF0000"/>
                </a:solidFill>
              </a:rPr>
              <a:t>for</a:t>
            </a:r>
            <a:r>
              <a:rPr sz="2800" spc="-18" dirty="0">
                <a:solidFill>
                  <a:srgbClr val="FF0000"/>
                </a:solidFill>
              </a:rPr>
              <a:t> </a:t>
            </a:r>
            <a:r>
              <a:rPr sz="2800" dirty="0">
                <a:solidFill>
                  <a:srgbClr val="FF0000"/>
                </a:solidFill>
              </a:rPr>
              <a:t>Combining</a:t>
            </a:r>
            <a:r>
              <a:rPr sz="2800" spc="-32" dirty="0">
                <a:solidFill>
                  <a:srgbClr val="FF0000"/>
                </a:solidFill>
              </a:rPr>
              <a:t> </a:t>
            </a:r>
            <a:r>
              <a:rPr sz="2800" dirty="0">
                <a:solidFill>
                  <a:srgbClr val="FF0000"/>
                </a:solidFill>
              </a:rPr>
              <a:t>Similarities</a:t>
            </a:r>
          </a:p>
        </p:txBody>
      </p:sp>
      <p:sp>
        <p:nvSpPr>
          <p:cNvPr id="3" name="object 3"/>
          <p:cNvSpPr txBox="1"/>
          <p:nvPr/>
        </p:nvSpPr>
        <p:spPr>
          <a:xfrm>
            <a:off x="424375" y="1341331"/>
            <a:ext cx="8316351" cy="1011964"/>
          </a:xfrm>
          <a:prstGeom prst="rect">
            <a:avLst/>
          </a:prstGeom>
        </p:spPr>
        <p:txBody>
          <a:bodyPr vert="horz" wrap="square" lIns="0" tIns="82062" rIns="0" bIns="0" rtlCol="0">
            <a:spAutoFit/>
          </a:bodyPr>
          <a:lstStyle/>
          <a:p>
            <a:pPr marL="328254" indent="-316531">
              <a:spcBef>
                <a:spcPts val="646"/>
              </a:spcBef>
              <a:buChar char="•"/>
              <a:tabLst>
                <a:tab pos="327668" algn="l"/>
                <a:tab pos="328254" algn="l"/>
              </a:tabLst>
            </a:pPr>
            <a:r>
              <a:rPr sz="1846" spc="-5" dirty="0">
                <a:latin typeface="Times New Roman"/>
                <a:cs typeface="Times New Roman"/>
              </a:rPr>
              <a:t>Sometimes</a:t>
            </a:r>
            <a:r>
              <a:rPr sz="1846" dirty="0">
                <a:latin typeface="Times New Roman"/>
                <a:cs typeface="Times New Roman"/>
              </a:rPr>
              <a:t> attributes</a:t>
            </a:r>
            <a:r>
              <a:rPr sz="1846" spc="-32" dirty="0">
                <a:latin typeface="Times New Roman"/>
                <a:cs typeface="Times New Roman"/>
              </a:rPr>
              <a:t> </a:t>
            </a:r>
            <a:r>
              <a:rPr sz="1846" dirty="0">
                <a:latin typeface="Times New Roman"/>
                <a:cs typeface="Times New Roman"/>
              </a:rPr>
              <a:t>are</a:t>
            </a:r>
            <a:r>
              <a:rPr sz="1846" spc="-14" dirty="0">
                <a:latin typeface="Times New Roman"/>
                <a:cs typeface="Times New Roman"/>
              </a:rPr>
              <a:t> </a:t>
            </a:r>
            <a:r>
              <a:rPr sz="1846" dirty="0">
                <a:latin typeface="Times New Roman"/>
                <a:cs typeface="Times New Roman"/>
              </a:rPr>
              <a:t>of </a:t>
            </a:r>
            <a:r>
              <a:rPr sz="1846" spc="-5" dirty="0">
                <a:latin typeface="Times New Roman"/>
                <a:cs typeface="Times New Roman"/>
              </a:rPr>
              <a:t>many</a:t>
            </a:r>
            <a:r>
              <a:rPr sz="1846" spc="5" dirty="0">
                <a:latin typeface="Times New Roman"/>
                <a:cs typeface="Times New Roman"/>
              </a:rPr>
              <a:t> </a:t>
            </a:r>
            <a:r>
              <a:rPr sz="1846" dirty="0">
                <a:latin typeface="Times New Roman"/>
                <a:cs typeface="Times New Roman"/>
              </a:rPr>
              <a:t>different</a:t>
            </a:r>
            <a:r>
              <a:rPr sz="1846" spc="-42" dirty="0">
                <a:latin typeface="Times New Roman"/>
                <a:cs typeface="Times New Roman"/>
              </a:rPr>
              <a:t> </a:t>
            </a:r>
            <a:r>
              <a:rPr sz="1846" dirty="0">
                <a:latin typeface="Times New Roman"/>
                <a:cs typeface="Times New Roman"/>
              </a:rPr>
              <a:t>types,</a:t>
            </a:r>
            <a:r>
              <a:rPr sz="1846" spc="-14" dirty="0">
                <a:latin typeface="Times New Roman"/>
                <a:cs typeface="Times New Roman"/>
              </a:rPr>
              <a:t> </a:t>
            </a:r>
            <a:r>
              <a:rPr sz="1846" spc="5" dirty="0">
                <a:latin typeface="Times New Roman"/>
                <a:cs typeface="Times New Roman"/>
              </a:rPr>
              <a:t>but</a:t>
            </a:r>
            <a:r>
              <a:rPr sz="1846" spc="-23" dirty="0">
                <a:latin typeface="Times New Roman"/>
                <a:cs typeface="Times New Roman"/>
              </a:rPr>
              <a:t> </a:t>
            </a:r>
            <a:r>
              <a:rPr sz="1846" dirty="0">
                <a:latin typeface="Times New Roman"/>
                <a:cs typeface="Times New Roman"/>
              </a:rPr>
              <a:t>an overall</a:t>
            </a:r>
            <a:r>
              <a:rPr sz="1846" spc="-42" dirty="0">
                <a:latin typeface="Times New Roman"/>
                <a:cs typeface="Times New Roman"/>
              </a:rPr>
              <a:t> </a:t>
            </a:r>
            <a:r>
              <a:rPr sz="1846" spc="-5" dirty="0">
                <a:latin typeface="Times New Roman"/>
                <a:cs typeface="Times New Roman"/>
              </a:rPr>
              <a:t>similarity</a:t>
            </a:r>
            <a:r>
              <a:rPr sz="1846" spc="-9" dirty="0">
                <a:latin typeface="Times New Roman"/>
                <a:cs typeface="Times New Roman"/>
              </a:rPr>
              <a:t> </a:t>
            </a:r>
            <a:r>
              <a:rPr sz="1846" dirty="0">
                <a:latin typeface="Times New Roman"/>
                <a:cs typeface="Times New Roman"/>
              </a:rPr>
              <a:t>is</a:t>
            </a:r>
            <a:r>
              <a:rPr sz="1846" spc="-14" dirty="0">
                <a:latin typeface="Times New Roman"/>
                <a:cs typeface="Times New Roman"/>
              </a:rPr>
              <a:t> </a:t>
            </a:r>
            <a:r>
              <a:rPr sz="1846" dirty="0">
                <a:latin typeface="Times New Roman"/>
                <a:cs typeface="Times New Roman"/>
              </a:rPr>
              <a:t>needed.</a:t>
            </a:r>
            <a:endParaRPr sz="1846">
              <a:latin typeface="Times New Roman"/>
              <a:cs typeface="Times New Roman"/>
            </a:endParaRPr>
          </a:p>
          <a:p>
            <a:pPr marL="328254" marR="4689" indent="-316531">
              <a:spcBef>
                <a:spcPts val="558"/>
              </a:spcBef>
              <a:buChar char="•"/>
              <a:tabLst>
                <a:tab pos="327668" algn="l"/>
                <a:tab pos="328254" algn="l"/>
              </a:tabLst>
            </a:pP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following</a:t>
            </a:r>
            <a:r>
              <a:rPr sz="1846" spc="-28" dirty="0">
                <a:latin typeface="Times New Roman"/>
                <a:cs typeface="Times New Roman"/>
              </a:rPr>
              <a:t> </a:t>
            </a:r>
            <a:r>
              <a:rPr sz="1846" dirty="0">
                <a:latin typeface="Times New Roman"/>
                <a:cs typeface="Times New Roman"/>
              </a:rPr>
              <a:t>algorithm</a:t>
            </a:r>
            <a:r>
              <a:rPr sz="1846" spc="-37" dirty="0">
                <a:latin typeface="Times New Roman"/>
                <a:cs typeface="Times New Roman"/>
              </a:rPr>
              <a:t> </a:t>
            </a:r>
            <a:r>
              <a:rPr sz="1846" dirty="0">
                <a:latin typeface="Times New Roman"/>
                <a:cs typeface="Times New Roman"/>
              </a:rPr>
              <a:t>is</a:t>
            </a:r>
            <a:r>
              <a:rPr sz="1846" spc="-9" dirty="0">
                <a:latin typeface="Times New Roman"/>
                <a:cs typeface="Times New Roman"/>
              </a:rPr>
              <a:t> </a:t>
            </a:r>
            <a:r>
              <a:rPr sz="1846" dirty="0">
                <a:latin typeface="Times New Roman"/>
                <a:cs typeface="Times New Roman"/>
              </a:rPr>
              <a:t>effective</a:t>
            </a:r>
            <a:r>
              <a:rPr sz="1846" spc="-32" dirty="0">
                <a:latin typeface="Times New Roman"/>
                <a:cs typeface="Times New Roman"/>
              </a:rPr>
              <a:t> </a:t>
            </a:r>
            <a:r>
              <a:rPr sz="1846" dirty="0">
                <a:latin typeface="Times New Roman"/>
                <a:cs typeface="Times New Roman"/>
              </a:rPr>
              <a:t>for</a:t>
            </a:r>
            <a:r>
              <a:rPr sz="1846" spc="-9" dirty="0">
                <a:latin typeface="Times New Roman"/>
                <a:cs typeface="Times New Roman"/>
              </a:rPr>
              <a:t> </a:t>
            </a:r>
            <a:r>
              <a:rPr sz="1846" dirty="0">
                <a:latin typeface="Times New Roman"/>
                <a:cs typeface="Times New Roman"/>
              </a:rPr>
              <a:t>computing</a:t>
            </a:r>
            <a:r>
              <a:rPr sz="1846" spc="-28" dirty="0">
                <a:latin typeface="Times New Roman"/>
                <a:cs typeface="Times New Roman"/>
              </a:rPr>
              <a:t> </a:t>
            </a:r>
            <a:r>
              <a:rPr sz="1846" dirty="0">
                <a:latin typeface="Times New Roman"/>
                <a:cs typeface="Times New Roman"/>
              </a:rPr>
              <a:t>an overall</a:t>
            </a:r>
            <a:r>
              <a:rPr sz="1846" spc="-42" dirty="0">
                <a:latin typeface="Times New Roman"/>
                <a:cs typeface="Times New Roman"/>
              </a:rPr>
              <a:t> </a:t>
            </a:r>
            <a:r>
              <a:rPr sz="1846" spc="-5" dirty="0">
                <a:latin typeface="Times New Roman"/>
                <a:cs typeface="Times New Roman"/>
              </a:rPr>
              <a:t>similarity</a:t>
            </a:r>
            <a:r>
              <a:rPr sz="1846" spc="-9" dirty="0">
                <a:latin typeface="Times New Roman"/>
                <a:cs typeface="Times New Roman"/>
              </a:rPr>
              <a:t> </a:t>
            </a:r>
            <a:r>
              <a:rPr sz="1846" dirty="0">
                <a:latin typeface="Times New Roman"/>
                <a:cs typeface="Times New Roman"/>
              </a:rPr>
              <a:t>between</a:t>
            </a:r>
            <a:r>
              <a:rPr sz="1846" spc="-14" dirty="0">
                <a:latin typeface="Times New Roman"/>
                <a:cs typeface="Times New Roman"/>
              </a:rPr>
              <a:t> </a:t>
            </a:r>
            <a:r>
              <a:rPr sz="1846" dirty="0">
                <a:latin typeface="Times New Roman"/>
                <a:cs typeface="Times New Roman"/>
              </a:rPr>
              <a:t>two </a:t>
            </a:r>
            <a:r>
              <a:rPr sz="1846" spc="-447" dirty="0">
                <a:latin typeface="Times New Roman"/>
                <a:cs typeface="Times New Roman"/>
              </a:rPr>
              <a:t> </a:t>
            </a:r>
            <a:r>
              <a:rPr sz="1846" dirty="0">
                <a:latin typeface="Times New Roman"/>
                <a:cs typeface="Times New Roman"/>
              </a:rPr>
              <a:t>heterogeneous</a:t>
            </a:r>
            <a:r>
              <a:rPr sz="1846" spc="-51" dirty="0">
                <a:latin typeface="Times New Roman"/>
                <a:cs typeface="Times New Roman"/>
              </a:rPr>
              <a:t> </a:t>
            </a:r>
            <a:r>
              <a:rPr sz="1846" dirty="0">
                <a:latin typeface="Times New Roman"/>
                <a:cs typeface="Times New Roman"/>
              </a:rPr>
              <a:t>objects,</a:t>
            </a:r>
            <a:r>
              <a:rPr sz="1846" spc="-42" dirty="0">
                <a:latin typeface="Times New Roman"/>
                <a:cs typeface="Times New Roman"/>
              </a:rPr>
              <a:t> </a:t>
            </a:r>
            <a:r>
              <a:rPr sz="1846" dirty="0">
                <a:latin typeface="Times New Roman"/>
                <a:cs typeface="Times New Roman"/>
              </a:rPr>
              <a:t>x and</a:t>
            </a:r>
            <a:r>
              <a:rPr sz="1846" spc="-5" dirty="0">
                <a:latin typeface="Times New Roman"/>
                <a:cs typeface="Times New Roman"/>
              </a:rPr>
              <a:t> </a:t>
            </a:r>
            <a:r>
              <a:rPr sz="1846" dirty="0">
                <a:latin typeface="Times New Roman"/>
                <a:cs typeface="Times New Roman"/>
              </a:rPr>
              <a:t>y,</a:t>
            </a:r>
            <a:r>
              <a:rPr sz="1846" spc="-14" dirty="0">
                <a:latin typeface="Times New Roman"/>
                <a:cs typeface="Times New Roman"/>
              </a:rPr>
              <a:t> </a:t>
            </a:r>
            <a:r>
              <a:rPr sz="1846" dirty="0">
                <a:latin typeface="Times New Roman"/>
                <a:cs typeface="Times New Roman"/>
              </a:rPr>
              <a:t>with</a:t>
            </a:r>
            <a:r>
              <a:rPr sz="1846" spc="-5" dirty="0">
                <a:latin typeface="Times New Roman"/>
                <a:cs typeface="Times New Roman"/>
              </a:rPr>
              <a:t> </a:t>
            </a:r>
            <a:r>
              <a:rPr sz="1846" dirty="0">
                <a:latin typeface="Times New Roman"/>
                <a:cs typeface="Times New Roman"/>
              </a:rPr>
              <a:t>different</a:t>
            </a:r>
            <a:r>
              <a:rPr sz="1846" spc="-42" dirty="0">
                <a:latin typeface="Times New Roman"/>
                <a:cs typeface="Times New Roman"/>
              </a:rPr>
              <a:t> </a:t>
            </a:r>
            <a:r>
              <a:rPr sz="1846" spc="-5" dirty="0">
                <a:latin typeface="Times New Roman"/>
                <a:cs typeface="Times New Roman"/>
              </a:rPr>
              <a:t>types</a:t>
            </a:r>
            <a:r>
              <a:rPr sz="1846" dirty="0">
                <a:latin typeface="Times New Roman"/>
                <a:cs typeface="Times New Roman"/>
              </a:rPr>
              <a:t> of</a:t>
            </a:r>
            <a:r>
              <a:rPr sz="1846" spc="-14" dirty="0">
                <a:latin typeface="Times New Roman"/>
                <a:cs typeface="Times New Roman"/>
              </a:rPr>
              <a:t> </a:t>
            </a:r>
            <a:r>
              <a:rPr sz="1846" spc="-5" dirty="0">
                <a:latin typeface="Times New Roman"/>
                <a:cs typeface="Times New Roman"/>
              </a:rPr>
              <a:t>attributes.</a:t>
            </a:r>
            <a:endParaRPr sz="1846">
              <a:latin typeface="Times New Roman"/>
              <a:cs typeface="Times New Roman"/>
            </a:endParaRPr>
          </a:p>
        </p:txBody>
      </p:sp>
      <p:sp>
        <p:nvSpPr>
          <p:cNvPr id="4" name="object 4"/>
          <p:cNvSpPr txBox="1"/>
          <p:nvPr/>
        </p:nvSpPr>
        <p:spPr>
          <a:xfrm>
            <a:off x="358726" y="2444262"/>
            <a:ext cx="8480474" cy="2574082"/>
          </a:xfrm>
          <a:prstGeom prst="rect">
            <a:avLst/>
          </a:prstGeom>
          <a:solidFill>
            <a:srgbClr val="00CC99">
              <a:alpha val="19999"/>
            </a:srgbClr>
          </a:solidFill>
        </p:spPr>
        <p:txBody>
          <a:bodyPr vert="horz" wrap="square" lIns="0" tIns="1758" rIns="0" bIns="0" rtlCol="0">
            <a:spAutoFit/>
          </a:bodyPr>
          <a:lstStyle/>
          <a:p>
            <a:pPr marL="77374" marR="1827673">
              <a:lnSpc>
                <a:spcPts val="3323"/>
              </a:lnSpc>
              <a:spcBef>
                <a:spcPts val="14"/>
              </a:spcBef>
            </a:pPr>
            <a:r>
              <a:rPr sz="1846" dirty="0">
                <a:latin typeface="Times New Roman"/>
                <a:cs typeface="Times New Roman"/>
              </a:rPr>
              <a:t>1:</a:t>
            </a:r>
            <a:r>
              <a:rPr sz="1846" spc="-5" dirty="0">
                <a:latin typeface="Times New Roman"/>
                <a:cs typeface="Times New Roman"/>
              </a:rPr>
              <a:t> </a:t>
            </a:r>
            <a:r>
              <a:rPr sz="1846" dirty="0">
                <a:latin typeface="Times New Roman"/>
                <a:cs typeface="Times New Roman"/>
              </a:rPr>
              <a:t>For</a:t>
            </a:r>
            <a:r>
              <a:rPr sz="1846" spc="-9" dirty="0">
                <a:latin typeface="Times New Roman"/>
                <a:cs typeface="Times New Roman"/>
              </a:rPr>
              <a:t> </a:t>
            </a:r>
            <a:r>
              <a:rPr sz="1846" dirty="0">
                <a:latin typeface="Times New Roman"/>
                <a:cs typeface="Times New Roman"/>
              </a:rPr>
              <a:t>the</a:t>
            </a:r>
            <a:r>
              <a:rPr sz="1846" spc="-5" dirty="0">
                <a:latin typeface="Times New Roman"/>
                <a:cs typeface="Times New Roman"/>
              </a:rPr>
              <a:t> </a:t>
            </a:r>
            <a:r>
              <a:rPr sz="1846" i="1" spc="5" dirty="0">
                <a:latin typeface="Times New Roman"/>
                <a:cs typeface="Times New Roman"/>
              </a:rPr>
              <a:t>k</a:t>
            </a:r>
            <a:r>
              <a:rPr i="1" spc="6" baseline="25641" dirty="0">
                <a:latin typeface="Times New Roman"/>
                <a:cs typeface="Times New Roman"/>
              </a:rPr>
              <a:t>th </a:t>
            </a:r>
            <a:r>
              <a:rPr sz="1846" spc="-5" dirty="0">
                <a:latin typeface="Times New Roman"/>
                <a:cs typeface="Times New Roman"/>
              </a:rPr>
              <a:t>attribute,</a:t>
            </a:r>
            <a:r>
              <a:rPr sz="1846" spc="-23" dirty="0">
                <a:latin typeface="Times New Roman"/>
                <a:cs typeface="Times New Roman"/>
              </a:rPr>
              <a:t> </a:t>
            </a:r>
            <a:r>
              <a:rPr sz="1846" dirty="0">
                <a:latin typeface="Times New Roman"/>
                <a:cs typeface="Times New Roman"/>
              </a:rPr>
              <a:t>compute</a:t>
            </a:r>
            <a:r>
              <a:rPr sz="1846" spc="-18" dirty="0">
                <a:latin typeface="Times New Roman"/>
                <a:cs typeface="Times New Roman"/>
              </a:rPr>
              <a:t> </a:t>
            </a:r>
            <a:r>
              <a:rPr sz="1846" dirty="0">
                <a:latin typeface="Times New Roman"/>
                <a:cs typeface="Times New Roman"/>
              </a:rPr>
              <a:t>a</a:t>
            </a:r>
            <a:r>
              <a:rPr sz="1846" spc="5" dirty="0">
                <a:latin typeface="Times New Roman"/>
                <a:cs typeface="Times New Roman"/>
              </a:rPr>
              <a:t> </a:t>
            </a:r>
            <a:r>
              <a:rPr sz="1846" spc="-5" dirty="0">
                <a:latin typeface="Times New Roman"/>
                <a:cs typeface="Times New Roman"/>
              </a:rPr>
              <a:t>similarity,</a:t>
            </a:r>
            <a:r>
              <a:rPr sz="1846" dirty="0">
                <a:latin typeface="Times New Roman"/>
                <a:cs typeface="Times New Roman"/>
              </a:rPr>
              <a:t> </a:t>
            </a:r>
            <a:r>
              <a:rPr sz="1846" i="1" dirty="0">
                <a:latin typeface="Times New Roman"/>
                <a:cs typeface="Times New Roman"/>
              </a:rPr>
              <a:t>s</a:t>
            </a:r>
            <a:r>
              <a:rPr i="1" baseline="-21367" dirty="0">
                <a:latin typeface="Times New Roman"/>
                <a:cs typeface="Times New Roman"/>
              </a:rPr>
              <a:t>k</a:t>
            </a:r>
            <a:r>
              <a:rPr sz="1846" dirty="0">
                <a:latin typeface="Times New Roman"/>
                <a:cs typeface="Times New Roman"/>
              </a:rPr>
              <a:t>(x</a:t>
            </a:r>
            <a:r>
              <a:rPr sz="1846" i="1" dirty="0">
                <a:latin typeface="Times New Roman"/>
                <a:cs typeface="Times New Roman"/>
              </a:rPr>
              <a:t>,</a:t>
            </a:r>
            <a:r>
              <a:rPr sz="1846" dirty="0">
                <a:latin typeface="Times New Roman"/>
                <a:cs typeface="Times New Roman"/>
              </a:rPr>
              <a:t>y),</a:t>
            </a:r>
            <a:r>
              <a:rPr sz="1846" spc="-37" dirty="0">
                <a:latin typeface="Times New Roman"/>
                <a:cs typeface="Times New Roman"/>
              </a:rPr>
              <a:t> </a:t>
            </a:r>
            <a:r>
              <a:rPr sz="1846" dirty="0">
                <a:latin typeface="Times New Roman"/>
                <a:cs typeface="Times New Roman"/>
              </a:rPr>
              <a:t>in</a:t>
            </a:r>
            <a:r>
              <a:rPr sz="1846" spc="-5" dirty="0">
                <a:latin typeface="Times New Roman"/>
                <a:cs typeface="Times New Roman"/>
              </a:rPr>
              <a:t> </a:t>
            </a:r>
            <a:r>
              <a:rPr sz="1846" dirty="0">
                <a:latin typeface="Times New Roman"/>
                <a:cs typeface="Times New Roman"/>
              </a:rPr>
              <a:t>the</a:t>
            </a:r>
            <a:r>
              <a:rPr sz="1846" spc="-5" dirty="0">
                <a:latin typeface="Times New Roman"/>
                <a:cs typeface="Times New Roman"/>
              </a:rPr>
              <a:t> </a:t>
            </a:r>
            <a:r>
              <a:rPr sz="1846" dirty="0">
                <a:latin typeface="Times New Roman"/>
                <a:cs typeface="Times New Roman"/>
              </a:rPr>
              <a:t>range</a:t>
            </a:r>
            <a:r>
              <a:rPr sz="1846" spc="-23" dirty="0">
                <a:latin typeface="Times New Roman"/>
                <a:cs typeface="Times New Roman"/>
              </a:rPr>
              <a:t> </a:t>
            </a:r>
            <a:r>
              <a:rPr sz="1846" dirty="0">
                <a:latin typeface="Times New Roman"/>
                <a:cs typeface="Times New Roman"/>
              </a:rPr>
              <a:t>[0</a:t>
            </a:r>
            <a:r>
              <a:rPr sz="1846" i="1" dirty="0">
                <a:latin typeface="Times New Roman"/>
                <a:cs typeface="Times New Roman"/>
              </a:rPr>
              <a:t>,</a:t>
            </a:r>
            <a:r>
              <a:rPr sz="1846" dirty="0">
                <a:latin typeface="Times New Roman"/>
                <a:cs typeface="Times New Roman"/>
              </a:rPr>
              <a:t>1]. </a:t>
            </a:r>
            <a:r>
              <a:rPr sz="1846" spc="-447" dirty="0">
                <a:latin typeface="Times New Roman"/>
                <a:cs typeface="Times New Roman"/>
              </a:rPr>
              <a:t> </a:t>
            </a:r>
            <a:r>
              <a:rPr sz="1846" dirty="0">
                <a:latin typeface="Times New Roman"/>
                <a:cs typeface="Times New Roman"/>
              </a:rPr>
              <a:t>2:</a:t>
            </a:r>
            <a:r>
              <a:rPr sz="1846" spc="-9" dirty="0">
                <a:latin typeface="Times New Roman"/>
                <a:cs typeface="Times New Roman"/>
              </a:rPr>
              <a:t> </a:t>
            </a:r>
            <a:r>
              <a:rPr sz="1846" dirty="0">
                <a:latin typeface="Times New Roman"/>
                <a:cs typeface="Times New Roman"/>
              </a:rPr>
              <a:t>Define</a:t>
            </a:r>
            <a:r>
              <a:rPr sz="1846" spc="-23" dirty="0">
                <a:latin typeface="Times New Roman"/>
                <a:cs typeface="Times New Roman"/>
              </a:rPr>
              <a:t> </a:t>
            </a:r>
            <a:r>
              <a:rPr sz="1846" dirty="0">
                <a:latin typeface="Times New Roman"/>
                <a:cs typeface="Times New Roman"/>
              </a:rPr>
              <a:t>an </a:t>
            </a:r>
            <a:r>
              <a:rPr sz="1846" spc="-5" dirty="0">
                <a:latin typeface="Times New Roman"/>
                <a:cs typeface="Times New Roman"/>
              </a:rPr>
              <a:t>indicator</a:t>
            </a:r>
            <a:r>
              <a:rPr sz="1846" spc="-28" dirty="0">
                <a:latin typeface="Times New Roman"/>
                <a:cs typeface="Times New Roman"/>
              </a:rPr>
              <a:t> </a:t>
            </a:r>
            <a:r>
              <a:rPr sz="1846" dirty="0">
                <a:latin typeface="Times New Roman"/>
                <a:cs typeface="Times New Roman"/>
              </a:rPr>
              <a:t>variable,</a:t>
            </a:r>
            <a:r>
              <a:rPr sz="1846" spc="-18" dirty="0">
                <a:latin typeface="Times New Roman"/>
                <a:cs typeface="Times New Roman"/>
              </a:rPr>
              <a:t> </a:t>
            </a:r>
            <a:r>
              <a:rPr sz="1846" i="1" dirty="0">
                <a:latin typeface="Times New Roman"/>
                <a:cs typeface="Times New Roman"/>
              </a:rPr>
              <a:t>δ</a:t>
            </a:r>
            <a:r>
              <a:rPr i="1" baseline="-21367" dirty="0">
                <a:latin typeface="Times New Roman"/>
                <a:cs typeface="Times New Roman"/>
              </a:rPr>
              <a:t>k</a:t>
            </a:r>
            <a:r>
              <a:rPr sz="1846" dirty="0">
                <a:latin typeface="Times New Roman"/>
                <a:cs typeface="Times New Roman"/>
              </a:rPr>
              <a:t>,</a:t>
            </a:r>
            <a:r>
              <a:rPr sz="1846" spc="-18" dirty="0">
                <a:latin typeface="Times New Roman"/>
                <a:cs typeface="Times New Roman"/>
              </a:rPr>
              <a:t> </a:t>
            </a:r>
            <a:r>
              <a:rPr sz="1846" dirty="0">
                <a:latin typeface="Times New Roman"/>
                <a:cs typeface="Times New Roman"/>
              </a:rPr>
              <a:t>for</a:t>
            </a:r>
            <a:r>
              <a:rPr sz="1846" spc="-28" dirty="0">
                <a:latin typeface="Times New Roman"/>
                <a:cs typeface="Times New Roman"/>
              </a:rPr>
              <a:t> </a:t>
            </a:r>
            <a:r>
              <a:rPr sz="1846" dirty="0">
                <a:latin typeface="Times New Roman"/>
                <a:cs typeface="Times New Roman"/>
              </a:rPr>
              <a:t>the</a:t>
            </a:r>
            <a:r>
              <a:rPr sz="1846" spc="-5" dirty="0">
                <a:latin typeface="Times New Roman"/>
                <a:cs typeface="Times New Roman"/>
              </a:rPr>
              <a:t> </a:t>
            </a:r>
            <a:r>
              <a:rPr sz="1846" i="1" spc="5" dirty="0">
                <a:latin typeface="Times New Roman"/>
                <a:cs typeface="Times New Roman"/>
              </a:rPr>
              <a:t>k</a:t>
            </a:r>
            <a:r>
              <a:rPr i="1" spc="6" baseline="25641" dirty="0">
                <a:latin typeface="Times New Roman"/>
                <a:cs typeface="Times New Roman"/>
              </a:rPr>
              <a:t>th</a:t>
            </a:r>
            <a:r>
              <a:rPr i="1" spc="242" baseline="25641" dirty="0">
                <a:latin typeface="Times New Roman"/>
                <a:cs typeface="Times New Roman"/>
              </a:rPr>
              <a:t> </a:t>
            </a:r>
            <a:r>
              <a:rPr sz="1846" dirty="0">
                <a:latin typeface="Times New Roman"/>
                <a:cs typeface="Times New Roman"/>
              </a:rPr>
              <a:t>attribute</a:t>
            </a:r>
            <a:r>
              <a:rPr sz="1846" spc="-37" dirty="0">
                <a:latin typeface="Times New Roman"/>
                <a:cs typeface="Times New Roman"/>
              </a:rPr>
              <a:t> </a:t>
            </a:r>
            <a:r>
              <a:rPr sz="1846" dirty="0">
                <a:latin typeface="Times New Roman"/>
                <a:cs typeface="Times New Roman"/>
              </a:rPr>
              <a:t>as</a:t>
            </a:r>
            <a:r>
              <a:rPr sz="1846" spc="-5" dirty="0">
                <a:latin typeface="Times New Roman"/>
                <a:cs typeface="Times New Roman"/>
              </a:rPr>
              <a:t> </a:t>
            </a:r>
            <a:r>
              <a:rPr sz="1846" dirty="0">
                <a:latin typeface="Times New Roman"/>
                <a:cs typeface="Times New Roman"/>
              </a:rPr>
              <a:t>follows:</a:t>
            </a:r>
            <a:endParaRPr sz="1846">
              <a:latin typeface="Times New Roman"/>
              <a:cs typeface="Times New Roman"/>
            </a:endParaRPr>
          </a:p>
          <a:p>
            <a:pPr>
              <a:lnSpc>
                <a:spcPct val="100000"/>
              </a:lnSpc>
            </a:pPr>
            <a:endParaRPr sz="2308">
              <a:latin typeface="Times New Roman"/>
              <a:cs typeface="Times New Roman"/>
            </a:endParaRPr>
          </a:p>
          <a:p>
            <a:pPr>
              <a:lnSpc>
                <a:spcPct val="100000"/>
              </a:lnSpc>
            </a:pPr>
            <a:endParaRPr sz="2308">
              <a:latin typeface="Times New Roman"/>
              <a:cs typeface="Times New Roman"/>
            </a:endParaRPr>
          </a:p>
          <a:p>
            <a:pPr>
              <a:lnSpc>
                <a:spcPct val="100000"/>
              </a:lnSpc>
            </a:pPr>
            <a:endParaRPr sz="2308">
              <a:latin typeface="Times New Roman"/>
              <a:cs typeface="Times New Roman"/>
            </a:endParaRPr>
          </a:p>
          <a:p>
            <a:pPr>
              <a:spcBef>
                <a:spcPts val="14"/>
              </a:spcBef>
            </a:pPr>
            <a:endParaRPr sz="2446">
              <a:latin typeface="Times New Roman"/>
              <a:cs typeface="Times New Roman"/>
            </a:endParaRPr>
          </a:p>
          <a:p>
            <a:pPr marL="77374"/>
            <a:r>
              <a:rPr sz="1846" dirty="0">
                <a:latin typeface="Times New Roman"/>
                <a:cs typeface="Times New Roman"/>
              </a:rPr>
              <a:t>3:</a:t>
            </a:r>
            <a:r>
              <a:rPr sz="1846" spc="-9" dirty="0">
                <a:latin typeface="Times New Roman"/>
                <a:cs typeface="Times New Roman"/>
              </a:rPr>
              <a:t> </a:t>
            </a:r>
            <a:r>
              <a:rPr sz="1846" dirty="0">
                <a:latin typeface="Times New Roman"/>
                <a:cs typeface="Times New Roman"/>
              </a:rPr>
              <a:t>Compute</a:t>
            </a:r>
            <a:r>
              <a:rPr sz="1846" spc="-9"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overall</a:t>
            </a:r>
            <a:r>
              <a:rPr sz="1846" spc="-37" dirty="0">
                <a:latin typeface="Times New Roman"/>
                <a:cs typeface="Times New Roman"/>
              </a:rPr>
              <a:t> </a:t>
            </a:r>
            <a:r>
              <a:rPr sz="1846" spc="-5" dirty="0">
                <a:latin typeface="Times New Roman"/>
                <a:cs typeface="Times New Roman"/>
              </a:rPr>
              <a:t>similarity</a:t>
            </a:r>
            <a:r>
              <a:rPr sz="1846" spc="-14" dirty="0">
                <a:latin typeface="Times New Roman"/>
                <a:cs typeface="Times New Roman"/>
              </a:rPr>
              <a:t> </a:t>
            </a:r>
            <a:r>
              <a:rPr sz="1846" dirty="0">
                <a:latin typeface="Times New Roman"/>
                <a:cs typeface="Times New Roman"/>
              </a:rPr>
              <a:t>between</a:t>
            </a:r>
            <a:r>
              <a:rPr sz="1846" spc="-9"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two</a:t>
            </a:r>
            <a:r>
              <a:rPr sz="1846" spc="-9" dirty="0">
                <a:latin typeface="Times New Roman"/>
                <a:cs typeface="Times New Roman"/>
              </a:rPr>
              <a:t> </a:t>
            </a:r>
            <a:r>
              <a:rPr sz="1846" dirty="0">
                <a:latin typeface="Times New Roman"/>
                <a:cs typeface="Times New Roman"/>
              </a:rPr>
              <a:t>objects</a:t>
            </a:r>
            <a:r>
              <a:rPr sz="1846" spc="-32" dirty="0">
                <a:latin typeface="Times New Roman"/>
                <a:cs typeface="Times New Roman"/>
              </a:rPr>
              <a:t> </a:t>
            </a:r>
            <a:r>
              <a:rPr sz="1846" dirty="0">
                <a:latin typeface="Times New Roman"/>
                <a:cs typeface="Times New Roman"/>
              </a:rPr>
              <a:t>using</a:t>
            </a:r>
            <a:r>
              <a:rPr sz="1846" spc="-23"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following</a:t>
            </a:r>
            <a:r>
              <a:rPr sz="1846" spc="-32" dirty="0">
                <a:latin typeface="Times New Roman"/>
                <a:cs typeface="Times New Roman"/>
              </a:rPr>
              <a:t> </a:t>
            </a:r>
            <a:r>
              <a:rPr sz="1846" spc="-5" dirty="0">
                <a:latin typeface="Times New Roman"/>
                <a:cs typeface="Times New Roman"/>
              </a:rPr>
              <a:t>formula:</a:t>
            </a:r>
            <a:endParaRPr sz="1846">
              <a:latin typeface="Times New Roman"/>
              <a:cs typeface="Times New Roman"/>
            </a:endParaRPr>
          </a:p>
        </p:txBody>
      </p:sp>
      <p:pic>
        <p:nvPicPr>
          <p:cNvPr id="5" name="object 5"/>
          <p:cNvPicPr/>
          <p:nvPr/>
        </p:nvPicPr>
        <p:blipFill>
          <a:blip r:embed="rId2" cstate="print"/>
          <a:stretch>
            <a:fillRect/>
          </a:stretch>
        </p:blipFill>
        <p:spPr>
          <a:xfrm>
            <a:off x="899010" y="3429000"/>
            <a:ext cx="6033462" cy="1000213"/>
          </a:xfrm>
          <a:prstGeom prst="rect">
            <a:avLst/>
          </a:prstGeom>
        </p:spPr>
      </p:pic>
      <p:pic>
        <p:nvPicPr>
          <p:cNvPr id="6" name="object 6"/>
          <p:cNvPicPr/>
          <p:nvPr/>
        </p:nvPicPr>
        <p:blipFill>
          <a:blip r:embed="rId3" cstate="print"/>
          <a:stretch>
            <a:fillRect/>
          </a:stretch>
        </p:blipFill>
        <p:spPr>
          <a:xfrm>
            <a:off x="918190" y="5112787"/>
            <a:ext cx="3176629" cy="517022"/>
          </a:xfrm>
          <a:prstGeom prst="rect">
            <a:avLst/>
          </a:prstGeom>
        </p:spPr>
      </p:pic>
      <p:sp>
        <p:nvSpPr>
          <p:cNvPr id="7" name="object 7"/>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8" name="object 8"/>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59</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61D293-8135-7F78-7F64-729626F74FC1}"/>
              </a:ext>
            </a:extLst>
          </p:cNvPr>
          <p:cNvSpPr>
            <a:spLocks noGrp="1"/>
          </p:cNvSpPr>
          <p:nvPr>
            <p:ph type="title"/>
          </p:nvPr>
        </p:nvSpPr>
        <p:spPr>
          <a:xfrm>
            <a:off x="11130" y="838200"/>
            <a:ext cx="8534400" cy="533400"/>
          </a:xfrm>
        </p:spPr>
        <p:txBody>
          <a:bodyPr/>
          <a:lstStyle/>
          <a:p>
            <a:r>
              <a:rPr lang="en-US" altLang="en-US" sz="4000" dirty="0">
                <a:solidFill>
                  <a:srgbClr val="FF0000"/>
                </a:solidFill>
                <a:latin typeface="Times New Roman" panose="02020603050405020304" pitchFamily="18" charset="0"/>
                <a:cs typeface="Times New Roman" panose="02020603050405020304" pitchFamily="18" charset="0"/>
              </a:rPr>
              <a:t>Great Opportunities to Solve Society’s Major Problems</a:t>
            </a:r>
            <a:br>
              <a:rPr lang="en-US" altLang="en-US" sz="4000" dirty="0">
                <a:latin typeface="Times New Roman" panose="02020603050405020304" pitchFamily="18" charset="0"/>
                <a:cs typeface="Times New Roman" panose="02020603050405020304" pitchFamily="18" charset="0"/>
              </a:rPr>
            </a:br>
            <a:endParaRPr lang="en-US" altLang="en-US" sz="4000" dirty="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B767DB9B-5B96-04EF-8A8F-3864CC5A3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55" y="2177087"/>
            <a:ext cx="331867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http://countrylivingoffgrid.com/resources/aboutus_image.jpg">
            <a:extLst>
              <a:ext uri="{FF2B5EF4-FFF2-40B4-BE49-F238E27FC236}">
                <a16:creationId xmlns:a16="http://schemas.microsoft.com/office/drawing/2014/main" id="{7C8989F6-5944-F74F-3ED4-0E2D8B21C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9" y="4299423"/>
            <a:ext cx="329882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E99DE515-AAC5-E9E7-052D-91844336D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2283"/>
          <a:stretch>
            <a:fillRect/>
          </a:stretch>
        </p:blipFill>
        <p:spPr bwMode="auto">
          <a:xfrm>
            <a:off x="4812586" y="2100253"/>
            <a:ext cx="356941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8" name="TextBox 9">
            <a:extLst>
              <a:ext uri="{FF2B5EF4-FFF2-40B4-BE49-F238E27FC236}">
                <a16:creationId xmlns:a16="http://schemas.microsoft.com/office/drawing/2014/main" id="{5001D19D-D63A-8B6F-3DB7-EF05AE8EBEFE}"/>
              </a:ext>
            </a:extLst>
          </p:cNvPr>
          <p:cNvSpPr txBox="1">
            <a:spLocks noChangeArrowheads="1"/>
          </p:cNvSpPr>
          <p:nvPr/>
        </p:nvSpPr>
        <p:spPr bwMode="auto">
          <a:xfrm>
            <a:off x="722312" y="4005253"/>
            <a:ext cx="3153407"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400" dirty="0">
                <a:latin typeface="Times New Roman" panose="02020603050405020304" pitchFamily="18" charset="0"/>
                <a:cs typeface="Times New Roman" panose="02020603050405020304" pitchFamily="18" charset="0"/>
              </a:rPr>
              <a:t>Improving health care and reducing costs</a:t>
            </a:r>
          </a:p>
        </p:txBody>
      </p:sp>
      <p:sp>
        <p:nvSpPr>
          <p:cNvPr id="9" name="TextBox 10">
            <a:extLst>
              <a:ext uri="{FF2B5EF4-FFF2-40B4-BE49-F238E27FC236}">
                <a16:creationId xmlns:a16="http://schemas.microsoft.com/office/drawing/2014/main" id="{9C4B098C-8455-C237-B695-A7240AE2FFA4}"/>
              </a:ext>
            </a:extLst>
          </p:cNvPr>
          <p:cNvSpPr txBox="1">
            <a:spLocks noChangeArrowheads="1"/>
          </p:cNvSpPr>
          <p:nvPr/>
        </p:nvSpPr>
        <p:spPr bwMode="auto">
          <a:xfrm>
            <a:off x="822325" y="6433023"/>
            <a:ext cx="3154946"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400" dirty="0">
                <a:latin typeface="Times New Roman" panose="02020603050405020304" pitchFamily="18" charset="0"/>
                <a:cs typeface="Times New Roman" panose="02020603050405020304" pitchFamily="18" charset="0"/>
              </a:rPr>
              <a:t>Finding alternative/ green energy sources</a:t>
            </a:r>
          </a:p>
        </p:txBody>
      </p:sp>
      <p:sp>
        <p:nvSpPr>
          <p:cNvPr id="10" name="TextBox 11">
            <a:extLst>
              <a:ext uri="{FF2B5EF4-FFF2-40B4-BE49-F238E27FC236}">
                <a16:creationId xmlns:a16="http://schemas.microsoft.com/office/drawing/2014/main" id="{CFD9DCA8-0039-E08A-7195-30D92AA4FA1E}"/>
              </a:ext>
            </a:extLst>
          </p:cNvPr>
          <p:cNvSpPr txBox="1">
            <a:spLocks noChangeArrowheads="1"/>
          </p:cNvSpPr>
          <p:nvPr/>
        </p:nvSpPr>
        <p:spPr bwMode="auto">
          <a:xfrm>
            <a:off x="5082381" y="3924024"/>
            <a:ext cx="3042800"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400" dirty="0">
                <a:latin typeface="Times New Roman" panose="02020603050405020304" pitchFamily="18" charset="0"/>
                <a:cs typeface="Times New Roman" panose="02020603050405020304" pitchFamily="18" charset="0"/>
              </a:rPr>
              <a:t>Predicting the impact of climate change</a:t>
            </a:r>
          </a:p>
        </p:txBody>
      </p:sp>
      <p:pic>
        <p:nvPicPr>
          <p:cNvPr id="11" name="Content Placeholder 13" descr="basf-949686-plant-biotechnology-lg.jpg">
            <a:extLst>
              <a:ext uri="{FF2B5EF4-FFF2-40B4-BE49-F238E27FC236}">
                <a16:creationId xmlns:a16="http://schemas.microsoft.com/office/drawing/2014/main" id="{C66FB187-85C0-E0AF-D61D-7FED90D67901}"/>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a:fillRect/>
          </a:stretch>
        </p:blipFill>
        <p:spPr>
          <a:xfrm>
            <a:off x="4800600" y="4267200"/>
            <a:ext cx="3581400" cy="1949450"/>
          </a:xfrm>
        </p:spPr>
      </p:pic>
      <p:sp>
        <p:nvSpPr>
          <p:cNvPr id="12" name="TextBox 14">
            <a:extLst>
              <a:ext uri="{FF2B5EF4-FFF2-40B4-BE49-F238E27FC236}">
                <a16:creationId xmlns:a16="http://schemas.microsoft.com/office/drawing/2014/main" id="{DD698C86-79AC-71FF-0EAA-2B8EBF80DA60}"/>
              </a:ext>
            </a:extLst>
          </p:cNvPr>
          <p:cNvSpPr txBox="1">
            <a:spLocks noChangeArrowheads="1"/>
          </p:cNvSpPr>
          <p:nvPr/>
        </p:nvSpPr>
        <p:spPr bwMode="auto">
          <a:xfrm>
            <a:off x="5166731" y="6248873"/>
            <a:ext cx="3154944"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400" dirty="0">
                <a:latin typeface="Times New Roman" panose="02020603050405020304" pitchFamily="18" charset="0"/>
                <a:cs typeface="Times New Roman" panose="02020603050405020304" pitchFamily="18" charset="0"/>
              </a:rPr>
              <a:t>Reducing hunger and poverty by </a:t>
            </a:r>
          </a:p>
          <a:p>
            <a:pPr hangingPunct="1">
              <a:spcBef>
                <a:spcPct val="0"/>
              </a:spcBef>
              <a:spcAft>
                <a:spcPct val="0"/>
              </a:spcAft>
              <a:buClrTx/>
              <a:buSzTx/>
              <a:buFontTx/>
              <a:buNone/>
            </a:pPr>
            <a:r>
              <a:rPr lang="en-US" altLang="en-US" sz="1400" dirty="0">
                <a:latin typeface="Times New Roman" panose="02020603050405020304" pitchFamily="18" charset="0"/>
                <a:cs typeface="Times New Roman" panose="02020603050405020304" pitchFamily="18" charset="0"/>
              </a:rPr>
              <a:t>increasing agriculture production</a:t>
            </a:r>
          </a:p>
        </p:txBody>
      </p:sp>
    </p:spTree>
    <p:extLst>
      <p:ext uri="{BB962C8B-B14F-4D97-AF65-F5344CB8AC3E}">
        <p14:creationId xmlns:p14="http://schemas.microsoft.com/office/powerpoint/2010/main" val="1169721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404447"/>
            <a:ext cx="6477000" cy="617328"/>
          </a:xfrm>
          <a:prstGeom prst="rect">
            <a:avLst/>
          </a:prstGeom>
          <a:solidFill>
            <a:schemeClr val="bg1"/>
          </a:solidFill>
        </p:spPr>
        <p:txBody>
          <a:bodyPr vert="horz" wrap="square" lIns="0" tIns="184638" rIns="0" bIns="0" rtlCol="0">
            <a:spAutoFit/>
          </a:bodyPr>
          <a:lstStyle/>
          <a:p>
            <a:pPr>
              <a:spcBef>
                <a:spcPts val="1454"/>
              </a:spcBef>
            </a:pPr>
            <a:r>
              <a:rPr sz="2800" dirty="0">
                <a:solidFill>
                  <a:srgbClr val="FF0000"/>
                </a:solidFill>
              </a:rPr>
              <a:t>Using</a:t>
            </a:r>
            <a:r>
              <a:rPr sz="2800" spc="-14" dirty="0">
                <a:solidFill>
                  <a:srgbClr val="FF0000"/>
                </a:solidFill>
              </a:rPr>
              <a:t> </a:t>
            </a:r>
            <a:r>
              <a:rPr sz="2800" dirty="0">
                <a:solidFill>
                  <a:srgbClr val="FF0000"/>
                </a:solidFill>
              </a:rPr>
              <a:t>Weights</a:t>
            </a:r>
            <a:r>
              <a:rPr sz="2800" spc="-37" dirty="0">
                <a:solidFill>
                  <a:srgbClr val="FF0000"/>
                </a:solidFill>
              </a:rPr>
              <a:t> </a:t>
            </a:r>
            <a:r>
              <a:rPr sz="2800" dirty="0">
                <a:solidFill>
                  <a:srgbClr val="FF0000"/>
                </a:solidFill>
              </a:rPr>
              <a:t>to</a:t>
            </a:r>
            <a:r>
              <a:rPr sz="2800" spc="-23" dirty="0">
                <a:solidFill>
                  <a:srgbClr val="FF0000"/>
                </a:solidFill>
              </a:rPr>
              <a:t> </a:t>
            </a:r>
            <a:r>
              <a:rPr sz="2800" dirty="0">
                <a:solidFill>
                  <a:srgbClr val="FF0000"/>
                </a:solidFill>
              </a:rPr>
              <a:t>Combine</a:t>
            </a:r>
            <a:r>
              <a:rPr sz="2800" spc="-28" dirty="0">
                <a:solidFill>
                  <a:srgbClr val="FF0000"/>
                </a:solidFill>
              </a:rPr>
              <a:t> </a:t>
            </a:r>
            <a:r>
              <a:rPr sz="2800" dirty="0">
                <a:solidFill>
                  <a:srgbClr val="FF0000"/>
                </a:solidFill>
              </a:rPr>
              <a:t>Similarities</a:t>
            </a:r>
          </a:p>
        </p:txBody>
      </p:sp>
      <p:sp>
        <p:nvSpPr>
          <p:cNvPr id="3" name="object 3"/>
          <p:cNvSpPr txBox="1"/>
          <p:nvPr/>
        </p:nvSpPr>
        <p:spPr>
          <a:xfrm>
            <a:off x="400929" y="1341331"/>
            <a:ext cx="6203852" cy="727912"/>
          </a:xfrm>
          <a:prstGeom prst="rect">
            <a:avLst/>
          </a:prstGeom>
        </p:spPr>
        <p:txBody>
          <a:bodyPr vert="horz" wrap="square" lIns="0" tIns="82062" rIns="0" bIns="0" rtlCol="0">
            <a:spAutoFit/>
          </a:bodyPr>
          <a:lstStyle/>
          <a:p>
            <a:pPr marL="351701" indent="-316531">
              <a:spcBef>
                <a:spcPts val="646"/>
              </a:spcBef>
              <a:buChar char="•"/>
              <a:tabLst>
                <a:tab pos="351115" algn="l"/>
                <a:tab pos="351701" algn="l"/>
              </a:tabLst>
            </a:pPr>
            <a:r>
              <a:rPr sz="1846" spc="9" dirty="0">
                <a:latin typeface="Times New Roman"/>
                <a:cs typeface="Times New Roman"/>
              </a:rPr>
              <a:t>We</a:t>
            </a:r>
            <a:r>
              <a:rPr sz="1846" spc="-28" dirty="0">
                <a:latin typeface="Times New Roman"/>
                <a:cs typeface="Times New Roman"/>
              </a:rPr>
              <a:t> </a:t>
            </a:r>
            <a:r>
              <a:rPr sz="1846" spc="-5" dirty="0">
                <a:latin typeface="Times New Roman"/>
                <a:cs typeface="Times New Roman"/>
              </a:rPr>
              <a:t>may</a:t>
            </a:r>
            <a:r>
              <a:rPr sz="1846" dirty="0">
                <a:latin typeface="Times New Roman"/>
                <a:cs typeface="Times New Roman"/>
              </a:rPr>
              <a:t> </a:t>
            </a:r>
            <a:r>
              <a:rPr sz="1846" spc="5" dirty="0">
                <a:latin typeface="Times New Roman"/>
                <a:cs typeface="Times New Roman"/>
              </a:rPr>
              <a:t>not</a:t>
            </a:r>
            <a:r>
              <a:rPr sz="1846" spc="-23" dirty="0">
                <a:latin typeface="Times New Roman"/>
                <a:cs typeface="Times New Roman"/>
              </a:rPr>
              <a:t> </a:t>
            </a:r>
            <a:r>
              <a:rPr sz="1846" dirty="0">
                <a:latin typeface="Times New Roman"/>
                <a:cs typeface="Times New Roman"/>
              </a:rPr>
              <a:t>want</a:t>
            </a:r>
            <a:r>
              <a:rPr sz="1846" spc="-18" dirty="0">
                <a:latin typeface="Times New Roman"/>
                <a:cs typeface="Times New Roman"/>
              </a:rPr>
              <a:t> </a:t>
            </a:r>
            <a:r>
              <a:rPr sz="1846" dirty="0">
                <a:latin typeface="Times New Roman"/>
                <a:cs typeface="Times New Roman"/>
              </a:rPr>
              <a:t>to</a:t>
            </a:r>
            <a:r>
              <a:rPr sz="1846" spc="-5" dirty="0">
                <a:latin typeface="Times New Roman"/>
                <a:cs typeface="Times New Roman"/>
              </a:rPr>
              <a:t> treat</a:t>
            </a:r>
            <a:r>
              <a:rPr sz="1846" spc="-23" dirty="0">
                <a:latin typeface="Times New Roman"/>
                <a:cs typeface="Times New Roman"/>
              </a:rPr>
              <a:t> </a:t>
            </a:r>
            <a:r>
              <a:rPr sz="1846" spc="-5" dirty="0">
                <a:latin typeface="Times New Roman"/>
                <a:cs typeface="Times New Roman"/>
              </a:rPr>
              <a:t>all</a:t>
            </a:r>
            <a:r>
              <a:rPr sz="1846" spc="-18" dirty="0">
                <a:latin typeface="Times New Roman"/>
                <a:cs typeface="Times New Roman"/>
              </a:rPr>
              <a:t> </a:t>
            </a:r>
            <a:r>
              <a:rPr sz="1846" dirty="0">
                <a:latin typeface="Times New Roman"/>
                <a:cs typeface="Times New Roman"/>
              </a:rPr>
              <a:t>attributes</a:t>
            </a:r>
            <a:r>
              <a:rPr sz="1846" spc="-32" dirty="0">
                <a:latin typeface="Times New Roman"/>
                <a:cs typeface="Times New Roman"/>
              </a:rPr>
              <a:t> </a:t>
            </a:r>
            <a:r>
              <a:rPr sz="1846" dirty="0">
                <a:latin typeface="Times New Roman"/>
                <a:cs typeface="Times New Roman"/>
              </a:rPr>
              <a:t>the</a:t>
            </a:r>
            <a:r>
              <a:rPr sz="1846" spc="-14" dirty="0">
                <a:latin typeface="Times New Roman"/>
                <a:cs typeface="Times New Roman"/>
              </a:rPr>
              <a:t> </a:t>
            </a:r>
            <a:r>
              <a:rPr sz="1846" spc="-5" dirty="0">
                <a:latin typeface="Times New Roman"/>
                <a:cs typeface="Times New Roman"/>
              </a:rPr>
              <a:t>same.</a:t>
            </a:r>
            <a:endParaRPr sz="1846" dirty="0">
              <a:latin typeface="Times New Roman"/>
              <a:cs typeface="Times New Roman"/>
            </a:endParaRPr>
          </a:p>
          <a:p>
            <a:pPr marL="351701" indent="-316531">
              <a:spcBef>
                <a:spcPts val="558"/>
              </a:spcBef>
              <a:buChar char="•"/>
              <a:tabLst>
                <a:tab pos="351115" algn="l"/>
                <a:tab pos="351701" algn="l"/>
              </a:tabLst>
            </a:pPr>
            <a:r>
              <a:rPr sz="1846" dirty="0">
                <a:latin typeface="Times New Roman"/>
                <a:cs typeface="Times New Roman"/>
              </a:rPr>
              <a:t>Use</a:t>
            </a:r>
            <a:r>
              <a:rPr sz="1846" spc="-14" dirty="0">
                <a:latin typeface="Times New Roman"/>
                <a:cs typeface="Times New Roman"/>
              </a:rPr>
              <a:t> </a:t>
            </a:r>
            <a:r>
              <a:rPr sz="1846" dirty="0">
                <a:latin typeface="Times New Roman"/>
                <a:cs typeface="Times New Roman"/>
              </a:rPr>
              <a:t>weights</a:t>
            </a:r>
            <a:r>
              <a:rPr sz="1846" spc="-37" dirty="0">
                <a:latin typeface="Times New Roman"/>
                <a:cs typeface="Times New Roman"/>
              </a:rPr>
              <a:t> </a:t>
            </a:r>
            <a:r>
              <a:rPr sz="1846" spc="5" dirty="0">
                <a:latin typeface="Times New Roman"/>
                <a:cs typeface="Times New Roman"/>
              </a:rPr>
              <a:t>w</a:t>
            </a:r>
            <a:r>
              <a:rPr spc="6" baseline="-21367" dirty="0">
                <a:latin typeface="Times New Roman"/>
                <a:cs typeface="Times New Roman"/>
              </a:rPr>
              <a:t>k</a:t>
            </a:r>
            <a:r>
              <a:rPr spc="234" baseline="-21367" dirty="0">
                <a:latin typeface="Times New Roman"/>
                <a:cs typeface="Times New Roman"/>
              </a:rPr>
              <a:t> </a:t>
            </a:r>
            <a:r>
              <a:rPr sz="1846" dirty="0">
                <a:latin typeface="Times New Roman"/>
                <a:cs typeface="Times New Roman"/>
              </a:rPr>
              <a:t>which</a:t>
            </a:r>
            <a:r>
              <a:rPr sz="1846" spc="-14" dirty="0">
                <a:latin typeface="Times New Roman"/>
                <a:cs typeface="Times New Roman"/>
              </a:rPr>
              <a:t> </a:t>
            </a:r>
            <a:r>
              <a:rPr sz="1846" dirty="0">
                <a:latin typeface="Times New Roman"/>
                <a:cs typeface="Times New Roman"/>
              </a:rPr>
              <a:t>are</a:t>
            </a:r>
            <a:r>
              <a:rPr sz="1846" spc="-9" dirty="0">
                <a:latin typeface="Times New Roman"/>
                <a:cs typeface="Times New Roman"/>
              </a:rPr>
              <a:t> </a:t>
            </a:r>
            <a:r>
              <a:rPr sz="1846" dirty="0">
                <a:latin typeface="Times New Roman"/>
                <a:cs typeface="Times New Roman"/>
              </a:rPr>
              <a:t>between</a:t>
            </a:r>
            <a:r>
              <a:rPr sz="1846" spc="-14" dirty="0">
                <a:latin typeface="Times New Roman"/>
                <a:cs typeface="Times New Roman"/>
              </a:rPr>
              <a:t> </a:t>
            </a:r>
            <a:r>
              <a:rPr sz="1846" dirty="0">
                <a:latin typeface="Times New Roman"/>
                <a:cs typeface="Times New Roman"/>
              </a:rPr>
              <a:t>0 and</a:t>
            </a:r>
            <a:r>
              <a:rPr sz="1846" spc="-14" dirty="0">
                <a:latin typeface="Times New Roman"/>
                <a:cs typeface="Times New Roman"/>
              </a:rPr>
              <a:t> </a:t>
            </a:r>
            <a:r>
              <a:rPr sz="1846" dirty="0">
                <a:latin typeface="Times New Roman"/>
                <a:cs typeface="Times New Roman"/>
              </a:rPr>
              <a:t>1 and</a:t>
            </a:r>
            <a:r>
              <a:rPr sz="1846" spc="-14" dirty="0">
                <a:latin typeface="Times New Roman"/>
                <a:cs typeface="Times New Roman"/>
              </a:rPr>
              <a:t> </a:t>
            </a:r>
            <a:r>
              <a:rPr sz="1846" dirty="0">
                <a:latin typeface="Times New Roman"/>
                <a:cs typeface="Times New Roman"/>
              </a:rPr>
              <a:t>they</a:t>
            </a:r>
            <a:r>
              <a:rPr sz="1846" spc="-14" dirty="0">
                <a:latin typeface="Times New Roman"/>
                <a:cs typeface="Times New Roman"/>
              </a:rPr>
              <a:t> </a:t>
            </a:r>
            <a:r>
              <a:rPr sz="1846" dirty="0">
                <a:latin typeface="Times New Roman"/>
                <a:cs typeface="Times New Roman"/>
              </a:rPr>
              <a:t>sum</a:t>
            </a:r>
            <a:r>
              <a:rPr sz="1846" spc="-23" dirty="0">
                <a:latin typeface="Times New Roman"/>
                <a:cs typeface="Times New Roman"/>
              </a:rPr>
              <a:t> </a:t>
            </a:r>
            <a:r>
              <a:rPr sz="1846" dirty="0">
                <a:latin typeface="Times New Roman"/>
                <a:cs typeface="Times New Roman"/>
              </a:rPr>
              <a:t>to 1.</a:t>
            </a:r>
          </a:p>
        </p:txBody>
      </p:sp>
      <p:sp>
        <p:nvSpPr>
          <p:cNvPr id="4" name="object 4"/>
          <p:cNvSpPr txBox="1"/>
          <p:nvPr/>
        </p:nvSpPr>
        <p:spPr>
          <a:xfrm>
            <a:off x="424375" y="3873610"/>
            <a:ext cx="2846363" cy="296481"/>
          </a:xfrm>
          <a:prstGeom prst="rect">
            <a:avLst/>
          </a:prstGeom>
        </p:spPr>
        <p:txBody>
          <a:bodyPr vert="horz" wrap="square" lIns="0" tIns="12309" rIns="0" bIns="0" rtlCol="0">
            <a:spAutoFit/>
          </a:bodyPr>
          <a:lstStyle/>
          <a:p>
            <a:pPr marL="11723">
              <a:spcBef>
                <a:spcPts val="97"/>
              </a:spcBef>
            </a:pPr>
            <a:r>
              <a:rPr sz="1846" dirty="0">
                <a:latin typeface="Times New Roman"/>
                <a:cs typeface="Times New Roman"/>
              </a:rPr>
              <a:t>Modified</a:t>
            </a:r>
            <a:r>
              <a:rPr sz="1846" spc="-65" dirty="0">
                <a:latin typeface="Times New Roman"/>
                <a:cs typeface="Times New Roman"/>
              </a:rPr>
              <a:t> </a:t>
            </a:r>
            <a:r>
              <a:rPr sz="1846" dirty="0">
                <a:latin typeface="Times New Roman"/>
                <a:cs typeface="Times New Roman"/>
              </a:rPr>
              <a:t>Minkowski</a:t>
            </a:r>
            <a:r>
              <a:rPr sz="1846" spc="-74" dirty="0">
                <a:latin typeface="Times New Roman"/>
                <a:cs typeface="Times New Roman"/>
              </a:rPr>
              <a:t> </a:t>
            </a:r>
            <a:r>
              <a:rPr sz="1846" dirty="0">
                <a:latin typeface="Times New Roman"/>
                <a:cs typeface="Times New Roman"/>
              </a:rPr>
              <a:t>distance</a:t>
            </a:r>
            <a:endParaRPr sz="1846">
              <a:latin typeface="Times New Roman"/>
              <a:cs typeface="Times New Roman"/>
            </a:endParaRPr>
          </a:p>
        </p:txBody>
      </p:sp>
      <p:pic>
        <p:nvPicPr>
          <p:cNvPr id="5" name="object 5"/>
          <p:cNvPicPr/>
          <p:nvPr/>
        </p:nvPicPr>
        <p:blipFill>
          <a:blip r:embed="rId2" cstate="print"/>
          <a:stretch>
            <a:fillRect/>
          </a:stretch>
        </p:blipFill>
        <p:spPr>
          <a:xfrm>
            <a:off x="973034" y="2505881"/>
            <a:ext cx="3769184" cy="560825"/>
          </a:xfrm>
          <a:prstGeom prst="rect">
            <a:avLst/>
          </a:prstGeom>
        </p:spPr>
      </p:pic>
      <p:pic>
        <p:nvPicPr>
          <p:cNvPr id="6" name="object 6"/>
          <p:cNvPicPr/>
          <p:nvPr/>
        </p:nvPicPr>
        <p:blipFill>
          <a:blip r:embed="rId3" cstate="print"/>
          <a:stretch>
            <a:fillRect/>
          </a:stretch>
        </p:blipFill>
        <p:spPr>
          <a:xfrm>
            <a:off x="984019" y="4631393"/>
            <a:ext cx="3285525" cy="758780"/>
          </a:xfrm>
          <a:prstGeom prst="rect">
            <a:avLst/>
          </a:prstGeom>
        </p:spPr>
      </p:pic>
      <p:sp>
        <p:nvSpPr>
          <p:cNvPr id="7" name="object 7"/>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8" name="object 8"/>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60</a:t>
            </a:fld>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61</a:t>
            </a:fld>
            <a:endParaRPr dirty="0"/>
          </a:p>
        </p:txBody>
      </p:sp>
      <p:sp>
        <p:nvSpPr>
          <p:cNvPr id="2" name="object 2"/>
          <p:cNvSpPr txBox="1">
            <a:spLocks noGrp="1"/>
          </p:cNvSpPr>
          <p:nvPr>
            <p:ph type="title"/>
          </p:nvPr>
        </p:nvSpPr>
        <p:spPr>
          <a:xfrm>
            <a:off x="1371600" y="372545"/>
            <a:ext cx="5943600" cy="617328"/>
          </a:xfrm>
          <a:prstGeom prst="rect">
            <a:avLst/>
          </a:prstGeom>
          <a:solidFill>
            <a:schemeClr val="bg1"/>
          </a:solidFill>
        </p:spPr>
        <p:txBody>
          <a:bodyPr vert="horz" wrap="square" lIns="0" tIns="184638" rIns="0" bIns="0" rtlCol="0">
            <a:spAutoFit/>
          </a:bodyPr>
          <a:lstStyle/>
          <a:p>
            <a:pPr>
              <a:spcBef>
                <a:spcPts val="1454"/>
              </a:spcBef>
            </a:pPr>
            <a:r>
              <a:rPr sz="2800" dirty="0">
                <a:solidFill>
                  <a:srgbClr val="FF0000"/>
                </a:solidFill>
              </a:rPr>
              <a:t>Selecting</a:t>
            </a:r>
            <a:r>
              <a:rPr sz="2800" spc="-23" dirty="0">
                <a:solidFill>
                  <a:srgbClr val="FF0000"/>
                </a:solidFill>
              </a:rPr>
              <a:t> </a:t>
            </a:r>
            <a:r>
              <a:rPr sz="2800" dirty="0">
                <a:solidFill>
                  <a:srgbClr val="FF0000"/>
                </a:solidFill>
              </a:rPr>
              <a:t>the</a:t>
            </a:r>
            <a:r>
              <a:rPr sz="2800" spc="-23" dirty="0">
                <a:solidFill>
                  <a:srgbClr val="FF0000"/>
                </a:solidFill>
              </a:rPr>
              <a:t> </a:t>
            </a:r>
            <a:r>
              <a:rPr sz="2800" dirty="0">
                <a:solidFill>
                  <a:srgbClr val="FF0000"/>
                </a:solidFill>
              </a:rPr>
              <a:t>Right</a:t>
            </a:r>
            <a:r>
              <a:rPr sz="2800" spc="-9" dirty="0">
                <a:solidFill>
                  <a:srgbClr val="FF0000"/>
                </a:solidFill>
              </a:rPr>
              <a:t> </a:t>
            </a:r>
            <a:r>
              <a:rPr sz="2800" dirty="0">
                <a:solidFill>
                  <a:srgbClr val="FF0000"/>
                </a:solidFill>
              </a:rPr>
              <a:t>Proximity</a:t>
            </a:r>
            <a:r>
              <a:rPr sz="2800" spc="-42" dirty="0">
                <a:solidFill>
                  <a:srgbClr val="FF0000"/>
                </a:solidFill>
              </a:rPr>
              <a:t> </a:t>
            </a:r>
            <a:r>
              <a:rPr sz="2800" dirty="0">
                <a:solidFill>
                  <a:srgbClr val="FF0000"/>
                </a:solidFill>
              </a:rPr>
              <a:t>Measure</a:t>
            </a:r>
          </a:p>
        </p:txBody>
      </p:sp>
      <p:sp>
        <p:nvSpPr>
          <p:cNvPr id="3" name="object 3"/>
          <p:cNvSpPr txBox="1"/>
          <p:nvPr/>
        </p:nvSpPr>
        <p:spPr>
          <a:xfrm>
            <a:off x="424375" y="1411459"/>
            <a:ext cx="8442960" cy="4936854"/>
          </a:xfrm>
          <a:prstGeom prst="rect">
            <a:avLst/>
          </a:prstGeom>
        </p:spPr>
        <p:txBody>
          <a:bodyPr vert="horz" wrap="square" lIns="0" tIns="12309" rIns="0" bIns="0" rtlCol="0">
            <a:spAutoFit/>
          </a:bodyPr>
          <a:lstStyle/>
          <a:p>
            <a:pPr marL="328254" indent="-316531">
              <a:spcBef>
                <a:spcPts val="97"/>
              </a:spcBef>
              <a:buChar char="•"/>
              <a:tabLst>
                <a:tab pos="327668" algn="l"/>
                <a:tab pos="328254" algn="l"/>
              </a:tabLst>
            </a:pPr>
            <a:r>
              <a:rPr sz="2000" spc="5" dirty="0">
                <a:latin typeface="Times New Roman"/>
                <a:cs typeface="Times New Roman"/>
              </a:rPr>
              <a:t>For</a:t>
            </a:r>
            <a:r>
              <a:rPr sz="2000" spc="-14" dirty="0">
                <a:latin typeface="Times New Roman"/>
                <a:cs typeface="Times New Roman"/>
              </a:rPr>
              <a:t> </a:t>
            </a:r>
            <a:r>
              <a:rPr sz="2000" spc="-5" dirty="0">
                <a:latin typeface="Times New Roman"/>
                <a:cs typeface="Times New Roman"/>
              </a:rPr>
              <a:t>many</a:t>
            </a:r>
            <a:r>
              <a:rPr sz="2000" spc="5" dirty="0">
                <a:latin typeface="Times New Roman"/>
                <a:cs typeface="Times New Roman"/>
              </a:rPr>
              <a:t> </a:t>
            </a:r>
            <a:r>
              <a:rPr sz="2000" dirty="0">
                <a:latin typeface="Times New Roman"/>
                <a:cs typeface="Times New Roman"/>
              </a:rPr>
              <a:t>types</a:t>
            </a:r>
            <a:r>
              <a:rPr sz="2000" spc="-5" dirty="0">
                <a:latin typeface="Times New Roman"/>
                <a:cs typeface="Times New Roman"/>
              </a:rPr>
              <a:t> </a:t>
            </a:r>
            <a:r>
              <a:rPr sz="2000" dirty="0">
                <a:latin typeface="Times New Roman"/>
                <a:cs typeface="Times New Roman"/>
              </a:rPr>
              <a:t>of</a:t>
            </a:r>
            <a:r>
              <a:rPr sz="2000" spc="-9" dirty="0">
                <a:latin typeface="Times New Roman"/>
                <a:cs typeface="Times New Roman"/>
              </a:rPr>
              <a:t> </a:t>
            </a:r>
            <a:r>
              <a:rPr sz="2000" dirty="0">
                <a:latin typeface="Times New Roman"/>
                <a:cs typeface="Times New Roman"/>
              </a:rPr>
              <a:t>dense,</a:t>
            </a:r>
            <a:r>
              <a:rPr sz="2000" spc="-14" dirty="0">
                <a:latin typeface="Times New Roman"/>
                <a:cs typeface="Times New Roman"/>
              </a:rPr>
              <a:t> </a:t>
            </a:r>
            <a:r>
              <a:rPr sz="2000" dirty="0">
                <a:latin typeface="Times New Roman"/>
                <a:cs typeface="Times New Roman"/>
              </a:rPr>
              <a:t>continuous</a:t>
            </a:r>
            <a:r>
              <a:rPr sz="2000" spc="-28" dirty="0">
                <a:latin typeface="Times New Roman"/>
                <a:cs typeface="Times New Roman"/>
              </a:rPr>
              <a:t> </a:t>
            </a:r>
            <a:r>
              <a:rPr sz="2000" dirty="0">
                <a:latin typeface="Times New Roman"/>
                <a:cs typeface="Times New Roman"/>
              </a:rPr>
              <a:t>data,</a:t>
            </a:r>
            <a:r>
              <a:rPr sz="2000" spc="-14" dirty="0">
                <a:latin typeface="Times New Roman"/>
                <a:cs typeface="Times New Roman"/>
              </a:rPr>
              <a:t> </a:t>
            </a:r>
            <a:r>
              <a:rPr sz="2000" spc="-5" dirty="0">
                <a:latin typeface="Times New Roman"/>
                <a:cs typeface="Times New Roman"/>
              </a:rPr>
              <a:t>metric</a:t>
            </a:r>
            <a:r>
              <a:rPr sz="2000" spc="5" dirty="0">
                <a:latin typeface="Times New Roman"/>
                <a:cs typeface="Times New Roman"/>
              </a:rPr>
              <a:t> </a:t>
            </a:r>
            <a:r>
              <a:rPr sz="2000" dirty="0">
                <a:latin typeface="Times New Roman"/>
                <a:cs typeface="Times New Roman"/>
              </a:rPr>
              <a:t>distance</a:t>
            </a:r>
            <a:r>
              <a:rPr sz="2000" spc="-28" dirty="0">
                <a:latin typeface="Times New Roman"/>
                <a:cs typeface="Times New Roman"/>
              </a:rPr>
              <a:t> </a:t>
            </a:r>
            <a:r>
              <a:rPr sz="2000" spc="-5" dirty="0">
                <a:latin typeface="Times New Roman"/>
                <a:cs typeface="Times New Roman"/>
              </a:rPr>
              <a:t>measures </a:t>
            </a:r>
            <a:r>
              <a:rPr sz="2000" dirty="0">
                <a:latin typeface="Times New Roman"/>
                <a:cs typeface="Times New Roman"/>
              </a:rPr>
              <a:t>such</a:t>
            </a:r>
            <a:r>
              <a:rPr sz="2000" spc="-23" dirty="0">
                <a:latin typeface="Times New Roman"/>
                <a:cs typeface="Times New Roman"/>
              </a:rPr>
              <a:t> </a:t>
            </a:r>
            <a:r>
              <a:rPr sz="2000" dirty="0">
                <a:latin typeface="Times New Roman"/>
                <a:cs typeface="Times New Roman"/>
              </a:rPr>
              <a:t>as</a:t>
            </a:r>
            <a:r>
              <a:rPr sz="2000" spc="5" dirty="0">
                <a:latin typeface="Times New Roman"/>
                <a:cs typeface="Times New Roman"/>
              </a:rPr>
              <a:t> </a:t>
            </a:r>
            <a:r>
              <a:rPr sz="2000" spc="-5" dirty="0">
                <a:latin typeface="Times New Roman"/>
                <a:cs typeface="Times New Roman"/>
              </a:rPr>
              <a:t>Euclidean</a:t>
            </a:r>
            <a:r>
              <a:rPr lang="en-US" sz="2000" spc="-5" dirty="0">
                <a:latin typeface="Times New Roman"/>
                <a:cs typeface="Times New Roman"/>
              </a:rPr>
              <a:t> </a:t>
            </a:r>
            <a:r>
              <a:rPr sz="2000" dirty="0">
                <a:latin typeface="Times New Roman"/>
                <a:cs typeface="Times New Roman"/>
              </a:rPr>
              <a:t>distance</a:t>
            </a:r>
            <a:r>
              <a:rPr sz="2000" spc="-46" dirty="0">
                <a:latin typeface="Times New Roman"/>
                <a:cs typeface="Times New Roman"/>
              </a:rPr>
              <a:t> </a:t>
            </a:r>
            <a:r>
              <a:rPr sz="2000" dirty="0">
                <a:latin typeface="Times New Roman"/>
                <a:cs typeface="Times New Roman"/>
              </a:rPr>
              <a:t>are</a:t>
            </a:r>
            <a:r>
              <a:rPr sz="2000" spc="-28" dirty="0">
                <a:latin typeface="Times New Roman"/>
                <a:cs typeface="Times New Roman"/>
              </a:rPr>
              <a:t> </a:t>
            </a:r>
            <a:r>
              <a:rPr sz="2000" dirty="0">
                <a:latin typeface="Times New Roman"/>
                <a:cs typeface="Times New Roman"/>
              </a:rPr>
              <a:t>often</a:t>
            </a:r>
            <a:r>
              <a:rPr sz="2000" spc="-28" dirty="0">
                <a:latin typeface="Times New Roman"/>
                <a:cs typeface="Times New Roman"/>
              </a:rPr>
              <a:t> </a:t>
            </a:r>
            <a:r>
              <a:rPr sz="2000" dirty="0">
                <a:latin typeface="Times New Roman"/>
                <a:cs typeface="Times New Roman"/>
              </a:rPr>
              <a:t>used.</a:t>
            </a:r>
          </a:p>
          <a:p>
            <a:pPr marL="328254" marR="138336" indent="-316531">
              <a:spcBef>
                <a:spcPts val="554"/>
              </a:spcBef>
              <a:buChar char="•"/>
              <a:tabLst>
                <a:tab pos="327668" algn="l"/>
                <a:tab pos="328254" algn="l"/>
              </a:tabLst>
            </a:pPr>
            <a:r>
              <a:rPr sz="2000" dirty="0">
                <a:latin typeface="Times New Roman"/>
                <a:cs typeface="Times New Roman"/>
              </a:rPr>
              <a:t>The cosine, Jaccard, and extended Jaccard </a:t>
            </a:r>
            <a:r>
              <a:rPr sz="2000" spc="-5" dirty="0">
                <a:latin typeface="Times New Roman"/>
                <a:cs typeface="Times New Roman"/>
              </a:rPr>
              <a:t>measures </a:t>
            </a:r>
            <a:r>
              <a:rPr sz="2000" dirty="0">
                <a:latin typeface="Times New Roman"/>
                <a:cs typeface="Times New Roman"/>
              </a:rPr>
              <a:t>are appropriate for sparse, </a:t>
            </a:r>
            <a:r>
              <a:rPr sz="2000" spc="5" dirty="0">
                <a:latin typeface="Times New Roman"/>
                <a:cs typeface="Times New Roman"/>
              </a:rPr>
              <a:t> </a:t>
            </a:r>
            <a:r>
              <a:rPr sz="2000" spc="-5" dirty="0">
                <a:latin typeface="Times New Roman"/>
                <a:cs typeface="Times New Roman"/>
              </a:rPr>
              <a:t>asymmetric</a:t>
            </a:r>
            <a:r>
              <a:rPr sz="2000" spc="9" dirty="0">
                <a:latin typeface="Times New Roman"/>
                <a:cs typeface="Times New Roman"/>
              </a:rPr>
              <a:t> </a:t>
            </a:r>
            <a:r>
              <a:rPr sz="2000" dirty="0">
                <a:latin typeface="Times New Roman"/>
                <a:cs typeface="Times New Roman"/>
              </a:rPr>
              <a:t>data,</a:t>
            </a:r>
            <a:r>
              <a:rPr sz="2000" spc="-18" dirty="0">
                <a:latin typeface="Times New Roman"/>
                <a:cs typeface="Times New Roman"/>
              </a:rPr>
              <a:t> </a:t>
            </a:r>
            <a:r>
              <a:rPr sz="2000" spc="-5" dirty="0">
                <a:latin typeface="Times New Roman"/>
                <a:cs typeface="Times New Roman"/>
              </a:rPr>
              <a:t>most</a:t>
            </a:r>
            <a:r>
              <a:rPr sz="2000" dirty="0">
                <a:latin typeface="Times New Roman"/>
                <a:cs typeface="Times New Roman"/>
              </a:rPr>
              <a:t> objects</a:t>
            </a:r>
            <a:r>
              <a:rPr sz="2000" spc="-42" dirty="0">
                <a:latin typeface="Times New Roman"/>
                <a:cs typeface="Times New Roman"/>
              </a:rPr>
              <a:t> </a:t>
            </a:r>
            <a:r>
              <a:rPr sz="2000" dirty="0">
                <a:latin typeface="Times New Roman"/>
                <a:cs typeface="Times New Roman"/>
              </a:rPr>
              <a:t>have</a:t>
            </a:r>
            <a:r>
              <a:rPr sz="2000" spc="-18" dirty="0">
                <a:latin typeface="Times New Roman"/>
                <a:cs typeface="Times New Roman"/>
              </a:rPr>
              <a:t> </a:t>
            </a:r>
            <a:r>
              <a:rPr sz="2000" dirty="0">
                <a:latin typeface="Times New Roman"/>
                <a:cs typeface="Times New Roman"/>
              </a:rPr>
              <a:t>only</a:t>
            </a:r>
            <a:r>
              <a:rPr sz="2000" spc="-14" dirty="0">
                <a:latin typeface="Times New Roman"/>
                <a:cs typeface="Times New Roman"/>
              </a:rPr>
              <a:t> </a:t>
            </a:r>
            <a:r>
              <a:rPr sz="2000" dirty="0">
                <a:latin typeface="Times New Roman"/>
                <a:cs typeface="Times New Roman"/>
              </a:rPr>
              <a:t>a few</a:t>
            </a:r>
            <a:r>
              <a:rPr sz="2000" spc="-9" dirty="0">
                <a:latin typeface="Times New Roman"/>
                <a:cs typeface="Times New Roman"/>
              </a:rPr>
              <a:t> </a:t>
            </a:r>
            <a:r>
              <a:rPr sz="2000" dirty="0">
                <a:latin typeface="Times New Roman"/>
                <a:cs typeface="Times New Roman"/>
              </a:rPr>
              <a:t>of</a:t>
            </a:r>
            <a:r>
              <a:rPr sz="2000" spc="-9" dirty="0">
                <a:latin typeface="Times New Roman"/>
                <a:cs typeface="Times New Roman"/>
              </a:rPr>
              <a:t> </a:t>
            </a:r>
            <a:r>
              <a:rPr sz="2000" dirty="0">
                <a:latin typeface="Times New Roman"/>
                <a:cs typeface="Times New Roman"/>
              </a:rPr>
              <a:t>the</a:t>
            </a:r>
            <a:r>
              <a:rPr sz="2000" spc="-9" dirty="0">
                <a:latin typeface="Times New Roman"/>
                <a:cs typeface="Times New Roman"/>
              </a:rPr>
              <a:t> </a:t>
            </a:r>
            <a:r>
              <a:rPr sz="2000" dirty="0">
                <a:latin typeface="Times New Roman"/>
                <a:cs typeface="Times New Roman"/>
              </a:rPr>
              <a:t>characteristics</a:t>
            </a:r>
            <a:r>
              <a:rPr sz="2000" spc="-42" dirty="0">
                <a:latin typeface="Times New Roman"/>
                <a:cs typeface="Times New Roman"/>
              </a:rPr>
              <a:t> </a:t>
            </a:r>
            <a:r>
              <a:rPr sz="2000" dirty="0">
                <a:latin typeface="Times New Roman"/>
                <a:cs typeface="Times New Roman"/>
              </a:rPr>
              <a:t>described</a:t>
            </a:r>
            <a:r>
              <a:rPr sz="2000" spc="-32" dirty="0">
                <a:latin typeface="Times New Roman"/>
                <a:cs typeface="Times New Roman"/>
              </a:rPr>
              <a:t> </a:t>
            </a:r>
            <a:r>
              <a:rPr sz="2000" dirty="0">
                <a:latin typeface="Times New Roman"/>
                <a:cs typeface="Times New Roman"/>
              </a:rPr>
              <a:t>by</a:t>
            </a:r>
            <a:r>
              <a:rPr sz="2000" spc="-9" dirty="0">
                <a:latin typeface="Times New Roman"/>
                <a:cs typeface="Times New Roman"/>
              </a:rPr>
              <a:t> </a:t>
            </a:r>
            <a:r>
              <a:rPr sz="2000" dirty="0">
                <a:latin typeface="Times New Roman"/>
                <a:cs typeface="Times New Roman"/>
              </a:rPr>
              <a:t>the </a:t>
            </a:r>
            <a:r>
              <a:rPr sz="2000" spc="-447" dirty="0">
                <a:latin typeface="Times New Roman"/>
                <a:cs typeface="Times New Roman"/>
              </a:rPr>
              <a:t> </a:t>
            </a:r>
            <a:r>
              <a:rPr sz="2000" dirty="0">
                <a:latin typeface="Times New Roman"/>
                <a:cs typeface="Times New Roman"/>
              </a:rPr>
              <a:t>attributes</a:t>
            </a:r>
            <a:r>
              <a:rPr sz="2000" spc="-42" dirty="0">
                <a:latin typeface="Times New Roman"/>
                <a:cs typeface="Times New Roman"/>
              </a:rPr>
              <a:t> </a:t>
            </a:r>
            <a:r>
              <a:rPr sz="2000" dirty="0">
                <a:latin typeface="Times New Roman"/>
                <a:cs typeface="Times New Roman"/>
              </a:rPr>
              <a:t>and thus,</a:t>
            </a:r>
            <a:r>
              <a:rPr sz="2000" spc="-23" dirty="0">
                <a:latin typeface="Times New Roman"/>
                <a:cs typeface="Times New Roman"/>
              </a:rPr>
              <a:t> </a:t>
            </a:r>
            <a:r>
              <a:rPr sz="2000" dirty="0">
                <a:latin typeface="Times New Roman"/>
                <a:cs typeface="Times New Roman"/>
              </a:rPr>
              <a:t>are</a:t>
            </a:r>
            <a:r>
              <a:rPr sz="2000" spc="-5" dirty="0">
                <a:latin typeface="Times New Roman"/>
                <a:cs typeface="Times New Roman"/>
              </a:rPr>
              <a:t> </a:t>
            </a:r>
            <a:r>
              <a:rPr sz="2000" dirty="0">
                <a:latin typeface="Times New Roman"/>
                <a:cs typeface="Times New Roman"/>
              </a:rPr>
              <a:t>highly</a:t>
            </a:r>
            <a:r>
              <a:rPr sz="2000" spc="-23" dirty="0">
                <a:latin typeface="Times New Roman"/>
                <a:cs typeface="Times New Roman"/>
              </a:rPr>
              <a:t> </a:t>
            </a:r>
            <a:r>
              <a:rPr sz="2000" spc="-5" dirty="0">
                <a:latin typeface="Times New Roman"/>
                <a:cs typeface="Times New Roman"/>
              </a:rPr>
              <a:t>similar</a:t>
            </a:r>
            <a:r>
              <a:rPr sz="2000" dirty="0">
                <a:latin typeface="Times New Roman"/>
                <a:cs typeface="Times New Roman"/>
              </a:rPr>
              <a:t> in</a:t>
            </a:r>
            <a:r>
              <a:rPr sz="2000" spc="-14" dirty="0">
                <a:latin typeface="Times New Roman"/>
                <a:cs typeface="Times New Roman"/>
              </a:rPr>
              <a:t> </a:t>
            </a:r>
            <a:r>
              <a:rPr sz="2000" spc="-5" dirty="0">
                <a:latin typeface="Times New Roman"/>
                <a:cs typeface="Times New Roman"/>
              </a:rPr>
              <a:t>terms</a:t>
            </a:r>
            <a:r>
              <a:rPr sz="2000" spc="5" dirty="0">
                <a:latin typeface="Times New Roman"/>
                <a:cs typeface="Times New Roman"/>
              </a:rPr>
              <a:t> of</a:t>
            </a:r>
            <a:r>
              <a:rPr sz="2000" spc="-9" dirty="0">
                <a:latin typeface="Times New Roman"/>
                <a:cs typeface="Times New Roman"/>
              </a:rPr>
              <a:t> </a:t>
            </a:r>
            <a:r>
              <a:rPr sz="2000" dirty="0">
                <a:latin typeface="Times New Roman"/>
                <a:cs typeface="Times New Roman"/>
              </a:rPr>
              <a:t>the</a:t>
            </a:r>
            <a:r>
              <a:rPr sz="2000" spc="-5" dirty="0">
                <a:latin typeface="Times New Roman"/>
                <a:cs typeface="Times New Roman"/>
              </a:rPr>
              <a:t> characteristics</a:t>
            </a:r>
            <a:r>
              <a:rPr sz="2000" spc="-28" dirty="0">
                <a:latin typeface="Times New Roman"/>
                <a:cs typeface="Times New Roman"/>
              </a:rPr>
              <a:t> </a:t>
            </a:r>
            <a:r>
              <a:rPr sz="2000" dirty="0">
                <a:latin typeface="Times New Roman"/>
                <a:cs typeface="Times New Roman"/>
              </a:rPr>
              <a:t>they</a:t>
            </a:r>
            <a:r>
              <a:rPr sz="2000" spc="-9" dirty="0">
                <a:latin typeface="Times New Roman"/>
                <a:cs typeface="Times New Roman"/>
              </a:rPr>
              <a:t> </a:t>
            </a:r>
            <a:r>
              <a:rPr sz="2000" dirty="0">
                <a:latin typeface="Times New Roman"/>
                <a:cs typeface="Times New Roman"/>
              </a:rPr>
              <a:t>do</a:t>
            </a:r>
            <a:r>
              <a:rPr sz="2000" spc="-9" dirty="0">
                <a:latin typeface="Times New Roman"/>
                <a:cs typeface="Times New Roman"/>
              </a:rPr>
              <a:t> </a:t>
            </a:r>
            <a:r>
              <a:rPr sz="2000" spc="5" dirty="0">
                <a:latin typeface="Times New Roman"/>
                <a:cs typeface="Times New Roman"/>
              </a:rPr>
              <a:t>not</a:t>
            </a:r>
            <a:r>
              <a:rPr sz="2000" spc="-18" dirty="0">
                <a:latin typeface="Times New Roman"/>
                <a:cs typeface="Times New Roman"/>
              </a:rPr>
              <a:t> </a:t>
            </a:r>
            <a:r>
              <a:rPr sz="2000" dirty="0">
                <a:latin typeface="Times New Roman"/>
                <a:cs typeface="Times New Roman"/>
              </a:rPr>
              <a:t>have.</a:t>
            </a:r>
          </a:p>
          <a:p>
            <a:pPr marL="328254" marR="36342" indent="-316531">
              <a:spcBef>
                <a:spcPts val="554"/>
              </a:spcBef>
              <a:buChar char="•"/>
              <a:tabLst>
                <a:tab pos="327668" algn="l"/>
                <a:tab pos="328254" algn="l"/>
              </a:tabLst>
            </a:pPr>
            <a:r>
              <a:rPr sz="2000" dirty="0">
                <a:latin typeface="Times New Roman"/>
                <a:cs typeface="Times New Roman"/>
              </a:rPr>
              <a:t>In </a:t>
            </a:r>
            <a:r>
              <a:rPr sz="2000" spc="-5" dirty="0">
                <a:latin typeface="Times New Roman"/>
                <a:cs typeface="Times New Roman"/>
              </a:rPr>
              <a:t>some</a:t>
            </a:r>
            <a:r>
              <a:rPr sz="2000" spc="9" dirty="0">
                <a:latin typeface="Times New Roman"/>
                <a:cs typeface="Times New Roman"/>
              </a:rPr>
              <a:t> </a:t>
            </a:r>
            <a:r>
              <a:rPr sz="2000" dirty="0">
                <a:latin typeface="Times New Roman"/>
                <a:cs typeface="Times New Roman"/>
              </a:rPr>
              <a:t>cases,</a:t>
            </a:r>
            <a:r>
              <a:rPr sz="2000" spc="-14" dirty="0">
                <a:latin typeface="Times New Roman"/>
                <a:cs typeface="Times New Roman"/>
              </a:rPr>
              <a:t> </a:t>
            </a:r>
            <a:r>
              <a:rPr sz="2000" spc="-5" dirty="0">
                <a:latin typeface="Times New Roman"/>
                <a:cs typeface="Times New Roman"/>
              </a:rPr>
              <a:t>transformation</a:t>
            </a:r>
            <a:r>
              <a:rPr sz="2000" spc="-23" dirty="0">
                <a:latin typeface="Times New Roman"/>
                <a:cs typeface="Times New Roman"/>
              </a:rPr>
              <a:t> </a:t>
            </a:r>
            <a:r>
              <a:rPr sz="2000" dirty="0">
                <a:latin typeface="Times New Roman"/>
                <a:cs typeface="Times New Roman"/>
              </a:rPr>
              <a:t>or</a:t>
            </a:r>
            <a:r>
              <a:rPr sz="2000" spc="-5" dirty="0">
                <a:latin typeface="Times New Roman"/>
                <a:cs typeface="Times New Roman"/>
              </a:rPr>
              <a:t> normalization</a:t>
            </a:r>
            <a:r>
              <a:rPr sz="2000" spc="-14" dirty="0">
                <a:latin typeface="Times New Roman"/>
                <a:cs typeface="Times New Roman"/>
              </a:rPr>
              <a:t> </a:t>
            </a:r>
            <a:r>
              <a:rPr sz="2000" dirty="0">
                <a:latin typeface="Times New Roman"/>
                <a:cs typeface="Times New Roman"/>
              </a:rPr>
              <a:t>of</a:t>
            </a:r>
            <a:r>
              <a:rPr sz="2000" spc="-5" dirty="0">
                <a:latin typeface="Times New Roman"/>
                <a:cs typeface="Times New Roman"/>
              </a:rPr>
              <a:t> </a:t>
            </a:r>
            <a:r>
              <a:rPr sz="2000" dirty="0">
                <a:latin typeface="Times New Roman"/>
                <a:cs typeface="Times New Roman"/>
              </a:rPr>
              <a:t>the data is</a:t>
            </a:r>
            <a:r>
              <a:rPr sz="2000" spc="-5" dirty="0">
                <a:latin typeface="Times New Roman"/>
                <a:cs typeface="Times New Roman"/>
              </a:rPr>
              <a:t> important</a:t>
            </a:r>
            <a:r>
              <a:rPr sz="2000" spc="-28" dirty="0">
                <a:latin typeface="Times New Roman"/>
                <a:cs typeface="Times New Roman"/>
              </a:rPr>
              <a:t> </a:t>
            </a:r>
            <a:r>
              <a:rPr sz="2000" dirty="0">
                <a:latin typeface="Times New Roman"/>
                <a:cs typeface="Times New Roman"/>
              </a:rPr>
              <a:t>for</a:t>
            </a:r>
            <a:r>
              <a:rPr sz="2000" spc="-5" dirty="0">
                <a:latin typeface="Times New Roman"/>
                <a:cs typeface="Times New Roman"/>
              </a:rPr>
              <a:t> </a:t>
            </a:r>
            <a:r>
              <a:rPr sz="2000" dirty="0">
                <a:latin typeface="Times New Roman"/>
                <a:cs typeface="Times New Roman"/>
              </a:rPr>
              <a:t>obtaining</a:t>
            </a:r>
            <a:r>
              <a:rPr sz="2000" spc="-32" dirty="0">
                <a:latin typeface="Times New Roman"/>
                <a:cs typeface="Times New Roman"/>
              </a:rPr>
              <a:t> </a:t>
            </a:r>
            <a:r>
              <a:rPr sz="2000" dirty="0">
                <a:latin typeface="Times New Roman"/>
                <a:cs typeface="Times New Roman"/>
              </a:rPr>
              <a:t>a </a:t>
            </a:r>
            <a:r>
              <a:rPr sz="2000" spc="-447" dirty="0">
                <a:latin typeface="Times New Roman"/>
                <a:cs typeface="Times New Roman"/>
              </a:rPr>
              <a:t> </a:t>
            </a:r>
            <a:r>
              <a:rPr sz="2000" spc="5" dirty="0">
                <a:latin typeface="Times New Roman"/>
                <a:cs typeface="Times New Roman"/>
              </a:rPr>
              <a:t>proper </a:t>
            </a:r>
            <a:r>
              <a:rPr sz="2000" spc="-5" dirty="0">
                <a:latin typeface="Times New Roman"/>
                <a:cs typeface="Times New Roman"/>
              </a:rPr>
              <a:t>similarity measure </a:t>
            </a:r>
            <a:r>
              <a:rPr sz="2000" dirty="0">
                <a:latin typeface="Times New Roman"/>
                <a:cs typeface="Times New Roman"/>
              </a:rPr>
              <a:t>since such </a:t>
            </a:r>
            <a:r>
              <a:rPr sz="2000" spc="-5" dirty="0">
                <a:latin typeface="Times New Roman"/>
                <a:cs typeface="Times New Roman"/>
              </a:rPr>
              <a:t>transformations </a:t>
            </a:r>
            <a:r>
              <a:rPr sz="2000" dirty="0">
                <a:latin typeface="Times New Roman"/>
                <a:cs typeface="Times New Roman"/>
              </a:rPr>
              <a:t>are </a:t>
            </a:r>
            <a:r>
              <a:rPr sz="2000" spc="5" dirty="0">
                <a:latin typeface="Times New Roman"/>
                <a:cs typeface="Times New Roman"/>
              </a:rPr>
              <a:t>not </a:t>
            </a:r>
            <a:r>
              <a:rPr sz="2000" dirty="0">
                <a:latin typeface="Times New Roman"/>
                <a:cs typeface="Times New Roman"/>
              </a:rPr>
              <a:t>always present in </a:t>
            </a:r>
            <a:r>
              <a:rPr sz="2000" spc="5" dirty="0">
                <a:latin typeface="Times New Roman"/>
                <a:cs typeface="Times New Roman"/>
              </a:rPr>
              <a:t> </a:t>
            </a:r>
            <a:r>
              <a:rPr sz="2000" spc="-5" dirty="0">
                <a:latin typeface="Times New Roman"/>
                <a:cs typeface="Times New Roman"/>
              </a:rPr>
              <a:t>proximity</a:t>
            </a:r>
            <a:r>
              <a:rPr sz="2000" spc="-28" dirty="0">
                <a:latin typeface="Times New Roman"/>
                <a:cs typeface="Times New Roman"/>
              </a:rPr>
              <a:t> </a:t>
            </a:r>
            <a:r>
              <a:rPr sz="2000" dirty="0">
                <a:latin typeface="Times New Roman"/>
                <a:cs typeface="Times New Roman"/>
              </a:rPr>
              <a:t>measures.</a:t>
            </a:r>
            <a:endParaRPr lang="en-US" sz="2000" dirty="0">
              <a:latin typeface="Times New Roman"/>
              <a:cs typeface="Times New Roman"/>
            </a:endParaRPr>
          </a:p>
          <a:p>
            <a:pPr marL="328254" marR="36342" indent="-316531">
              <a:spcBef>
                <a:spcPts val="554"/>
              </a:spcBef>
              <a:buChar char="•"/>
              <a:tabLst>
                <a:tab pos="327668" algn="l"/>
                <a:tab pos="328254" algn="l"/>
              </a:tabLst>
            </a:pPr>
            <a:endParaRPr sz="2000" dirty="0">
              <a:latin typeface="Times New Roman"/>
              <a:cs typeface="Times New Roman"/>
            </a:endParaRPr>
          </a:p>
          <a:p>
            <a:pPr marL="328254" marR="356390" indent="-316531">
              <a:buFont typeface="Times New Roman"/>
              <a:buChar char="•"/>
              <a:tabLst>
                <a:tab pos="327668" algn="l"/>
                <a:tab pos="328254" algn="l"/>
              </a:tabLst>
            </a:pPr>
            <a:r>
              <a:rPr sz="2000" dirty="0">
                <a:latin typeface="Times New Roman"/>
                <a:cs typeface="Times New Roman"/>
              </a:rPr>
              <a:t>The proper choice of a proximity measure can be a </a:t>
            </a:r>
            <a:r>
              <a:rPr sz="2000" spc="-5" dirty="0">
                <a:latin typeface="Times New Roman"/>
                <a:cs typeface="Times New Roman"/>
              </a:rPr>
              <a:t>time-consuming </a:t>
            </a:r>
            <a:r>
              <a:rPr sz="2000" dirty="0">
                <a:latin typeface="Times New Roman"/>
                <a:cs typeface="Times New Roman"/>
              </a:rPr>
              <a:t>task that </a:t>
            </a:r>
            <a:r>
              <a:rPr sz="2000" spc="5" dirty="0">
                <a:latin typeface="Times New Roman"/>
                <a:cs typeface="Times New Roman"/>
              </a:rPr>
              <a:t> </a:t>
            </a:r>
            <a:r>
              <a:rPr sz="2000" dirty="0">
                <a:latin typeface="Times New Roman"/>
                <a:cs typeface="Times New Roman"/>
              </a:rPr>
              <a:t>requires</a:t>
            </a:r>
            <a:r>
              <a:rPr sz="2000" spc="-18" dirty="0">
                <a:latin typeface="Times New Roman"/>
                <a:cs typeface="Times New Roman"/>
              </a:rPr>
              <a:t> </a:t>
            </a:r>
            <a:r>
              <a:rPr sz="2000" dirty="0">
                <a:latin typeface="Times New Roman"/>
                <a:cs typeface="Times New Roman"/>
              </a:rPr>
              <a:t>careful</a:t>
            </a:r>
            <a:r>
              <a:rPr sz="2000" spc="-14" dirty="0">
                <a:latin typeface="Times New Roman"/>
                <a:cs typeface="Times New Roman"/>
              </a:rPr>
              <a:t> </a:t>
            </a:r>
            <a:r>
              <a:rPr sz="2000" dirty="0">
                <a:latin typeface="Times New Roman"/>
                <a:cs typeface="Times New Roman"/>
              </a:rPr>
              <a:t>consideration</a:t>
            </a:r>
            <a:r>
              <a:rPr sz="2000" spc="-32" dirty="0">
                <a:latin typeface="Times New Roman"/>
                <a:cs typeface="Times New Roman"/>
              </a:rPr>
              <a:t> </a:t>
            </a:r>
            <a:r>
              <a:rPr sz="2000" dirty="0">
                <a:latin typeface="Times New Roman"/>
                <a:cs typeface="Times New Roman"/>
              </a:rPr>
              <a:t>of</a:t>
            </a:r>
            <a:r>
              <a:rPr sz="2000" spc="-9" dirty="0">
                <a:latin typeface="Times New Roman"/>
                <a:cs typeface="Times New Roman"/>
              </a:rPr>
              <a:t> </a:t>
            </a:r>
            <a:r>
              <a:rPr sz="2000" dirty="0">
                <a:latin typeface="Times New Roman"/>
                <a:cs typeface="Times New Roman"/>
              </a:rPr>
              <a:t>both</a:t>
            </a:r>
            <a:r>
              <a:rPr sz="2000" spc="-9" dirty="0">
                <a:latin typeface="Times New Roman"/>
                <a:cs typeface="Times New Roman"/>
              </a:rPr>
              <a:t> </a:t>
            </a:r>
            <a:r>
              <a:rPr sz="2000" dirty="0">
                <a:latin typeface="Times New Roman"/>
                <a:cs typeface="Times New Roman"/>
              </a:rPr>
              <a:t>domain</a:t>
            </a:r>
            <a:r>
              <a:rPr sz="2000" spc="-23" dirty="0">
                <a:latin typeface="Times New Roman"/>
                <a:cs typeface="Times New Roman"/>
              </a:rPr>
              <a:t> </a:t>
            </a:r>
            <a:r>
              <a:rPr sz="2000" dirty="0">
                <a:latin typeface="Times New Roman"/>
                <a:cs typeface="Times New Roman"/>
              </a:rPr>
              <a:t>knowledge</a:t>
            </a:r>
            <a:r>
              <a:rPr sz="2000" spc="-18" dirty="0">
                <a:latin typeface="Times New Roman"/>
                <a:cs typeface="Times New Roman"/>
              </a:rPr>
              <a:t> </a:t>
            </a:r>
            <a:r>
              <a:rPr sz="2000" dirty="0">
                <a:latin typeface="Times New Roman"/>
                <a:cs typeface="Times New Roman"/>
              </a:rPr>
              <a:t>and the</a:t>
            </a:r>
            <a:r>
              <a:rPr sz="2000" spc="-18" dirty="0">
                <a:latin typeface="Times New Roman"/>
                <a:cs typeface="Times New Roman"/>
              </a:rPr>
              <a:t> </a:t>
            </a:r>
            <a:r>
              <a:rPr sz="2000" dirty="0">
                <a:latin typeface="Times New Roman"/>
                <a:cs typeface="Times New Roman"/>
              </a:rPr>
              <a:t>purpose</a:t>
            </a:r>
            <a:r>
              <a:rPr sz="2000" spc="-18" dirty="0">
                <a:latin typeface="Times New Roman"/>
                <a:cs typeface="Times New Roman"/>
              </a:rPr>
              <a:t> </a:t>
            </a:r>
            <a:r>
              <a:rPr sz="2000" spc="5" dirty="0">
                <a:latin typeface="Times New Roman"/>
                <a:cs typeface="Times New Roman"/>
              </a:rPr>
              <a:t>for </a:t>
            </a:r>
            <a:r>
              <a:rPr sz="2000" spc="-447" dirty="0">
                <a:latin typeface="Times New Roman"/>
                <a:cs typeface="Times New Roman"/>
              </a:rPr>
              <a:t> </a:t>
            </a:r>
            <a:r>
              <a:rPr sz="2000" spc="-5" dirty="0">
                <a:latin typeface="Times New Roman"/>
                <a:cs typeface="Times New Roman"/>
              </a:rPr>
              <a:t>which</a:t>
            </a:r>
            <a:r>
              <a:rPr sz="2000" dirty="0">
                <a:latin typeface="Times New Roman"/>
                <a:cs typeface="Times New Roman"/>
              </a:rPr>
              <a:t> the</a:t>
            </a:r>
            <a:r>
              <a:rPr sz="2000" spc="-23" dirty="0">
                <a:latin typeface="Times New Roman"/>
                <a:cs typeface="Times New Roman"/>
              </a:rPr>
              <a:t> </a:t>
            </a:r>
            <a:r>
              <a:rPr sz="2000" dirty="0">
                <a:latin typeface="Times New Roman"/>
                <a:cs typeface="Times New Roman"/>
              </a:rPr>
              <a:t>measure</a:t>
            </a:r>
            <a:r>
              <a:rPr sz="2000" spc="-18" dirty="0">
                <a:latin typeface="Times New Roman"/>
                <a:cs typeface="Times New Roman"/>
              </a:rPr>
              <a:t> </a:t>
            </a:r>
            <a:r>
              <a:rPr sz="2000" dirty="0">
                <a:latin typeface="Times New Roman"/>
                <a:cs typeface="Times New Roman"/>
              </a:rPr>
              <a:t>is</a:t>
            </a:r>
            <a:r>
              <a:rPr sz="2000" spc="-14" dirty="0">
                <a:latin typeface="Times New Roman"/>
                <a:cs typeface="Times New Roman"/>
              </a:rPr>
              <a:t> </a:t>
            </a:r>
            <a:r>
              <a:rPr sz="2000" dirty="0">
                <a:latin typeface="Times New Roman"/>
                <a:cs typeface="Times New Roman"/>
              </a:rPr>
              <a:t>being</a:t>
            </a:r>
            <a:r>
              <a:rPr sz="2000" spc="-14" dirty="0">
                <a:latin typeface="Times New Roman"/>
                <a:cs typeface="Times New Roman"/>
              </a:rPr>
              <a:t> </a:t>
            </a:r>
            <a:r>
              <a:rPr sz="2000" dirty="0">
                <a:latin typeface="Times New Roman"/>
                <a:cs typeface="Times New Roman"/>
              </a:rPr>
              <a:t>used.</a:t>
            </a:r>
          </a:p>
          <a:p>
            <a:pPr marL="328254" marR="31653" indent="-316531">
              <a:spcBef>
                <a:spcPts val="558"/>
              </a:spcBef>
              <a:buFont typeface="Times New Roman"/>
              <a:buChar char="•"/>
              <a:tabLst>
                <a:tab pos="327668" algn="l"/>
                <a:tab pos="328254" algn="l"/>
              </a:tabLst>
            </a:pPr>
            <a:r>
              <a:rPr sz="2000" dirty="0">
                <a:latin typeface="Times New Roman"/>
                <a:cs typeface="Times New Roman"/>
              </a:rPr>
              <a:t>A</a:t>
            </a:r>
            <a:r>
              <a:rPr sz="2000" spc="-5" dirty="0">
                <a:latin typeface="Times New Roman"/>
                <a:cs typeface="Times New Roman"/>
              </a:rPr>
              <a:t> </a:t>
            </a:r>
            <a:r>
              <a:rPr sz="2000" dirty="0">
                <a:latin typeface="Times New Roman"/>
                <a:cs typeface="Times New Roman"/>
              </a:rPr>
              <a:t>number</a:t>
            </a:r>
            <a:r>
              <a:rPr sz="2000" spc="-5" dirty="0">
                <a:latin typeface="Times New Roman"/>
                <a:cs typeface="Times New Roman"/>
              </a:rPr>
              <a:t> </a:t>
            </a:r>
            <a:r>
              <a:rPr sz="2000" dirty="0">
                <a:latin typeface="Times New Roman"/>
                <a:cs typeface="Times New Roman"/>
              </a:rPr>
              <a:t>of</a:t>
            </a:r>
            <a:r>
              <a:rPr sz="2000" spc="-9" dirty="0">
                <a:latin typeface="Times New Roman"/>
                <a:cs typeface="Times New Roman"/>
              </a:rPr>
              <a:t> </a:t>
            </a:r>
            <a:r>
              <a:rPr sz="2000" dirty="0">
                <a:latin typeface="Times New Roman"/>
                <a:cs typeface="Times New Roman"/>
              </a:rPr>
              <a:t>different</a:t>
            </a:r>
            <a:r>
              <a:rPr sz="2000" spc="-37" dirty="0">
                <a:latin typeface="Times New Roman"/>
                <a:cs typeface="Times New Roman"/>
              </a:rPr>
              <a:t> </a:t>
            </a:r>
            <a:r>
              <a:rPr sz="2000" dirty="0">
                <a:latin typeface="Times New Roman"/>
                <a:cs typeface="Times New Roman"/>
              </a:rPr>
              <a:t>similarity</a:t>
            </a:r>
            <a:r>
              <a:rPr sz="2000" spc="-28" dirty="0">
                <a:latin typeface="Times New Roman"/>
                <a:cs typeface="Times New Roman"/>
              </a:rPr>
              <a:t> </a:t>
            </a:r>
            <a:r>
              <a:rPr sz="2000" dirty="0">
                <a:latin typeface="Times New Roman"/>
                <a:cs typeface="Times New Roman"/>
              </a:rPr>
              <a:t>measures</a:t>
            </a:r>
            <a:r>
              <a:rPr sz="2000" spc="-14" dirty="0">
                <a:latin typeface="Times New Roman"/>
                <a:cs typeface="Times New Roman"/>
              </a:rPr>
              <a:t> </a:t>
            </a:r>
            <a:r>
              <a:rPr sz="2000" dirty="0">
                <a:latin typeface="Times New Roman"/>
                <a:cs typeface="Times New Roman"/>
              </a:rPr>
              <a:t>may</a:t>
            </a:r>
            <a:r>
              <a:rPr sz="2000" spc="-9" dirty="0">
                <a:latin typeface="Times New Roman"/>
                <a:cs typeface="Times New Roman"/>
              </a:rPr>
              <a:t> </a:t>
            </a:r>
            <a:r>
              <a:rPr sz="2000" dirty="0">
                <a:latin typeface="Times New Roman"/>
                <a:cs typeface="Times New Roman"/>
              </a:rPr>
              <a:t>need</a:t>
            </a:r>
            <a:r>
              <a:rPr sz="2000" spc="5" dirty="0">
                <a:latin typeface="Times New Roman"/>
                <a:cs typeface="Times New Roman"/>
              </a:rPr>
              <a:t> </a:t>
            </a:r>
            <a:r>
              <a:rPr sz="2000" dirty="0">
                <a:latin typeface="Times New Roman"/>
                <a:cs typeface="Times New Roman"/>
              </a:rPr>
              <a:t>to</a:t>
            </a:r>
            <a:r>
              <a:rPr sz="2000" spc="-9" dirty="0">
                <a:latin typeface="Times New Roman"/>
                <a:cs typeface="Times New Roman"/>
              </a:rPr>
              <a:t> </a:t>
            </a:r>
            <a:r>
              <a:rPr sz="2000" dirty="0">
                <a:latin typeface="Times New Roman"/>
                <a:cs typeface="Times New Roman"/>
              </a:rPr>
              <a:t>be</a:t>
            </a:r>
            <a:r>
              <a:rPr sz="2000" spc="-5" dirty="0">
                <a:latin typeface="Times New Roman"/>
                <a:cs typeface="Times New Roman"/>
              </a:rPr>
              <a:t> </a:t>
            </a:r>
            <a:r>
              <a:rPr sz="2000" dirty="0">
                <a:latin typeface="Times New Roman"/>
                <a:cs typeface="Times New Roman"/>
              </a:rPr>
              <a:t>evaluated</a:t>
            </a:r>
            <a:r>
              <a:rPr sz="2000" spc="-32" dirty="0">
                <a:latin typeface="Times New Roman"/>
                <a:cs typeface="Times New Roman"/>
              </a:rPr>
              <a:t> </a:t>
            </a:r>
            <a:r>
              <a:rPr sz="2000" dirty="0">
                <a:latin typeface="Times New Roman"/>
                <a:cs typeface="Times New Roman"/>
              </a:rPr>
              <a:t>to</a:t>
            </a:r>
            <a:r>
              <a:rPr sz="2000" spc="-5" dirty="0">
                <a:latin typeface="Times New Roman"/>
                <a:cs typeface="Times New Roman"/>
              </a:rPr>
              <a:t> </a:t>
            </a:r>
            <a:r>
              <a:rPr sz="2000" dirty="0">
                <a:latin typeface="Times New Roman"/>
                <a:cs typeface="Times New Roman"/>
              </a:rPr>
              <a:t>see</a:t>
            </a:r>
            <a:r>
              <a:rPr sz="2000" spc="-9" dirty="0">
                <a:latin typeface="Times New Roman"/>
                <a:cs typeface="Times New Roman"/>
              </a:rPr>
              <a:t> </a:t>
            </a:r>
            <a:r>
              <a:rPr sz="2000" spc="-5" dirty="0">
                <a:latin typeface="Times New Roman"/>
                <a:cs typeface="Times New Roman"/>
              </a:rPr>
              <a:t>which </a:t>
            </a:r>
            <a:r>
              <a:rPr sz="2000" spc="-447" dirty="0">
                <a:latin typeface="Times New Roman"/>
                <a:cs typeface="Times New Roman"/>
              </a:rPr>
              <a:t> </a:t>
            </a:r>
            <a:r>
              <a:rPr sz="2000" dirty="0">
                <a:latin typeface="Times New Roman"/>
                <a:cs typeface="Times New Roman"/>
              </a:rPr>
              <a:t>ones</a:t>
            </a:r>
            <a:r>
              <a:rPr sz="2000" spc="-18" dirty="0">
                <a:latin typeface="Times New Roman"/>
                <a:cs typeface="Times New Roman"/>
              </a:rPr>
              <a:t> </a:t>
            </a:r>
            <a:r>
              <a:rPr sz="2000" dirty="0">
                <a:latin typeface="Times New Roman"/>
                <a:cs typeface="Times New Roman"/>
              </a:rPr>
              <a:t>produce</a:t>
            </a:r>
            <a:r>
              <a:rPr sz="2000" spc="-23" dirty="0">
                <a:latin typeface="Times New Roman"/>
                <a:cs typeface="Times New Roman"/>
              </a:rPr>
              <a:t> </a:t>
            </a:r>
            <a:r>
              <a:rPr sz="2000" dirty="0">
                <a:latin typeface="Times New Roman"/>
                <a:cs typeface="Times New Roman"/>
              </a:rPr>
              <a:t>results</a:t>
            </a:r>
            <a:r>
              <a:rPr sz="2000" spc="-18" dirty="0">
                <a:latin typeface="Times New Roman"/>
                <a:cs typeface="Times New Roman"/>
              </a:rPr>
              <a:t> </a:t>
            </a:r>
            <a:r>
              <a:rPr sz="2000" dirty="0">
                <a:latin typeface="Times New Roman"/>
                <a:cs typeface="Times New Roman"/>
              </a:rPr>
              <a:t>that</a:t>
            </a:r>
            <a:r>
              <a:rPr sz="2000" spc="-28" dirty="0">
                <a:latin typeface="Times New Roman"/>
                <a:cs typeface="Times New Roman"/>
              </a:rPr>
              <a:t> </a:t>
            </a:r>
            <a:r>
              <a:rPr sz="2000" dirty="0">
                <a:latin typeface="Times New Roman"/>
                <a:cs typeface="Times New Roman"/>
              </a:rPr>
              <a:t>make</a:t>
            </a:r>
            <a:r>
              <a:rPr sz="2000" spc="-18" dirty="0">
                <a:latin typeface="Times New Roman"/>
                <a:cs typeface="Times New Roman"/>
              </a:rPr>
              <a:t> </a:t>
            </a:r>
            <a:r>
              <a:rPr sz="2000" dirty="0">
                <a:latin typeface="Times New Roman"/>
                <a:cs typeface="Times New Roman"/>
              </a:rPr>
              <a:t>the</a:t>
            </a:r>
            <a:r>
              <a:rPr sz="2000" spc="-9" dirty="0">
                <a:latin typeface="Times New Roman"/>
                <a:cs typeface="Times New Roman"/>
              </a:rPr>
              <a:t> </a:t>
            </a:r>
            <a:r>
              <a:rPr sz="2000" dirty="0">
                <a:latin typeface="Times New Roman"/>
                <a:cs typeface="Times New Roman"/>
              </a:rPr>
              <a:t>most</a:t>
            </a:r>
            <a:r>
              <a:rPr sz="2000" spc="-28" dirty="0">
                <a:latin typeface="Times New Roman"/>
                <a:cs typeface="Times New Roman"/>
              </a:rPr>
              <a:t> </a:t>
            </a:r>
            <a:r>
              <a:rPr sz="2000" spc="-5" dirty="0">
                <a:latin typeface="Times New Roman"/>
                <a:cs typeface="Times New Roman"/>
              </a:rPr>
              <a:t>sense.</a:t>
            </a:r>
            <a:endParaRPr sz="2000" dirty="0">
              <a:latin typeface="Times New Roman"/>
              <a:cs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5" name="object 5"/>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62</a:t>
            </a:fld>
            <a:endParaRPr dirty="0"/>
          </a:p>
        </p:txBody>
      </p:sp>
      <p:sp>
        <p:nvSpPr>
          <p:cNvPr id="2" name="object 2"/>
          <p:cNvSpPr txBox="1">
            <a:spLocks noGrp="1"/>
          </p:cNvSpPr>
          <p:nvPr>
            <p:ph type="title"/>
          </p:nvPr>
        </p:nvSpPr>
        <p:spPr>
          <a:xfrm>
            <a:off x="1524000" y="36737"/>
            <a:ext cx="5715000" cy="1540658"/>
          </a:xfrm>
          <a:prstGeom prst="rect">
            <a:avLst/>
          </a:prstGeom>
          <a:solidFill>
            <a:schemeClr val="bg1"/>
          </a:solidFill>
        </p:spPr>
        <p:txBody>
          <a:bodyPr vert="horz" wrap="square" lIns="0" tIns="184638" rIns="0" bIns="0" rtlCol="0">
            <a:spAutoFit/>
          </a:bodyPr>
          <a:lstStyle/>
          <a:p>
            <a:pPr>
              <a:spcBef>
                <a:spcPts val="1454"/>
              </a:spcBef>
            </a:pPr>
            <a:r>
              <a:rPr dirty="0">
                <a:solidFill>
                  <a:srgbClr val="FF0000"/>
                </a:solidFill>
              </a:rPr>
              <a:t>Basic</a:t>
            </a:r>
            <a:r>
              <a:rPr spc="-9" dirty="0">
                <a:solidFill>
                  <a:srgbClr val="FF0000"/>
                </a:solidFill>
              </a:rPr>
              <a:t> </a:t>
            </a:r>
            <a:r>
              <a:rPr dirty="0">
                <a:solidFill>
                  <a:srgbClr val="FF0000"/>
                </a:solidFill>
              </a:rPr>
              <a:t>Statistical</a:t>
            </a:r>
            <a:r>
              <a:rPr spc="-42" dirty="0">
                <a:solidFill>
                  <a:srgbClr val="FF0000"/>
                </a:solidFill>
              </a:rPr>
              <a:t> </a:t>
            </a:r>
            <a:r>
              <a:rPr dirty="0">
                <a:solidFill>
                  <a:srgbClr val="FF0000"/>
                </a:solidFill>
              </a:rPr>
              <a:t>Descriptions</a:t>
            </a:r>
            <a:r>
              <a:rPr spc="-37" dirty="0">
                <a:solidFill>
                  <a:srgbClr val="FF0000"/>
                </a:solidFill>
              </a:rPr>
              <a:t> </a:t>
            </a:r>
            <a:r>
              <a:rPr dirty="0">
                <a:solidFill>
                  <a:srgbClr val="FF0000"/>
                </a:solidFill>
              </a:rPr>
              <a:t>of</a:t>
            </a:r>
            <a:r>
              <a:rPr spc="-9" dirty="0">
                <a:solidFill>
                  <a:srgbClr val="FF0000"/>
                </a:solidFill>
              </a:rPr>
              <a:t> </a:t>
            </a:r>
            <a:r>
              <a:rPr dirty="0">
                <a:solidFill>
                  <a:srgbClr val="FF0000"/>
                </a:solidFill>
              </a:rPr>
              <a:t>Data</a:t>
            </a:r>
          </a:p>
        </p:txBody>
      </p:sp>
      <p:sp>
        <p:nvSpPr>
          <p:cNvPr id="3" name="object 3"/>
          <p:cNvSpPr txBox="1"/>
          <p:nvPr/>
        </p:nvSpPr>
        <p:spPr>
          <a:xfrm>
            <a:off x="570112" y="1577395"/>
            <a:ext cx="8139918" cy="3987876"/>
          </a:xfrm>
          <a:prstGeom prst="rect">
            <a:avLst/>
          </a:prstGeom>
        </p:spPr>
        <p:txBody>
          <a:bodyPr vert="horz" wrap="square" lIns="0" tIns="12309" rIns="0" bIns="0" rtlCol="0">
            <a:spAutoFit/>
          </a:bodyPr>
          <a:lstStyle/>
          <a:p>
            <a:pPr marL="328254" indent="-316531">
              <a:spcBef>
                <a:spcPts val="97"/>
              </a:spcBef>
              <a:buFont typeface="Times New Roman"/>
              <a:buChar char="•"/>
              <a:tabLst>
                <a:tab pos="327668" algn="l"/>
                <a:tab pos="328254" algn="l"/>
              </a:tabLst>
            </a:pPr>
            <a:r>
              <a:rPr sz="2000" b="1" dirty="0">
                <a:latin typeface="Times New Roman"/>
                <a:cs typeface="Times New Roman"/>
              </a:rPr>
              <a:t>Basic</a:t>
            </a:r>
            <a:r>
              <a:rPr sz="2000" b="1" spc="-18" dirty="0">
                <a:latin typeface="Times New Roman"/>
                <a:cs typeface="Times New Roman"/>
              </a:rPr>
              <a:t> </a:t>
            </a:r>
            <a:r>
              <a:rPr sz="2000" b="1" dirty="0">
                <a:latin typeface="Times New Roman"/>
                <a:cs typeface="Times New Roman"/>
              </a:rPr>
              <a:t>statistical</a:t>
            </a:r>
            <a:r>
              <a:rPr sz="2000" b="1" spc="-51" dirty="0">
                <a:latin typeface="Times New Roman"/>
                <a:cs typeface="Times New Roman"/>
              </a:rPr>
              <a:t> </a:t>
            </a:r>
            <a:r>
              <a:rPr sz="2000" b="1" dirty="0">
                <a:latin typeface="Times New Roman"/>
                <a:cs typeface="Times New Roman"/>
              </a:rPr>
              <a:t>descriptions</a:t>
            </a:r>
            <a:r>
              <a:rPr sz="2000" b="1" spc="-46" dirty="0">
                <a:latin typeface="Times New Roman"/>
                <a:cs typeface="Times New Roman"/>
              </a:rPr>
              <a:t> </a:t>
            </a:r>
            <a:r>
              <a:rPr sz="2000" dirty="0">
                <a:latin typeface="Times New Roman"/>
                <a:cs typeface="Times New Roman"/>
              </a:rPr>
              <a:t>can</a:t>
            </a:r>
            <a:r>
              <a:rPr sz="2000" spc="-5" dirty="0">
                <a:latin typeface="Times New Roman"/>
                <a:cs typeface="Times New Roman"/>
              </a:rPr>
              <a:t> </a:t>
            </a:r>
            <a:r>
              <a:rPr sz="2000" dirty="0">
                <a:latin typeface="Times New Roman"/>
                <a:cs typeface="Times New Roman"/>
              </a:rPr>
              <a:t>be used</a:t>
            </a:r>
            <a:r>
              <a:rPr sz="2000" spc="-14" dirty="0">
                <a:latin typeface="Times New Roman"/>
                <a:cs typeface="Times New Roman"/>
              </a:rPr>
              <a:t> </a:t>
            </a:r>
            <a:r>
              <a:rPr sz="2000" dirty="0">
                <a:latin typeface="Times New Roman"/>
                <a:cs typeface="Times New Roman"/>
              </a:rPr>
              <a:t>to</a:t>
            </a:r>
            <a:r>
              <a:rPr sz="2000" spc="-9" dirty="0">
                <a:latin typeface="Times New Roman"/>
                <a:cs typeface="Times New Roman"/>
              </a:rPr>
              <a:t> </a:t>
            </a:r>
            <a:r>
              <a:rPr sz="2000" dirty="0">
                <a:latin typeface="Times New Roman"/>
                <a:cs typeface="Times New Roman"/>
              </a:rPr>
              <a:t>identify</a:t>
            </a:r>
            <a:r>
              <a:rPr sz="2000" spc="-37" dirty="0">
                <a:latin typeface="Times New Roman"/>
                <a:cs typeface="Times New Roman"/>
              </a:rPr>
              <a:t> </a:t>
            </a:r>
            <a:r>
              <a:rPr sz="2000" dirty="0">
                <a:latin typeface="Times New Roman"/>
                <a:cs typeface="Times New Roman"/>
              </a:rPr>
              <a:t>properties</a:t>
            </a:r>
            <a:r>
              <a:rPr sz="2000" spc="-32" dirty="0">
                <a:latin typeface="Times New Roman"/>
                <a:cs typeface="Times New Roman"/>
              </a:rPr>
              <a:t> </a:t>
            </a:r>
            <a:r>
              <a:rPr sz="2000" dirty="0">
                <a:latin typeface="Times New Roman"/>
                <a:cs typeface="Times New Roman"/>
              </a:rPr>
              <a:t>of</a:t>
            </a:r>
            <a:r>
              <a:rPr sz="2000" spc="-14" dirty="0">
                <a:latin typeface="Times New Roman"/>
                <a:cs typeface="Times New Roman"/>
              </a:rPr>
              <a:t> </a:t>
            </a:r>
            <a:r>
              <a:rPr sz="2000" dirty="0">
                <a:latin typeface="Times New Roman"/>
                <a:cs typeface="Times New Roman"/>
              </a:rPr>
              <a:t>the</a:t>
            </a:r>
            <a:r>
              <a:rPr sz="2000" spc="-9" dirty="0">
                <a:latin typeface="Times New Roman"/>
                <a:cs typeface="Times New Roman"/>
              </a:rPr>
              <a:t> </a:t>
            </a:r>
            <a:r>
              <a:rPr sz="2000" dirty="0">
                <a:latin typeface="Times New Roman"/>
                <a:cs typeface="Times New Roman"/>
              </a:rPr>
              <a:t>data</a:t>
            </a:r>
            <a:r>
              <a:rPr sz="2000" spc="-23" dirty="0">
                <a:latin typeface="Times New Roman"/>
                <a:cs typeface="Times New Roman"/>
              </a:rPr>
              <a:t> </a:t>
            </a:r>
            <a:r>
              <a:rPr sz="2000" dirty="0">
                <a:latin typeface="Times New Roman"/>
                <a:cs typeface="Times New Roman"/>
              </a:rPr>
              <a:t>and</a:t>
            </a:r>
            <a:r>
              <a:rPr lang="en-US" sz="2000" dirty="0">
                <a:latin typeface="Times New Roman"/>
                <a:cs typeface="Times New Roman"/>
              </a:rPr>
              <a:t> </a:t>
            </a:r>
            <a:r>
              <a:rPr sz="2000" dirty="0">
                <a:latin typeface="Times New Roman"/>
                <a:cs typeface="Times New Roman"/>
              </a:rPr>
              <a:t>highlight</a:t>
            </a:r>
            <a:r>
              <a:rPr sz="2000" spc="-42" dirty="0">
                <a:latin typeface="Times New Roman"/>
                <a:cs typeface="Times New Roman"/>
              </a:rPr>
              <a:t> </a:t>
            </a:r>
            <a:r>
              <a:rPr sz="2000" dirty="0">
                <a:latin typeface="Times New Roman"/>
                <a:cs typeface="Times New Roman"/>
              </a:rPr>
              <a:t>which</a:t>
            </a:r>
            <a:r>
              <a:rPr sz="2000" spc="-9" dirty="0">
                <a:latin typeface="Times New Roman"/>
                <a:cs typeface="Times New Roman"/>
              </a:rPr>
              <a:t> </a:t>
            </a:r>
            <a:r>
              <a:rPr sz="2000" dirty="0">
                <a:latin typeface="Times New Roman"/>
                <a:cs typeface="Times New Roman"/>
              </a:rPr>
              <a:t>data</a:t>
            </a:r>
            <a:r>
              <a:rPr sz="2000" spc="-18" dirty="0">
                <a:latin typeface="Times New Roman"/>
                <a:cs typeface="Times New Roman"/>
              </a:rPr>
              <a:t> </a:t>
            </a:r>
            <a:r>
              <a:rPr sz="2000" dirty="0">
                <a:latin typeface="Times New Roman"/>
                <a:cs typeface="Times New Roman"/>
              </a:rPr>
              <a:t>values</a:t>
            </a:r>
            <a:r>
              <a:rPr sz="2000" spc="-18" dirty="0">
                <a:latin typeface="Times New Roman"/>
                <a:cs typeface="Times New Roman"/>
              </a:rPr>
              <a:t> </a:t>
            </a:r>
            <a:r>
              <a:rPr sz="2000" dirty="0">
                <a:latin typeface="Times New Roman"/>
                <a:cs typeface="Times New Roman"/>
              </a:rPr>
              <a:t>should</a:t>
            </a:r>
            <a:r>
              <a:rPr sz="2000" spc="-42" dirty="0">
                <a:latin typeface="Times New Roman"/>
                <a:cs typeface="Times New Roman"/>
              </a:rPr>
              <a:t> </a:t>
            </a:r>
            <a:r>
              <a:rPr sz="2000" spc="5" dirty="0">
                <a:latin typeface="Times New Roman"/>
                <a:cs typeface="Times New Roman"/>
              </a:rPr>
              <a:t>be</a:t>
            </a:r>
            <a:r>
              <a:rPr sz="2000" spc="-9" dirty="0">
                <a:latin typeface="Times New Roman"/>
                <a:cs typeface="Times New Roman"/>
              </a:rPr>
              <a:t> </a:t>
            </a:r>
            <a:r>
              <a:rPr sz="2000" spc="-5" dirty="0">
                <a:latin typeface="Times New Roman"/>
                <a:cs typeface="Times New Roman"/>
              </a:rPr>
              <a:t>treated</a:t>
            </a:r>
            <a:r>
              <a:rPr sz="2000" spc="-9" dirty="0">
                <a:latin typeface="Times New Roman"/>
                <a:cs typeface="Times New Roman"/>
              </a:rPr>
              <a:t> </a:t>
            </a:r>
            <a:r>
              <a:rPr sz="2000" dirty="0">
                <a:latin typeface="Times New Roman"/>
                <a:cs typeface="Times New Roman"/>
              </a:rPr>
              <a:t>as</a:t>
            </a:r>
            <a:r>
              <a:rPr sz="2000" spc="-9" dirty="0">
                <a:latin typeface="Times New Roman"/>
                <a:cs typeface="Times New Roman"/>
              </a:rPr>
              <a:t> </a:t>
            </a:r>
            <a:r>
              <a:rPr sz="2000" dirty="0">
                <a:latin typeface="Times New Roman"/>
                <a:cs typeface="Times New Roman"/>
              </a:rPr>
              <a:t>noise</a:t>
            </a:r>
            <a:r>
              <a:rPr sz="2000" spc="-23" dirty="0">
                <a:latin typeface="Times New Roman"/>
                <a:cs typeface="Times New Roman"/>
              </a:rPr>
              <a:t> </a:t>
            </a:r>
            <a:r>
              <a:rPr sz="2000" spc="5" dirty="0">
                <a:latin typeface="Times New Roman"/>
                <a:cs typeface="Times New Roman"/>
              </a:rPr>
              <a:t>or</a:t>
            </a:r>
            <a:r>
              <a:rPr sz="2000" spc="-14" dirty="0">
                <a:latin typeface="Times New Roman"/>
                <a:cs typeface="Times New Roman"/>
              </a:rPr>
              <a:t> </a:t>
            </a:r>
            <a:r>
              <a:rPr sz="2000" dirty="0">
                <a:latin typeface="Times New Roman"/>
                <a:cs typeface="Times New Roman"/>
              </a:rPr>
              <a:t>outliers.</a:t>
            </a:r>
          </a:p>
          <a:p>
            <a:pPr>
              <a:spcBef>
                <a:spcPts val="32"/>
              </a:spcBef>
            </a:pPr>
            <a:endParaRPr sz="2000" dirty="0">
              <a:latin typeface="Times New Roman"/>
              <a:cs typeface="Times New Roman"/>
            </a:endParaRPr>
          </a:p>
          <a:p>
            <a:pPr marL="328254" indent="-316531">
              <a:buChar char="•"/>
              <a:tabLst>
                <a:tab pos="327668" algn="l"/>
                <a:tab pos="328254" algn="l"/>
              </a:tabLst>
            </a:pPr>
            <a:r>
              <a:rPr sz="2000" spc="5" dirty="0">
                <a:latin typeface="Times New Roman"/>
                <a:cs typeface="Times New Roman"/>
              </a:rPr>
              <a:t>For</a:t>
            </a:r>
            <a:r>
              <a:rPr sz="2000" spc="-9" dirty="0">
                <a:latin typeface="Times New Roman"/>
                <a:cs typeface="Times New Roman"/>
              </a:rPr>
              <a:t> </a:t>
            </a:r>
            <a:r>
              <a:rPr sz="2000" dirty="0">
                <a:latin typeface="Times New Roman"/>
                <a:cs typeface="Times New Roman"/>
              </a:rPr>
              <a:t>data</a:t>
            </a:r>
            <a:r>
              <a:rPr sz="2000" spc="-5" dirty="0">
                <a:latin typeface="Times New Roman"/>
                <a:cs typeface="Times New Roman"/>
              </a:rPr>
              <a:t> </a:t>
            </a:r>
            <a:r>
              <a:rPr sz="2000" dirty="0">
                <a:latin typeface="Times New Roman"/>
                <a:cs typeface="Times New Roman"/>
              </a:rPr>
              <a:t>preprocessing</a:t>
            </a:r>
            <a:r>
              <a:rPr sz="2000" spc="-32" dirty="0">
                <a:latin typeface="Times New Roman"/>
                <a:cs typeface="Times New Roman"/>
              </a:rPr>
              <a:t> </a:t>
            </a:r>
            <a:r>
              <a:rPr sz="2000" dirty="0">
                <a:latin typeface="Times New Roman"/>
                <a:cs typeface="Times New Roman"/>
              </a:rPr>
              <a:t>tasks,</a:t>
            </a:r>
            <a:r>
              <a:rPr sz="2000" spc="-14" dirty="0">
                <a:latin typeface="Times New Roman"/>
                <a:cs typeface="Times New Roman"/>
              </a:rPr>
              <a:t> </a:t>
            </a:r>
            <a:r>
              <a:rPr sz="2000" dirty="0">
                <a:latin typeface="Times New Roman"/>
                <a:cs typeface="Times New Roman"/>
              </a:rPr>
              <a:t>we</a:t>
            </a:r>
            <a:r>
              <a:rPr sz="2000" spc="-5" dirty="0">
                <a:latin typeface="Times New Roman"/>
                <a:cs typeface="Times New Roman"/>
              </a:rPr>
              <a:t> </a:t>
            </a:r>
            <a:r>
              <a:rPr sz="2000" dirty="0">
                <a:latin typeface="Times New Roman"/>
                <a:cs typeface="Times New Roman"/>
              </a:rPr>
              <a:t>want</a:t>
            </a:r>
            <a:r>
              <a:rPr sz="2000" spc="-5" dirty="0">
                <a:latin typeface="Times New Roman"/>
                <a:cs typeface="Times New Roman"/>
              </a:rPr>
              <a:t> </a:t>
            </a:r>
            <a:r>
              <a:rPr sz="2000" dirty="0">
                <a:latin typeface="Times New Roman"/>
                <a:cs typeface="Times New Roman"/>
              </a:rPr>
              <a:t>to</a:t>
            </a:r>
            <a:r>
              <a:rPr sz="2000" spc="5" dirty="0">
                <a:latin typeface="Times New Roman"/>
                <a:cs typeface="Times New Roman"/>
              </a:rPr>
              <a:t> </a:t>
            </a:r>
            <a:r>
              <a:rPr sz="2000" spc="-5" dirty="0">
                <a:latin typeface="Times New Roman"/>
                <a:cs typeface="Times New Roman"/>
              </a:rPr>
              <a:t>learn</a:t>
            </a:r>
            <a:r>
              <a:rPr sz="2000" spc="-9" dirty="0">
                <a:latin typeface="Times New Roman"/>
                <a:cs typeface="Times New Roman"/>
              </a:rPr>
              <a:t> </a:t>
            </a:r>
            <a:r>
              <a:rPr sz="2000" dirty="0">
                <a:latin typeface="Times New Roman"/>
                <a:cs typeface="Times New Roman"/>
              </a:rPr>
              <a:t>about</a:t>
            </a:r>
            <a:r>
              <a:rPr sz="2000" spc="-32" dirty="0">
                <a:latin typeface="Times New Roman"/>
                <a:cs typeface="Times New Roman"/>
              </a:rPr>
              <a:t> </a:t>
            </a:r>
            <a:r>
              <a:rPr sz="2000" dirty="0">
                <a:latin typeface="Times New Roman"/>
                <a:cs typeface="Times New Roman"/>
              </a:rPr>
              <a:t>data</a:t>
            </a:r>
            <a:r>
              <a:rPr sz="2000" spc="-5" dirty="0">
                <a:latin typeface="Times New Roman"/>
                <a:cs typeface="Times New Roman"/>
              </a:rPr>
              <a:t> characteristics</a:t>
            </a:r>
            <a:r>
              <a:rPr sz="2000" spc="-28" dirty="0">
                <a:latin typeface="Times New Roman"/>
                <a:cs typeface="Times New Roman"/>
              </a:rPr>
              <a:t> </a:t>
            </a:r>
            <a:r>
              <a:rPr sz="2000" dirty="0">
                <a:latin typeface="Times New Roman"/>
                <a:cs typeface="Times New Roman"/>
              </a:rPr>
              <a:t>regarding</a:t>
            </a:r>
            <a:r>
              <a:rPr lang="en-US" sz="2000" dirty="0">
                <a:latin typeface="Times New Roman"/>
                <a:cs typeface="Times New Roman"/>
              </a:rPr>
              <a:t> </a:t>
            </a:r>
            <a:r>
              <a:rPr sz="2000" spc="5" dirty="0">
                <a:latin typeface="Times New Roman"/>
                <a:cs typeface="Times New Roman"/>
              </a:rPr>
              <a:t>both</a:t>
            </a:r>
            <a:r>
              <a:rPr sz="2000" spc="-37" dirty="0">
                <a:latin typeface="Times New Roman"/>
                <a:cs typeface="Times New Roman"/>
              </a:rPr>
              <a:t> </a:t>
            </a:r>
            <a:r>
              <a:rPr sz="2000" b="1" dirty="0">
                <a:latin typeface="Times New Roman"/>
                <a:cs typeface="Times New Roman"/>
              </a:rPr>
              <a:t>central</a:t>
            </a:r>
            <a:r>
              <a:rPr sz="2000" b="1" spc="-28" dirty="0">
                <a:latin typeface="Times New Roman"/>
                <a:cs typeface="Times New Roman"/>
              </a:rPr>
              <a:t> </a:t>
            </a:r>
            <a:r>
              <a:rPr sz="2000" b="1" dirty="0">
                <a:latin typeface="Times New Roman"/>
                <a:cs typeface="Times New Roman"/>
              </a:rPr>
              <a:t>tendency</a:t>
            </a:r>
            <a:r>
              <a:rPr sz="2000" b="1" spc="-28" dirty="0">
                <a:latin typeface="Times New Roman"/>
                <a:cs typeface="Times New Roman"/>
              </a:rPr>
              <a:t> </a:t>
            </a:r>
            <a:r>
              <a:rPr sz="2000" dirty="0">
                <a:latin typeface="Times New Roman"/>
                <a:cs typeface="Times New Roman"/>
              </a:rPr>
              <a:t>and</a:t>
            </a:r>
            <a:r>
              <a:rPr sz="2000" spc="-9" dirty="0">
                <a:latin typeface="Times New Roman"/>
                <a:cs typeface="Times New Roman"/>
              </a:rPr>
              <a:t> </a:t>
            </a:r>
            <a:r>
              <a:rPr sz="2000" b="1" dirty="0">
                <a:latin typeface="Times New Roman"/>
                <a:cs typeface="Times New Roman"/>
              </a:rPr>
              <a:t>dispersion</a:t>
            </a:r>
            <a:r>
              <a:rPr sz="2000" b="1" spc="-28" dirty="0">
                <a:latin typeface="Times New Roman"/>
                <a:cs typeface="Times New Roman"/>
              </a:rPr>
              <a:t> </a:t>
            </a:r>
            <a:r>
              <a:rPr sz="2000" b="1" dirty="0">
                <a:latin typeface="Times New Roman"/>
                <a:cs typeface="Times New Roman"/>
              </a:rPr>
              <a:t>of</a:t>
            </a:r>
            <a:r>
              <a:rPr sz="2000" b="1" spc="-18" dirty="0">
                <a:latin typeface="Times New Roman"/>
                <a:cs typeface="Times New Roman"/>
              </a:rPr>
              <a:t> </a:t>
            </a:r>
            <a:r>
              <a:rPr sz="2000" b="1" dirty="0">
                <a:latin typeface="Times New Roman"/>
                <a:cs typeface="Times New Roman"/>
              </a:rPr>
              <a:t>the</a:t>
            </a:r>
            <a:r>
              <a:rPr sz="2000" b="1" spc="-18" dirty="0">
                <a:latin typeface="Times New Roman"/>
                <a:cs typeface="Times New Roman"/>
              </a:rPr>
              <a:t> </a:t>
            </a:r>
            <a:r>
              <a:rPr sz="2000" b="1" spc="5" dirty="0">
                <a:latin typeface="Times New Roman"/>
                <a:cs typeface="Times New Roman"/>
              </a:rPr>
              <a:t>data</a:t>
            </a:r>
            <a:r>
              <a:rPr sz="2000" spc="5" dirty="0">
                <a:latin typeface="Times New Roman"/>
                <a:cs typeface="Times New Roman"/>
              </a:rPr>
              <a:t>.</a:t>
            </a:r>
            <a:endParaRPr sz="2000" dirty="0">
              <a:latin typeface="Times New Roman"/>
              <a:cs typeface="Times New Roman"/>
            </a:endParaRPr>
          </a:p>
          <a:p>
            <a:pPr marL="328254" indent="-316531">
              <a:spcBef>
                <a:spcPts val="1112"/>
              </a:spcBef>
              <a:buFont typeface="Times New Roman"/>
              <a:buChar char="•"/>
              <a:tabLst>
                <a:tab pos="327668" algn="l"/>
                <a:tab pos="328254" algn="l"/>
              </a:tabLst>
            </a:pPr>
            <a:r>
              <a:rPr sz="2000" b="1" dirty="0">
                <a:latin typeface="Times New Roman"/>
                <a:cs typeface="Times New Roman"/>
              </a:rPr>
              <a:t>Measures</a:t>
            </a:r>
            <a:r>
              <a:rPr sz="2000" b="1" spc="-32" dirty="0">
                <a:latin typeface="Times New Roman"/>
                <a:cs typeface="Times New Roman"/>
              </a:rPr>
              <a:t> </a:t>
            </a:r>
            <a:r>
              <a:rPr sz="2000" b="1" dirty="0">
                <a:latin typeface="Times New Roman"/>
                <a:cs typeface="Times New Roman"/>
              </a:rPr>
              <a:t>of</a:t>
            </a:r>
            <a:r>
              <a:rPr sz="2000" b="1" spc="-9" dirty="0">
                <a:latin typeface="Times New Roman"/>
                <a:cs typeface="Times New Roman"/>
              </a:rPr>
              <a:t> </a:t>
            </a:r>
            <a:r>
              <a:rPr sz="2000" b="1" dirty="0">
                <a:latin typeface="Times New Roman"/>
                <a:cs typeface="Times New Roman"/>
              </a:rPr>
              <a:t>central</a:t>
            </a:r>
            <a:r>
              <a:rPr sz="2000" b="1" spc="-23" dirty="0">
                <a:latin typeface="Times New Roman"/>
                <a:cs typeface="Times New Roman"/>
              </a:rPr>
              <a:t> </a:t>
            </a:r>
            <a:r>
              <a:rPr sz="2000" b="1" dirty="0">
                <a:latin typeface="Times New Roman"/>
                <a:cs typeface="Times New Roman"/>
              </a:rPr>
              <a:t>tendency</a:t>
            </a:r>
            <a:r>
              <a:rPr sz="2000" b="1" spc="-23" dirty="0">
                <a:latin typeface="Times New Roman"/>
                <a:cs typeface="Times New Roman"/>
              </a:rPr>
              <a:t> </a:t>
            </a:r>
            <a:r>
              <a:rPr sz="2000" dirty="0">
                <a:latin typeface="Times New Roman"/>
                <a:cs typeface="Times New Roman"/>
              </a:rPr>
              <a:t>include</a:t>
            </a:r>
            <a:r>
              <a:rPr sz="2000" spc="-23" dirty="0">
                <a:latin typeface="Times New Roman"/>
                <a:cs typeface="Times New Roman"/>
              </a:rPr>
              <a:t> </a:t>
            </a:r>
            <a:r>
              <a:rPr sz="2000" b="1" dirty="0">
                <a:latin typeface="Times New Roman"/>
                <a:cs typeface="Times New Roman"/>
              </a:rPr>
              <a:t>mean</a:t>
            </a:r>
            <a:r>
              <a:rPr sz="2000" dirty="0">
                <a:latin typeface="Times New Roman"/>
                <a:cs typeface="Times New Roman"/>
              </a:rPr>
              <a:t>,</a:t>
            </a:r>
            <a:r>
              <a:rPr sz="2000" spc="-18" dirty="0">
                <a:latin typeface="Times New Roman"/>
                <a:cs typeface="Times New Roman"/>
              </a:rPr>
              <a:t> </a:t>
            </a:r>
            <a:r>
              <a:rPr sz="2000" b="1" dirty="0">
                <a:latin typeface="Times New Roman"/>
                <a:cs typeface="Times New Roman"/>
              </a:rPr>
              <a:t>median</a:t>
            </a:r>
            <a:r>
              <a:rPr sz="2000" dirty="0">
                <a:latin typeface="Times New Roman"/>
                <a:cs typeface="Times New Roman"/>
              </a:rPr>
              <a:t>,</a:t>
            </a:r>
            <a:r>
              <a:rPr sz="2000" spc="-14" dirty="0">
                <a:latin typeface="Times New Roman"/>
                <a:cs typeface="Times New Roman"/>
              </a:rPr>
              <a:t> </a:t>
            </a:r>
            <a:r>
              <a:rPr sz="2000" b="1" dirty="0">
                <a:latin typeface="Times New Roman"/>
                <a:cs typeface="Times New Roman"/>
              </a:rPr>
              <a:t>mode</a:t>
            </a:r>
            <a:r>
              <a:rPr sz="2000" dirty="0">
                <a:latin typeface="Times New Roman"/>
                <a:cs typeface="Times New Roman"/>
              </a:rPr>
              <a:t>,</a:t>
            </a:r>
            <a:r>
              <a:rPr sz="2000" spc="-14" dirty="0">
                <a:latin typeface="Times New Roman"/>
                <a:cs typeface="Times New Roman"/>
              </a:rPr>
              <a:t> </a:t>
            </a:r>
            <a:r>
              <a:rPr sz="2000" dirty="0">
                <a:latin typeface="Times New Roman"/>
                <a:cs typeface="Times New Roman"/>
              </a:rPr>
              <a:t>and</a:t>
            </a:r>
            <a:r>
              <a:rPr sz="2000" spc="-9" dirty="0">
                <a:latin typeface="Times New Roman"/>
                <a:cs typeface="Times New Roman"/>
              </a:rPr>
              <a:t> </a:t>
            </a:r>
            <a:r>
              <a:rPr sz="2000" b="1" dirty="0">
                <a:latin typeface="Times New Roman"/>
                <a:cs typeface="Times New Roman"/>
              </a:rPr>
              <a:t>midrange</a:t>
            </a:r>
            <a:r>
              <a:rPr sz="2000" dirty="0">
                <a:latin typeface="Times New Roman"/>
                <a:cs typeface="Times New Roman"/>
              </a:rPr>
              <a:t>.</a:t>
            </a:r>
          </a:p>
          <a:p>
            <a:pPr marL="328254" indent="-316531">
              <a:spcBef>
                <a:spcPts val="1108"/>
              </a:spcBef>
              <a:buFont typeface="Times New Roman"/>
              <a:buChar char="•"/>
              <a:tabLst>
                <a:tab pos="327668" algn="l"/>
                <a:tab pos="328254" algn="l"/>
              </a:tabLst>
            </a:pPr>
            <a:r>
              <a:rPr sz="2000" b="1" dirty="0">
                <a:latin typeface="Times New Roman"/>
                <a:cs typeface="Times New Roman"/>
              </a:rPr>
              <a:t>Measures</a:t>
            </a:r>
            <a:r>
              <a:rPr sz="2000" b="1" spc="-32" dirty="0">
                <a:latin typeface="Times New Roman"/>
                <a:cs typeface="Times New Roman"/>
              </a:rPr>
              <a:t> </a:t>
            </a:r>
            <a:r>
              <a:rPr sz="2000" b="1" dirty="0">
                <a:latin typeface="Times New Roman"/>
                <a:cs typeface="Times New Roman"/>
              </a:rPr>
              <a:t>of</a:t>
            </a:r>
            <a:r>
              <a:rPr sz="2000" b="1" spc="-14" dirty="0">
                <a:latin typeface="Times New Roman"/>
                <a:cs typeface="Times New Roman"/>
              </a:rPr>
              <a:t> </a:t>
            </a:r>
            <a:r>
              <a:rPr sz="2000" b="1" dirty="0">
                <a:latin typeface="Times New Roman"/>
                <a:cs typeface="Times New Roman"/>
              </a:rPr>
              <a:t>data</a:t>
            </a:r>
            <a:r>
              <a:rPr sz="2000" b="1" spc="-9" dirty="0">
                <a:latin typeface="Times New Roman"/>
                <a:cs typeface="Times New Roman"/>
              </a:rPr>
              <a:t> </a:t>
            </a:r>
            <a:r>
              <a:rPr sz="2000" b="1" dirty="0">
                <a:latin typeface="Times New Roman"/>
                <a:cs typeface="Times New Roman"/>
              </a:rPr>
              <a:t>dispersion</a:t>
            </a:r>
            <a:r>
              <a:rPr sz="2000" b="1" spc="-42" dirty="0">
                <a:latin typeface="Times New Roman"/>
                <a:cs typeface="Times New Roman"/>
              </a:rPr>
              <a:t> </a:t>
            </a:r>
            <a:r>
              <a:rPr sz="2000" dirty="0">
                <a:latin typeface="Times New Roman"/>
                <a:cs typeface="Times New Roman"/>
              </a:rPr>
              <a:t>include</a:t>
            </a:r>
            <a:r>
              <a:rPr sz="2000" spc="-14" dirty="0">
                <a:latin typeface="Times New Roman"/>
                <a:cs typeface="Times New Roman"/>
              </a:rPr>
              <a:t> </a:t>
            </a:r>
            <a:r>
              <a:rPr sz="2000" b="1" dirty="0">
                <a:latin typeface="Times New Roman"/>
                <a:cs typeface="Times New Roman"/>
              </a:rPr>
              <a:t>quartiles</a:t>
            </a:r>
            <a:r>
              <a:rPr sz="2000" dirty="0">
                <a:latin typeface="Times New Roman"/>
                <a:cs typeface="Times New Roman"/>
              </a:rPr>
              <a:t>,</a:t>
            </a:r>
            <a:r>
              <a:rPr sz="2000" spc="-42" dirty="0">
                <a:latin typeface="Times New Roman"/>
                <a:cs typeface="Times New Roman"/>
              </a:rPr>
              <a:t> </a:t>
            </a:r>
            <a:r>
              <a:rPr sz="2000" b="1" dirty="0">
                <a:latin typeface="Times New Roman"/>
                <a:cs typeface="Times New Roman"/>
              </a:rPr>
              <a:t>interquartile</a:t>
            </a:r>
            <a:r>
              <a:rPr sz="2000" b="1" spc="-32" dirty="0">
                <a:latin typeface="Times New Roman"/>
                <a:cs typeface="Times New Roman"/>
              </a:rPr>
              <a:t> </a:t>
            </a:r>
            <a:r>
              <a:rPr sz="2000" b="1" dirty="0">
                <a:latin typeface="Times New Roman"/>
                <a:cs typeface="Times New Roman"/>
              </a:rPr>
              <a:t>range</a:t>
            </a:r>
            <a:r>
              <a:rPr sz="2000" b="1" spc="-23" dirty="0">
                <a:latin typeface="Times New Roman"/>
                <a:cs typeface="Times New Roman"/>
              </a:rPr>
              <a:t> </a:t>
            </a:r>
            <a:r>
              <a:rPr sz="2000" b="1" spc="5" dirty="0">
                <a:latin typeface="Times New Roman"/>
                <a:cs typeface="Times New Roman"/>
              </a:rPr>
              <a:t>(IQR)</a:t>
            </a:r>
            <a:r>
              <a:rPr sz="2000" spc="5" dirty="0">
                <a:latin typeface="Times New Roman"/>
                <a:cs typeface="Times New Roman"/>
              </a:rPr>
              <a:t>,</a:t>
            </a:r>
            <a:r>
              <a:rPr sz="2000" spc="-42" dirty="0">
                <a:latin typeface="Times New Roman"/>
                <a:cs typeface="Times New Roman"/>
              </a:rPr>
              <a:t> </a:t>
            </a:r>
            <a:r>
              <a:rPr sz="2000" dirty="0">
                <a:latin typeface="Times New Roman"/>
                <a:cs typeface="Times New Roman"/>
              </a:rPr>
              <a:t>and</a:t>
            </a:r>
            <a:r>
              <a:rPr lang="en-US" sz="2000" dirty="0">
                <a:latin typeface="Times New Roman"/>
                <a:cs typeface="Times New Roman"/>
              </a:rPr>
              <a:t> </a:t>
            </a:r>
            <a:r>
              <a:rPr sz="2000" b="1" dirty="0">
                <a:latin typeface="Times New Roman"/>
                <a:cs typeface="Times New Roman"/>
              </a:rPr>
              <a:t>variance</a:t>
            </a:r>
            <a:r>
              <a:rPr sz="2000" dirty="0">
                <a:latin typeface="Times New Roman"/>
                <a:cs typeface="Times New Roman"/>
              </a:rPr>
              <a:t>.</a:t>
            </a:r>
          </a:p>
          <a:p>
            <a:pPr>
              <a:spcBef>
                <a:spcPts val="32"/>
              </a:spcBef>
            </a:pPr>
            <a:endParaRPr sz="2000" dirty="0">
              <a:latin typeface="Times New Roman"/>
              <a:cs typeface="Times New Roman"/>
            </a:endParaRPr>
          </a:p>
          <a:p>
            <a:pPr marL="328254" marR="4689" indent="-316531">
              <a:buChar char="•"/>
              <a:tabLst>
                <a:tab pos="327668" algn="l"/>
                <a:tab pos="328254" algn="l"/>
              </a:tabLst>
            </a:pPr>
            <a:r>
              <a:rPr sz="2000" dirty="0">
                <a:latin typeface="Times New Roman"/>
                <a:cs typeface="Times New Roman"/>
              </a:rPr>
              <a:t>These</a:t>
            </a:r>
            <a:r>
              <a:rPr sz="2000" spc="-9" dirty="0">
                <a:latin typeface="Times New Roman"/>
                <a:cs typeface="Times New Roman"/>
              </a:rPr>
              <a:t> </a:t>
            </a:r>
            <a:r>
              <a:rPr sz="2000" dirty="0">
                <a:latin typeface="Times New Roman"/>
                <a:cs typeface="Times New Roman"/>
              </a:rPr>
              <a:t>descriptive</a:t>
            </a:r>
            <a:r>
              <a:rPr sz="2000" spc="-37" dirty="0">
                <a:latin typeface="Times New Roman"/>
                <a:cs typeface="Times New Roman"/>
              </a:rPr>
              <a:t> </a:t>
            </a:r>
            <a:r>
              <a:rPr sz="2000" spc="-5" dirty="0">
                <a:latin typeface="Times New Roman"/>
                <a:cs typeface="Times New Roman"/>
              </a:rPr>
              <a:t>statistics</a:t>
            </a:r>
            <a:r>
              <a:rPr sz="2000" spc="-18" dirty="0">
                <a:latin typeface="Times New Roman"/>
                <a:cs typeface="Times New Roman"/>
              </a:rPr>
              <a:t> </a:t>
            </a:r>
            <a:r>
              <a:rPr sz="2000" dirty="0">
                <a:latin typeface="Times New Roman"/>
                <a:cs typeface="Times New Roman"/>
              </a:rPr>
              <a:t>are</a:t>
            </a:r>
            <a:r>
              <a:rPr sz="2000" spc="-5" dirty="0">
                <a:latin typeface="Times New Roman"/>
                <a:cs typeface="Times New Roman"/>
              </a:rPr>
              <a:t> </a:t>
            </a:r>
            <a:r>
              <a:rPr sz="2000" dirty="0">
                <a:latin typeface="Times New Roman"/>
                <a:cs typeface="Times New Roman"/>
              </a:rPr>
              <a:t>of</a:t>
            </a:r>
            <a:r>
              <a:rPr sz="2000" spc="-9" dirty="0">
                <a:latin typeface="Times New Roman"/>
                <a:cs typeface="Times New Roman"/>
              </a:rPr>
              <a:t> </a:t>
            </a:r>
            <a:r>
              <a:rPr sz="2000" dirty="0">
                <a:latin typeface="Times New Roman"/>
                <a:cs typeface="Times New Roman"/>
              </a:rPr>
              <a:t>great</a:t>
            </a:r>
            <a:r>
              <a:rPr sz="2000" spc="-18" dirty="0">
                <a:latin typeface="Times New Roman"/>
                <a:cs typeface="Times New Roman"/>
              </a:rPr>
              <a:t> </a:t>
            </a:r>
            <a:r>
              <a:rPr sz="2000" dirty="0">
                <a:latin typeface="Times New Roman"/>
                <a:cs typeface="Times New Roman"/>
              </a:rPr>
              <a:t>help</a:t>
            </a:r>
            <a:r>
              <a:rPr sz="2000" spc="-9" dirty="0">
                <a:latin typeface="Times New Roman"/>
                <a:cs typeface="Times New Roman"/>
              </a:rPr>
              <a:t> </a:t>
            </a:r>
            <a:r>
              <a:rPr sz="2000" dirty="0">
                <a:latin typeface="Times New Roman"/>
                <a:cs typeface="Times New Roman"/>
              </a:rPr>
              <a:t>in</a:t>
            </a:r>
            <a:r>
              <a:rPr sz="2000" spc="9" dirty="0">
                <a:latin typeface="Times New Roman"/>
                <a:cs typeface="Times New Roman"/>
              </a:rPr>
              <a:t> </a:t>
            </a:r>
            <a:r>
              <a:rPr sz="2000" dirty="0">
                <a:latin typeface="Times New Roman"/>
                <a:cs typeface="Times New Roman"/>
              </a:rPr>
              <a:t>understanding</a:t>
            </a:r>
            <a:r>
              <a:rPr sz="2000" spc="-32" dirty="0">
                <a:latin typeface="Times New Roman"/>
                <a:cs typeface="Times New Roman"/>
              </a:rPr>
              <a:t> </a:t>
            </a:r>
            <a:r>
              <a:rPr sz="2000" dirty="0">
                <a:latin typeface="Times New Roman"/>
                <a:cs typeface="Times New Roman"/>
              </a:rPr>
              <a:t>the</a:t>
            </a:r>
            <a:r>
              <a:rPr sz="2000" spc="-5" dirty="0">
                <a:latin typeface="Times New Roman"/>
                <a:cs typeface="Times New Roman"/>
              </a:rPr>
              <a:t> distribution</a:t>
            </a:r>
            <a:r>
              <a:rPr sz="2000" spc="-32" dirty="0">
                <a:latin typeface="Times New Roman"/>
                <a:cs typeface="Times New Roman"/>
              </a:rPr>
              <a:t> </a:t>
            </a:r>
            <a:r>
              <a:rPr sz="2000" dirty="0">
                <a:latin typeface="Times New Roman"/>
                <a:cs typeface="Times New Roman"/>
              </a:rPr>
              <a:t>of</a:t>
            </a:r>
            <a:r>
              <a:rPr sz="2000" spc="5" dirty="0">
                <a:latin typeface="Times New Roman"/>
                <a:cs typeface="Times New Roman"/>
              </a:rPr>
              <a:t> </a:t>
            </a:r>
            <a:r>
              <a:rPr sz="2000" dirty="0">
                <a:latin typeface="Times New Roman"/>
                <a:cs typeface="Times New Roman"/>
              </a:rPr>
              <a:t>the </a:t>
            </a:r>
            <a:r>
              <a:rPr sz="2000" spc="-447" dirty="0">
                <a:latin typeface="Times New Roman"/>
                <a:cs typeface="Times New Roman"/>
              </a:rPr>
              <a:t> </a:t>
            </a:r>
            <a:r>
              <a:rPr sz="2000" dirty="0">
                <a:latin typeface="Times New Roman"/>
                <a:cs typeface="Times New Roman"/>
              </a:rPr>
              <a:t>data.</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404447"/>
            <a:ext cx="3429000" cy="863550"/>
          </a:xfrm>
          <a:prstGeom prst="rect">
            <a:avLst/>
          </a:prstGeom>
          <a:solidFill>
            <a:schemeClr val="bg1"/>
          </a:solidFill>
        </p:spPr>
        <p:txBody>
          <a:bodyPr vert="horz" wrap="square" lIns="0" tIns="184638" rIns="0" bIns="0" rtlCol="0">
            <a:spAutoFit/>
          </a:bodyPr>
          <a:lstStyle/>
          <a:p>
            <a:pPr>
              <a:spcBef>
                <a:spcPts val="1454"/>
              </a:spcBef>
            </a:pPr>
            <a:r>
              <a:rPr dirty="0">
                <a:solidFill>
                  <a:srgbClr val="FF0000"/>
                </a:solidFill>
              </a:rPr>
              <a:t>Mean</a:t>
            </a:r>
          </a:p>
        </p:txBody>
      </p:sp>
      <p:sp>
        <p:nvSpPr>
          <p:cNvPr id="3" name="object 3"/>
          <p:cNvSpPr txBox="1"/>
          <p:nvPr/>
        </p:nvSpPr>
        <p:spPr>
          <a:xfrm>
            <a:off x="424376" y="1411459"/>
            <a:ext cx="8165709" cy="580533"/>
          </a:xfrm>
          <a:prstGeom prst="rect">
            <a:avLst/>
          </a:prstGeom>
        </p:spPr>
        <p:txBody>
          <a:bodyPr vert="horz" wrap="square" lIns="0" tIns="12309" rIns="0" bIns="0" rtlCol="0">
            <a:spAutoFit/>
          </a:bodyPr>
          <a:lstStyle/>
          <a:p>
            <a:pPr marL="328254" indent="-316531">
              <a:spcBef>
                <a:spcPts val="97"/>
              </a:spcBef>
              <a:buChar char="•"/>
              <a:tabLst>
                <a:tab pos="327668" algn="l"/>
                <a:tab pos="328254" algn="l"/>
              </a:tabLst>
            </a:pPr>
            <a:r>
              <a:rPr sz="1846" dirty="0">
                <a:latin typeface="Times New Roman"/>
                <a:cs typeface="Times New Roman"/>
              </a:rPr>
              <a:t>The</a:t>
            </a:r>
            <a:r>
              <a:rPr sz="1846" spc="-9" dirty="0">
                <a:latin typeface="Times New Roman"/>
                <a:cs typeface="Times New Roman"/>
              </a:rPr>
              <a:t> </a:t>
            </a:r>
            <a:r>
              <a:rPr sz="1846" spc="-5" dirty="0">
                <a:latin typeface="Times New Roman"/>
                <a:cs typeface="Times New Roman"/>
              </a:rPr>
              <a:t>most</a:t>
            </a:r>
            <a:r>
              <a:rPr sz="1846" dirty="0">
                <a:latin typeface="Times New Roman"/>
                <a:cs typeface="Times New Roman"/>
              </a:rPr>
              <a:t> </a:t>
            </a:r>
            <a:r>
              <a:rPr sz="1846" spc="-5" dirty="0">
                <a:latin typeface="Times New Roman"/>
                <a:cs typeface="Times New Roman"/>
              </a:rPr>
              <a:t>common</a:t>
            </a:r>
            <a:r>
              <a:rPr sz="1846" spc="9" dirty="0">
                <a:latin typeface="Times New Roman"/>
                <a:cs typeface="Times New Roman"/>
              </a:rPr>
              <a:t> </a:t>
            </a:r>
            <a:r>
              <a:rPr sz="1846" dirty="0">
                <a:latin typeface="Times New Roman"/>
                <a:cs typeface="Times New Roman"/>
              </a:rPr>
              <a:t>and</a:t>
            </a:r>
            <a:r>
              <a:rPr sz="1846" spc="-14" dirty="0">
                <a:latin typeface="Times New Roman"/>
                <a:cs typeface="Times New Roman"/>
              </a:rPr>
              <a:t> </a:t>
            </a:r>
            <a:r>
              <a:rPr sz="1846" spc="-5" dirty="0">
                <a:latin typeface="Times New Roman"/>
                <a:cs typeface="Times New Roman"/>
              </a:rPr>
              <a:t>most</a:t>
            </a:r>
            <a:r>
              <a:rPr sz="1846" spc="-9" dirty="0">
                <a:latin typeface="Times New Roman"/>
                <a:cs typeface="Times New Roman"/>
              </a:rPr>
              <a:t> </a:t>
            </a:r>
            <a:r>
              <a:rPr sz="1846" dirty="0">
                <a:latin typeface="Times New Roman"/>
                <a:cs typeface="Times New Roman"/>
              </a:rPr>
              <a:t>effective</a:t>
            </a:r>
            <a:r>
              <a:rPr sz="1846" spc="-32" dirty="0">
                <a:latin typeface="Times New Roman"/>
                <a:cs typeface="Times New Roman"/>
              </a:rPr>
              <a:t> </a:t>
            </a:r>
            <a:r>
              <a:rPr sz="1846" dirty="0">
                <a:latin typeface="Times New Roman"/>
                <a:cs typeface="Times New Roman"/>
              </a:rPr>
              <a:t>numerical</a:t>
            </a:r>
            <a:r>
              <a:rPr sz="1846" spc="-14" dirty="0">
                <a:latin typeface="Times New Roman"/>
                <a:cs typeface="Times New Roman"/>
              </a:rPr>
              <a:t> </a:t>
            </a:r>
            <a:r>
              <a:rPr sz="1846" spc="-5" dirty="0">
                <a:latin typeface="Times New Roman"/>
                <a:cs typeface="Times New Roman"/>
              </a:rPr>
              <a:t>measure</a:t>
            </a:r>
            <a:r>
              <a:rPr sz="1846" spc="-23" dirty="0">
                <a:latin typeface="Times New Roman"/>
                <a:cs typeface="Times New Roman"/>
              </a:rPr>
              <a:t> </a:t>
            </a:r>
            <a:r>
              <a:rPr sz="1846" dirty="0">
                <a:latin typeface="Times New Roman"/>
                <a:cs typeface="Times New Roman"/>
              </a:rPr>
              <a:t>of</a:t>
            </a:r>
            <a:r>
              <a:rPr sz="1846" spc="5" dirty="0">
                <a:latin typeface="Times New Roman"/>
                <a:cs typeface="Times New Roman"/>
              </a:rPr>
              <a:t> </a:t>
            </a:r>
            <a:r>
              <a:rPr sz="1846" dirty="0">
                <a:latin typeface="Times New Roman"/>
                <a:cs typeface="Times New Roman"/>
              </a:rPr>
              <a:t>the</a:t>
            </a:r>
            <a:r>
              <a:rPr sz="1846" spc="-23" dirty="0">
                <a:latin typeface="Times New Roman"/>
                <a:cs typeface="Times New Roman"/>
              </a:rPr>
              <a:t> </a:t>
            </a:r>
            <a:r>
              <a:rPr sz="1846" spc="-5" dirty="0">
                <a:latin typeface="Times New Roman"/>
                <a:cs typeface="Times New Roman"/>
              </a:rPr>
              <a:t>“</a:t>
            </a:r>
            <a:r>
              <a:rPr sz="1846" b="1" i="1" spc="-5" dirty="0">
                <a:latin typeface="Times New Roman"/>
                <a:cs typeface="Times New Roman"/>
              </a:rPr>
              <a:t>center</a:t>
            </a:r>
            <a:r>
              <a:rPr sz="1846" spc="-5" dirty="0">
                <a:latin typeface="Times New Roman"/>
                <a:cs typeface="Times New Roman"/>
              </a:rPr>
              <a:t>” </a:t>
            </a:r>
            <a:r>
              <a:rPr sz="1846" dirty="0">
                <a:latin typeface="Times New Roman"/>
                <a:cs typeface="Times New Roman"/>
              </a:rPr>
              <a:t>of</a:t>
            </a:r>
            <a:r>
              <a:rPr sz="1846" spc="-14" dirty="0">
                <a:latin typeface="Times New Roman"/>
                <a:cs typeface="Times New Roman"/>
              </a:rPr>
              <a:t> </a:t>
            </a:r>
            <a:r>
              <a:rPr sz="1846" dirty="0">
                <a:latin typeface="Times New Roman"/>
                <a:cs typeface="Times New Roman"/>
              </a:rPr>
              <a:t>a</a:t>
            </a:r>
            <a:r>
              <a:rPr sz="1846" spc="5" dirty="0">
                <a:latin typeface="Times New Roman"/>
                <a:cs typeface="Times New Roman"/>
              </a:rPr>
              <a:t> </a:t>
            </a:r>
            <a:r>
              <a:rPr sz="1846" spc="-5" dirty="0">
                <a:latin typeface="Times New Roman"/>
                <a:cs typeface="Times New Roman"/>
              </a:rPr>
              <a:t>set</a:t>
            </a:r>
            <a:r>
              <a:rPr sz="1846" spc="-14" dirty="0">
                <a:latin typeface="Times New Roman"/>
                <a:cs typeface="Times New Roman"/>
              </a:rPr>
              <a:t> </a:t>
            </a:r>
            <a:r>
              <a:rPr sz="1846" dirty="0">
                <a:latin typeface="Times New Roman"/>
                <a:cs typeface="Times New Roman"/>
              </a:rPr>
              <a:t>of</a:t>
            </a:r>
            <a:endParaRPr sz="1846">
              <a:latin typeface="Times New Roman"/>
              <a:cs typeface="Times New Roman"/>
            </a:endParaRPr>
          </a:p>
          <a:p>
            <a:pPr marL="328254"/>
            <a:r>
              <a:rPr sz="1846" dirty="0">
                <a:latin typeface="Times New Roman"/>
                <a:cs typeface="Times New Roman"/>
              </a:rPr>
              <a:t>data</a:t>
            </a:r>
            <a:r>
              <a:rPr sz="1846" spc="-28" dirty="0">
                <a:latin typeface="Times New Roman"/>
                <a:cs typeface="Times New Roman"/>
              </a:rPr>
              <a:t> </a:t>
            </a:r>
            <a:r>
              <a:rPr sz="1846" dirty="0">
                <a:latin typeface="Times New Roman"/>
                <a:cs typeface="Times New Roman"/>
              </a:rPr>
              <a:t>is</a:t>
            </a:r>
            <a:r>
              <a:rPr sz="1846" spc="-23" dirty="0">
                <a:latin typeface="Times New Roman"/>
                <a:cs typeface="Times New Roman"/>
              </a:rPr>
              <a:t> </a:t>
            </a:r>
            <a:r>
              <a:rPr sz="1846" dirty="0">
                <a:latin typeface="Times New Roman"/>
                <a:cs typeface="Times New Roman"/>
              </a:rPr>
              <a:t>the</a:t>
            </a:r>
            <a:r>
              <a:rPr sz="1846" spc="-23" dirty="0">
                <a:latin typeface="Times New Roman"/>
                <a:cs typeface="Times New Roman"/>
              </a:rPr>
              <a:t> </a:t>
            </a:r>
            <a:r>
              <a:rPr sz="1846" b="1" dirty="0">
                <a:latin typeface="Times New Roman"/>
                <a:cs typeface="Times New Roman"/>
              </a:rPr>
              <a:t>arithmetic</a:t>
            </a:r>
            <a:r>
              <a:rPr sz="1846" b="1" spc="-51" dirty="0">
                <a:latin typeface="Times New Roman"/>
                <a:cs typeface="Times New Roman"/>
              </a:rPr>
              <a:t> </a:t>
            </a:r>
            <a:r>
              <a:rPr sz="1846" b="1" dirty="0">
                <a:latin typeface="Times New Roman"/>
                <a:cs typeface="Times New Roman"/>
              </a:rPr>
              <a:t>mean</a:t>
            </a:r>
            <a:r>
              <a:rPr sz="1846" dirty="0">
                <a:latin typeface="Times New Roman"/>
                <a:cs typeface="Times New Roman"/>
              </a:rPr>
              <a:t>.</a:t>
            </a:r>
            <a:endParaRPr sz="1846">
              <a:latin typeface="Times New Roman"/>
              <a:cs typeface="Times New Roman"/>
            </a:endParaRPr>
          </a:p>
        </p:txBody>
      </p:sp>
      <p:sp>
        <p:nvSpPr>
          <p:cNvPr id="4" name="object 4"/>
          <p:cNvSpPr txBox="1"/>
          <p:nvPr/>
        </p:nvSpPr>
        <p:spPr>
          <a:xfrm>
            <a:off x="794356" y="2185534"/>
            <a:ext cx="1828213" cy="296481"/>
          </a:xfrm>
          <a:prstGeom prst="rect">
            <a:avLst/>
          </a:prstGeom>
        </p:spPr>
        <p:txBody>
          <a:bodyPr vert="horz" wrap="square" lIns="0" tIns="12309" rIns="0" bIns="0" rtlCol="0">
            <a:spAutoFit/>
          </a:bodyPr>
          <a:lstStyle/>
          <a:p>
            <a:pPr marL="11723">
              <a:spcBef>
                <a:spcPts val="97"/>
              </a:spcBef>
            </a:pPr>
            <a:r>
              <a:rPr sz="1846" b="1" dirty="0">
                <a:latin typeface="Times New Roman"/>
                <a:cs typeface="Times New Roman"/>
              </a:rPr>
              <a:t>Arithmetic</a:t>
            </a:r>
            <a:r>
              <a:rPr sz="1846" b="1" spc="-92" dirty="0">
                <a:latin typeface="Times New Roman"/>
                <a:cs typeface="Times New Roman"/>
              </a:rPr>
              <a:t> </a:t>
            </a:r>
            <a:r>
              <a:rPr sz="1846" b="1" dirty="0">
                <a:latin typeface="Times New Roman"/>
                <a:cs typeface="Times New Roman"/>
              </a:rPr>
              <a:t>Mean:</a:t>
            </a:r>
            <a:endParaRPr sz="1846">
              <a:latin typeface="Times New Roman"/>
              <a:cs typeface="Times New Roman"/>
            </a:endParaRPr>
          </a:p>
        </p:txBody>
      </p:sp>
      <p:sp>
        <p:nvSpPr>
          <p:cNvPr id="5" name="object 5"/>
          <p:cNvSpPr txBox="1"/>
          <p:nvPr/>
        </p:nvSpPr>
        <p:spPr>
          <a:xfrm>
            <a:off x="400929" y="3161594"/>
            <a:ext cx="8104163" cy="709105"/>
          </a:xfrm>
          <a:prstGeom prst="rect">
            <a:avLst/>
          </a:prstGeom>
        </p:spPr>
        <p:txBody>
          <a:bodyPr vert="horz" wrap="square" lIns="0" tIns="91440" rIns="0" bIns="0" rtlCol="0">
            <a:spAutoFit/>
          </a:bodyPr>
          <a:lstStyle/>
          <a:p>
            <a:pPr marL="351701" indent="-316531">
              <a:spcBef>
                <a:spcPts val="720"/>
              </a:spcBef>
              <a:buChar char="•"/>
              <a:tabLst>
                <a:tab pos="351115" algn="l"/>
                <a:tab pos="351701" algn="l"/>
              </a:tabLst>
            </a:pPr>
            <a:r>
              <a:rPr sz="1846" spc="-5" dirty="0">
                <a:latin typeface="Times New Roman"/>
                <a:cs typeface="Times New Roman"/>
              </a:rPr>
              <a:t>Sometimes,</a:t>
            </a:r>
            <a:r>
              <a:rPr sz="1846" dirty="0">
                <a:latin typeface="Times New Roman"/>
                <a:cs typeface="Times New Roman"/>
              </a:rPr>
              <a:t> each</a:t>
            </a:r>
            <a:r>
              <a:rPr sz="1846" spc="-5" dirty="0">
                <a:latin typeface="Times New Roman"/>
                <a:cs typeface="Times New Roman"/>
              </a:rPr>
              <a:t> </a:t>
            </a:r>
            <a:r>
              <a:rPr sz="1846" dirty="0">
                <a:latin typeface="Times New Roman"/>
                <a:cs typeface="Times New Roman"/>
              </a:rPr>
              <a:t>value</a:t>
            </a:r>
            <a:r>
              <a:rPr sz="1846" spc="-23" dirty="0">
                <a:latin typeface="Times New Roman"/>
                <a:cs typeface="Times New Roman"/>
              </a:rPr>
              <a:t> </a:t>
            </a:r>
            <a:r>
              <a:rPr sz="1846" i="1" dirty="0">
                <a:latin typeface="Times New Roman"/>
                <a:cs typeface="Times New Roman"/>
              </a:rPr>
              <a:t>x</a:t>
            </a:r>
            <a:r>
              <a:rPr i="1" baseline="-21367" dirty="0">
                <a:latin typeface="Times New Roman"/>
                <a:cs typeface="Times New Roman"/>
              </a:rPr>
              <a:t>i</a:t>
            </a:r>
            <a:r>
              <a:rPr i="1" spc="249" baseline="-21367" dirty="0">
                <a:latin typeface="Times New Roman"/>
                <a:cs typeface="Times New Roman"/>
              </a:rPr>
              <a:t> </a:t>
            </a:r>
            <a:r>
              <a:rPr sz="1846" dirty="0">
                <a:latin typeface="Times New Roman"/>
                <a:cs typeface="Times New Roman"/>
              </a:rPr>
              <a:t>in</a:t>
            </a:r>
            <a:r>
              <a:rPr sz="1846" spc="-5" dirty="0">
                <a:latin typeface="Times New Roman"/>
                <a:cs typeface="Times New Roman"/>
              </a:rPr>
              <a:t> </a:t>
            </a:r>
            <a:r>
              <a:rPr sz="1846" dirty="0">
                <a:latin typeface="Times New Roman"/>
                <a:cs typeface="Times New Roman"/>
              </a:rPr>
              <a:t>a</a:t>
            </a:r>
            <a:r>
              <a:rPr sz="1846" spc="-9" dirty="0">
                <a:latin typeface="Times New Roman"/>
                <a:cs typeface="Times New Roman"/>
              </a:rPr>
              <a:t> </a:t>
            </a:r>
            <a:r>
              <a:rPr sz="1846" dirty="0">
                <a:latin typeface="Times New Roman"/>
                <a:cs typeface="Times New Roman"/>
              </a:rPr>
              <a:t>set</a:t>
            </a:r>
            <a:r>
              <a:rPr sz="1846" spc="-9" dirty="0">
                <a:latin typeface="Times New Roman"/>
                <a:cs typeface="Times New Roman"/>
              </a:rPr>
              <a:t> may</a:t>
            </a:r>
            <a:r>
              <a:rPr sz="1846" spc="5" dirty="0">
                <a:latin typeface="Times New Roman"/>
                <a:cs typeface="Times New Roman"/>
              </a:rPr>
              <a:t> </a:t>
            </a:r>
            <a:r>
              <a:rPr sz="1846" dirty="0">
                <a:latin typeface="Times New Roman"/>
                <a:cs typeface="Times New Roman"/>
              </a:rPr>
              <a:t>be</a:t>
            </a:r>
            <a:r>
              <a:rPr sz="1846" spc="5" dirty="0">
                <a:latin typeface="Times New Roman"/>
                <a:cs typeface="Times New Roman"/>
              </a:rPr>
              <a:t> </a:t>
            </a:r>
            <a:r>
              <a:rPr sz="1846" spc="-5" dirty="0">
                <a:latin typeface="Times New Roman"/>
                <a:cs typeface="Times New Roman"/>
              </a:rPr>
              <a:t>associated</a:t>
            </a:r>
            <a:r>
              <a:rPr sz="1846" spc="-28" dirty="0">
                <a:latin typeface="Times New Roman"/>
                <a:cs typeface="Times New Roman"/>
              </a:rPr>
              <a:t> </a:t>
            </a:r>
            <a:r>
              <a:rPr sz="1846" dirty="0">
                <a:latin typeface="Times New Roman"/>
                <a:cs typeface="Times New Roman"/>
              </a:rPr>
              <a:t>with</a:t>
            </a:r>
            <a:r>
              <a:rPr sz="1846" spc="-9" dirty="0">
                <a:latin typeface="Times New Roman"/>
                <a:cs typeface="Times New Roman"/>
              </a:rPr>
              <a:t> </a:t>
            </a:r>
            <a:r>
              <a:rPr sz="1846" dirty="0">
                <a:latin typeface="Times New Roman"/>
                <a:cs typeface="Times New Roman"/>
              </a:rPr>
              <a:t>a</a:t>
            </a:r>
            <a:r>
              <a:rPr sz="1846" spc="-5" dirty="0">
                <a:latin typeface="Times New Roman"/>
                <a:cs typeface="Times New Roman"/>
              </a:rPr>
              <a:t> </a:t>
            </a:r>
            <a:r>
              <a:rPr sz="1846" dirty="0">
                <a:latin typeface="Times New Roman"/>
                <a:cs typeface="Times New Roman"/>
              </a:rPr>
              <a:t>weight</a:t>
            </a:r>
            <a:r>
              <a:rPr sz="1846" spc="-14" dirty="0">
                <a:latin typeface="Times New Roman"/>
                <a:cs typeface="Times New Roman"/>
              </a:rPr>
              <a:t> </a:t>
            </a:r>
            <a:r>
              <a:rPr sz="1846" i="1" dirty="0">
                <a:latin typeface="Times New Roman"/>
                <a:cs typeface="Times New Roman"/>
              </a:rPr>
              <a:t>w</a:t>
            </a:r>
            <a:r>
              <a:rPr i="1" baseline="-21367" dirty="0">
                <a:latin typeface="Times New Roman"/>
                <a:cs typeface="Times New Roman"/>
              </a:rPr>
              <a:t>i</a:t>
            </a:r>
            <a:r>
              <a:rPr sz="1846" dirty="0">
                <a:latin typeface="Times New Roman"/>
                <a:cs typeface="Times New Roman"/>
              </a:rPr>
              <a:t>.</a:t>
            </a:r>
            <a:endParaRPr sz="1846">
              <a:latin typeface="Times New Roman"/>
              <a:cs typeface="Times New Roman"/>
            </a:endParaRPr>
          </a:p>
          <a:p>
            <a:pPr marL="457211">
              <a:spcBef>
                <a:spcPts val="558"/>
              </a:spcBef>
              <a:tabLst>
                <a:tab pos="721573" algn="l"/>
              </a:tabLst>
            </a:pPr>
            <a:r>
              <a:rPr sz="1662" dirty="0">
                <a:latin typeface="Times New Roman"/>
                <a:cs typeface="Times New Roman"/>
              </a:rPr>
              <a:t>–	The</a:t>
            </a:r>
            <a:r>
              <a:rPr sz="1662" spc="-5" dirty="0">
                <a:latin typeface="Times New Roman"/>
                <a:cs typeface="Times New Roman"/>
              </a:rPr>
              <a:t> </a:t>
            </a:r>
            <a:r>
              <a:rPr sz="1662" dirty="0">
                <a:latin typeface="Times New Roman"/>
                <a:cs typeface="Times New Roman"/>
              </a:rPr>
              <a:t>weights</a:t>
            </a:r>
            <a:r>
              <a:rPr sz="1662" spc="-14" dirty="0">
                <a:latin typeface="Times New Roman"/>
                <a:cs typeface="Times New Roman"/>
              </a:rPr>
              <a:t> </a:t>
            </a:r>
            <a:r>
              <a:rPr sz="1662" dirty="0">
                <a:latin typeface="Times New Roman"/>
                <a:cs typeface="Times New Roman"/>
              </a:rPr>
              <a:t>reflect</a:t>
            </a:r>
            <a:r>
              <a:rPr sz="1662" spc="-14" dirty="0">
                <a:latin typeface="Times New Roman"/>
                <a:cs typeface="Times New Roman"/>
              </a:rPr>
              <a:t> </a:t>
            </a:r>
            <a:r>
              <a:rPr sz="1662" dirty="0">
                <a:latin typeface="Times New Roman"/>
                <a:cs typeface="Times New Roman"/>
              </a:rPr>
              <a:t>the significance</a:t>
            </a:r>
            <a:r>
              <a:rPr sz="1662" spc="-23" dirty="0">
                <a:latin typeface="Times New Roman"/>
                <a:cs typeface="Times New Roman"/>
              </a:rPr>
              <a:t> </a:t>
            </a:r>
            <a:r>
              <a:rPr sz="1662" dirty="0">
                <a:latin typeface="Times New Roman"/>
                <a:cs typeface="Times New Roman"/>
              </a:rPr>
              <a:t>and </a:t>
            </a:r>
            <a:r>
              <a:rPr sz="1662" spc="-5" dirty="0">
                <a:latin typeface="Times New Roman"/>
                <a:cs typeface="Times New Roman"/>
              </a:rPr>
              <a:t>importance</a:t>
            </a:r>
            <a:r>
              <a:rPr sz="1662" dirty="0">
                <a:latin typeface="Times New Roman"/>
                <a:cs typeface="Times New Roman"/>
              </a:rPr>
              <a:t> attached</a:t>
            </a:r>
            <a:r>
              <a:rPr sz="1662" spc="-32" dirty="0">
                <a:latin typeface="Times New Roman"/>
                <a:cs typeface="Times New Roman"/>
              </a:rPr>
              <a:t> </a:t>
            </a:r>
            <a:r>
              <a:rPr sz="1662" dirty="0">
                <a:latin typeface="Times New Roman"/>
                <a:cs typeface="Times New Roman"/>
              </a:rPr>
              <a:t>to</a:t>
            </a:r>
            <a:r>
              <a:rPr sz="1662" spc="5" dirty="0">
                <a:latin typeface="Times New Roman"/>
                <a:cs typeface="Times New Roman"/>
              </a:rPr>
              <a:t> </a:t>
            </a:r>
            <a:r>
              <a:rPr sz="1662" dirty="0">
                <a:latin typeface="Times New Roman"/>
                <a:cs typeface="Times New Roman"/>
              </a:rPr>
              <a:t>their</a:t>
            </a:r>
            <a:r>
              <a:rPr sz="1662" spc="-14" dirty="0">
                <a:latin typeface="Times New Roman"/>
                <a:cs typeface="Times New Roman"/>
              </a:rPr>
              <a:t> </a:t>
            </a:r>
            <a:r>
              <a:rPr sz="1662" dirty="0">
                <a:latin typeface="Times New Roman"/>
                <a:cs typeface="Times New Roman"/>
              </a:rPr>
              <a:t>respective</a:t>
            </a:r>
            <a:r>
              <a:rPr sz="1662" spc="-18" dirty="0">
                <a:latin typeface="Times New Roman"/>
                <a:cs typeface="Times New Roman"/>
              </a:rPr>
              <a:t> </a:t>
            </a:r>
            <a:r>
              <a:rPr sz="1662" dirty="0">
                <a:latin typeface="Times New Roman"/>
                <a:cs typeface="Times New Roman"/>
              </a:rPr>
              <a:t>values.</a:t>
            </a:r>
            <a:endParaRPr sz="1662">
              <a:latin typeface="Times New Roman"/>
              <a:cs typeface="Times New Roman"/>
            </a:endParaRPr>
          </a:p>
        </p:txBody>
      </p:sp>
      <p:sp>
        <p:nvSpPr>
          <p:cNvPr id="6" name="object 6"/>
          <p:cNvSpPr txBox="1"/>
          <p:nvPr/>
        </p:nvSpPr>
        <p:spPr>
          <a:xfrm>
            <a:off x="687441" y="4635304"/>
            <a:ext cx="2567940" cy="267613"/>
          </a:xfrm>
          <a:prstGeom prst="rect">
            <a:avLst/>
          </a:prstGeom>
        </p:spPr>
        <p:txBody>
          <a:bodyPr vert="horz" wrap="square" lIns="0" tIns="11723" rIns="0" bIns="0" rtlCol="0">
            <a:spAutoFit/>
          </a:bodyPr>
          <a:lstStyle/>
          <a:p>
            <a:pPr marL="11723">
              <a:spcBef>
                <a:spcPts val="92"/>
              </a:spcBef>
            </a:pPr>
            <a:r>
              <a:rPr sz="1662" b="1" dirty="0">
                <a:latin typeface="Times New Roman"/>
                <a:cs typeface="Times New Roman"/>
              </a:rPr>
              <a:t>Weighted</a:t>
            </a:r>
            <a:r>
              <a:rPr sz="1662" b="1" spc="-37" dirty="0">
                <a:latin typeface="Times New Roman"/>
                <a:cs typeface="Times New Roman"/>
              </a:rPr>
              <a:t> </a:t>
            </a:r>
            <a:r>
              <a:rPr sz="1662" b="1" dirty="0">
                <a:latin typeface="Times New Roman"/>
                <a:cs typeface="Times New Roman"/>
              </a:rPr>
              <a:t>Arithmetic</a:t>
            </a:r>
            <a:r>
              <a:rPr sz="1662" b="1" spc="-51" dirty="0">
                <a:latin typeface="Times New Roman"/>
                <a:cs typeface="Times New Roman"/>
              </a:rPr>
              <a:t> </a:t>
            </a:r>
            <a:r>
              <a:rPr sz="1662" b="1" dirty="0">
                <a:latin typeface="Times New Roman"/>
                <a:cs typeface="Times New Roman"/>
              </a:rPr>
              <a:t>Mean:</a:t>
            </a:r>
            <a:endParaRPr sz="1662">
              <a:latin typeface="Times New Roman"/>
              <a:cs typeface="Times New Roman"/>
            </a:endParaRPr>
          </a:p>
        </p:txBody>
      </p:sp>
      <p:sp>
        <p:nvSpPr>
          <p:cNvPr id="7" name="object 7"/>
          <p:cNvSpPr/>
          <p:nvPr/>
        </p:nvSpPr>
        <p:spPr>
          <a:xfrm>
            <a:off x="3364565" y="2378930"/>
            <a:ext cx="195188" cy="0"/>
          </a:xfrm>
          <a:custGeom>
            <a:avLst/>
            <a:gdLst/>
            <a:ahLst/>
            <a:cxnLst/>
            <a:rect l="l" t="t" r="r" b="b"/>
            <a:pathLst>
              <a:path w="211454">
                <a:moveTo>
                  <a:pt x="0" y="0"/>
                </a:moveTo>
                <a:lnTo>
                  <a:pt x="211314" y="0"/>
                </a:lnTo>
              </a:path>
            </a:pathLst>
          </a:custGeom>
          <a:ln w="11288">
            <a:solidFill>
              <a:srgbClr val="000000"/>
            </a:solidFill>
          </a:ln>
        </p:spPr>
        <p:txBody>
          <a:bodyPr wrap="square" lIns="0" tIns="0" rIns="0" bIns="0" rtlCol="0"/>
          <a:lstStyle/>
          <a:p>
            <a:endParaRPr sz="1662"/>
          </a:p>
        </p:txBody>
      </p:sp>
      <p:sp>
        <p:nvSpPr>
          <p:cNvPr id="8" name="object 8"/>
          <p:cNvSpPr txBox="1"/>
          <p:nvPr/>
        </p:nvSpPr>
        <p:spPr>
          <a:xfrm>
            <a:off x="2869938" y="2179329"/>
            <a:ext cx="430823" cy="316122"/>
          </a:xfrm>
          <a:prstGeom prst="rect">
            <a:avLst/>
          </a:prstGeom>
        </p:spPr>
        <p:txBody>
          <a:bodyPr vert="horz" wrap="square" lIns="0" tIns="10551" rIns="0" bIns="0" rtlCol="0">
            <a:spAutoFit/>
          </a:bodyPr>
          <a:lstStyle/>
          <a:p>
            <a:pPr marL="11723">
              <a:spcBef>
                <a:spcPts val="83"/>
              </a:spcBef>
            </a:pPr>
            <a:r>
              <a:rPr sz="1985" i="1" spc="234" dirty="0">
                <a:latin typeface="Times New Roman"/>
                <a:cs typeface="Times New Roman"/>
              </a:rPr>
              <a:t>x</a:t>
            </a:r>
            <a:r>
              <a:rPr sz="1985" i="1" spc="125" dirty="0">
                <a:latin typeface="Times New Roman"/>
                <a:cs typeface="Times New Roman"/>
              </a:rPr>
              <a:t> </a:t>
            </a:r>
            <a:r>
              <a:rPr sz="1985" spc="291" dirty="0">
                <a:latin typeface="Symbol"/>
                <a:cs typeface="Times New Roman" panose="02020603050405020304" pitchFamily="18" charset="0"/>
              </a:rPr>
              <a:t></a:t>
            </a:r>
            <a:endParaRPr sz="1985">
              <a:latin typeface="Symbol"/>
              <a:cs typeface="Times New Roman" panose="02020603050405020304" pitchFamily="18" charset="0"/>
            </a:endParaRPr>
          </a:p>
        </p:txBody>
      </p:sp>
      <p:sp>
        <p:nvSpPr>
          <p:cNvPr id="9" name="object 9"/>
          <p:cNvSpPr txBox="1"/>
          <p:nvPr/>
        </p:nvSpPr>
        <p:spPr>
          <a:xfrm>
            <a:off x="3720879" y="2028313"/>
            <a:ext cx="116644" cy="188858"/>
          </a:xfrm>
          <a:prstGeom prst="rect">
            <a:avLst/>
          </a:prstGeom>
        </p:spPr>
        <p:txBody>
          <a:bodyPr vert="horz" wrap="square" lIns="0" tIns="11137" rIns="0" bIns="0" rtlCol="0">
            <a:spAutoFit/>
          </a:bodyPr>
          <a:lstStyle/>
          <a:p>
            <a:pPr marL="11723">
              <a:spcBef>
                <a:spcPts val="88"/>
              </a:spcBef>
            </a:pPr>
            <a:r>
              <a:rPr sz="1154" i="1" spc="152" dirty="0">
                <a:latin typeface="Times New Roman"/>
                <a:cs typeface="Times New Roman"/>
              </a:rPr>
              <a:t>n</a:t>
            </a:r>
            <a:endParaRPr sz="1154">
              <a:latin typeface="Times New Roman"/>
              <a:cs typeface="Times New Roman"/>
            </a:endParaRPr>
          </a:p>
        </p:txBody>
      </p:sp>
      <p:sp>
        <p:nvSpPr>
          <p:cNvPr id="10" name="object 10"/>
          <p:cNvSpPr txBox="1"/>
          <p:nvPr/>
        </p:nvSpPr>
        <p:spPr>
          <a:xfrm>
            <a:off x="3599688" y="2116464"/>
            <a:ext cx="604325" cy="467633"/>
          </a:xfrm>
          <a:prstGeom prst="rect">
            <a:avLst/>
          </a:prstGeom>
        </p:spPr>
        <p:txBody>
          <a:bodyPr vert="horz" wrap="square" lIns="0" tIns="12895" rIns="0" bIns="0" rtlCol="0">
            <a:spAutoFit/>
          </a:bodyPr>
          <a:lstStyle/>
          <a:p>
            <a:pPr marL="11723">
              <a:spcBef>
                <a:spcPts val="102"/>
              </a:spcBef>
              <a:tabLst>
                <a:tab pos="540447" algn="l"/>
              </a:tabLst>
            </a:pPr>
            <a:r>
              <a:rPr sz="2954" spc="582" dirty="0">
                <a:latin typeface="Symbol"/>
                <a:cs typeface="Times New Roman" panose="02020603050405020304" pitchFamily="18" charset="0"/>
              </a:rPr>
              <a:t></a:t>
            </a:r>
            <a:r>
              <a:rPr sz="2954" spc="582" dirty="0">
                <a:latin typeface="Times New Roman"/>
                <a:cs typeface="Times New Roman"/>
              </a:rPr>
              <a:t>	</a:t>
            </a:r>
            <a:r>
              <a:rPr sz="1154" i="1" spc="83" dirty="0">
                <a:latin typeface="Times New Roman"/>
                <a:cs typeface="Times New Roman"/>
              </a:rPr>
              <a:t>i</a:t>
            </a:r>
            <a:endParaRPr sz="1154">
              <a:latin typeface="Times New Roman"/>
              <a:cs typeface="Times New Roman"/>
            </a:endParaRPr>
          </a:p>
        </p:txBody>
      </p:sp>
      <p:sp>
        <p:nvSpPr>
          <p:cNvPr id="11" name="object 11"/>
          <p:cNvSpPr txBox="1"/>
          <p:nvPr/>
        </p:nvSpPr>
        <p:spPr>
          <a:xfrm>
            <a:off x="3992939" y="2179329"/>
            <a:ext cx="165295" cy="316122"/>
          </a:xfrm>
          <a:prstGeom prst="rect">
            <a:avLst/>
          </a:prstGeom>
        </p:spPr>
        <p:txBody>
          <a:bodyPr vert="horz" wrap="square" lIns="0" tIns="10551" rIns="0" bIns="0" rtlCol="0">
            <a:spAutoFit/>
          </a:bodyPr>
          <a:lstStyle/>
          <a:p>
            <a:pPr marL="11723">
              <a:spcBef>
                <a:spcPts val="83"/>
              </a:spcBef>
            </a:pPr>
            <a:r>
              <a:rPr sz="1985" i="1" spc="234" dirty="0">
                <a:latin typeface="Times New Roman"/>
                <a:cs typeface="Times New Roman"/>
              </a:rPr>
              <a:t>x</a:t>
            </a:r>
            <a:endParaRPr sz="1985">
              <a:latin typeface="Times New Roman"/>
              <a:cs typeface="Times New Roman"/>
            </a:endParaRPr>
          </a:p>
        </p:txBody>
      </p:sp>
      <p:sp>
        <p:nvSpPr>
          <p:cNvPr id="12" name="object 12"/>
          <p:cNvSpPr txBox="1"/>
          <p:nvPr/>
        </p:nvSpPr>
        <p:spPr>
          <a:xfrm>
            <a:off x="3648290" y="2524798"/>
            <a:ext cx="274320" cy="188858"/>
          </a:xfrm>
          <a:prstGeom prst="rect">
            <a:avLst/>
          </a:prstGeom>
        </p:spPr>
        <p:txBody>
          <a:bodyPr vert="horz" wrap="square" lIns="0" tIns="11137" rIns="0" bIns="0" rtlCol="0">
            <a:spAutoFit/>
          </a:bodyPr>
          <a:lstStyle/>
          <a:p>
            <a:pPr marL="11723">
              <a:spcBef>
                <a:spcPts val="88"/>
              </a:spcBef>
            </a:pPr>
            <a:r>
              <a:rPr sz="1154" i="1" spc="188" dirty="0">
                <a:latin typeface="Times New Roman"/>
                <a:cs typeface="Times New Roman"/>
              </a:rPr>
              <a:t>i</a:t>
            </a:r>
            <a:r>
              <a:rPr sz="1154" spc="83" dirty="0">
                <a:latin typeface="Symbol"/>
                <a:cs typeface="Times New Roman" panose="02020603050405020304" pitchFamily="18" charset="0"/>
              </a:rPr>
              <a:t></a:t>
            </a:r>
            <a:r>
              <a:rPr sz="1154" spc="152" dirty="0">
                <a:latin typeface="Times New Roman"/>
                <a:cs typeface="Times New Roman"/>
              </a:rPr>
              <a:t>1</a:t>
            </a:r>
            <a:endParaRPr sz="1154">
              <a:latin typeface="Times New Roman"/>
              <a:cs typeface="Times New Roman"/>
            </a:endParaRPr>
          </a:p>
        </p:txBody>
      </p:sp>
      <p:sp>
        <p:nvSpPr>
          <p:cNvPr id="13" name="object 13"/>
          <p:cNvSpPr txBox="1"/>
          <p:nvPr/>
        </p:nvSpPr>
        <p:spPr>
          <a:xfrm>
            <a:off x="2880668" y="1966710"/>
            <a:ext cx="676422" cy="727339"/>
          </a:xfrm>
          <a:prstGeom prst="rect">
            <a:avLst/>
          </a:prstGeom>
        </p:spPr>
        <p:txBody>
          <a:bodyPr vert="horz" wrap="square" lIns="0" tIns="64477" rIns="0" bIns="0" rtlCol="0">
            <a:spAutoFit/>
          </a:bodyPr>
          <a:lstStyle/>
          <a:p>
            <a:pPr marR="6448" algn="r">
              <a:spcBef>
                <a:spcPts val="508"/>
              </a:spcBef>
              <a:tabLst>
                <a:tab pos="210434" algn="l"/>
                <a:tab pos="490623" algn="l"/>
              </a:tabLst>
            </a:pPr>
            <a:r>
              <a:rPr sz="1985" u="sng" spc="129" dirty="0">
                <a:uFill>
                  <a:solidFill>
                    <a:srgbClr val="000000"/>
                  </a:solidFill>
                </a:uFill>
                <a:latin typeface="Times New Roman"/>
                <a:cs typeface="Times New Roman"/>
              </a:rPr>
              <a:t> 	</a:t>
            </a:r>
            <a:r>
              <a:rPr sz="1985" spc="129" dirty="0">
                <a:latin typeface="Times New Roman"/>
                <a:cs typeface="Times New Roman"/>
              </a:rPr>
              <a:t>	</a:t>
            </a:r>
            <a:r>
              <a:rPr sz="1985" spc="263" dirty="0">
                <a:latin typeface="Times New Roman"/>
                <a:cs typeface="Times New Roman"/>
              </a:rPr>
              <a:t>1</a:t>
            </a:r>
            <a:endParaRPr sz="1985">
              <a:latin typeface="Times New Roman"/>
              <a:cs typeface="Times New Roman"/>
            </a:endParaRPr>
          </a:p>
          <a:p>
            <a:pPr marR="4689" algn="r">
              <a:spcBef>
                <a:spcPts val="415"/>
              </a:spcBef>
            </a:pPr>
            <a:r>
              <a:rPr sz="1985" i="1" spc="263" dirty="0">
                <a:latin typeface="Times New Roman"/>
                <a:cs typeface="Times New Roman"/>
              </a:rPr>
              <a:t>n</a:t>
            </a:r>
            <a:endParaRPr sz="1985">
              <a:latin typeface="Times New Roman"/>
              <a:cs typeface="Times New Roman"/>
            </a:endParaRPr>
          </a:p>
        </p:txBody>
      </p:sp>
      <p:sp>
        <p:nvSpPr>
          <p:cNvPr id="14" name="object 14"/>
          <p:cNvSpPr/>
          <p:nvPr/>
        </p:nvSpPr>
        <p:spPr>
          <a:xfrm>
            <a:off x="3516322" y="4712437"/>
            <a:ext cx="131298" cy="0"/>
          </a:xfrm>
          <a:custGeom>
            <a:avLst/>
            <a:gdLst/>
            <a:ahLst/>
            <a:cxnLst/>
            <a:rect l="l" t="t" r="r" b="b"/>
            <a:pathLst>
              <a:path w="142239">
                <a:moveTo>
                  <a:pt x="0" y="0"/>
                </a:moveTo>
                <a:lnTo>
                  <a:pt x="141980" y="0"/>
                </a:lnTo>
              </a:path>
            </a:pathLst>
          </a:custGeom>
          <a:ln w="11023">
            <a:solidFill>
              <a:srgbClr val="000000"/>
            </a:solidFill>
          </a:ln>
        </p:spPr>
        <p:txBody>
          <a:bodyPr wrap="square" lIns="0" tIns="0" rIns="0" bIns="0" rtlCol="0"/>
          <a:lstStyle/>
          <a:p>
            <a:endParaRPr sz="1662"/>
          </a:p>
        </p:txBody>
      </p:sp>
      <p:sp>
        <p:nvSpPr>
          <p:cNvPr id="15" name="object 15"/>
          <p:cNvSpPr txBox="1"/>
          <p:nvPr/>
        </p:nvSpPr>
        <p:spPr>
          <a:xfrm>
            <a:off x="4194164" y="4788044"/>
            <a:ext cx="111955" cy="183517"/>
          </a:xfrm>
          <a:prstGeom prst="rect">
            <a:avLst/>
          </a:prstGeom>
        </p:spPr>
        <p:txBody>
          <a:bodyPr vert="horz" wrap="square" lIns="0" tIns="12895" rIns="0" bIns="0" rtlCol="0">
            <a:spAutoFit/>
          </a:bodyPr>
          <a:lstStyle/>
          <a:p>
            <a:pPr marL="11723">
              <a:spcBef>
                <a:spcPts val="102"/>
              </a:spcBef>
            </a:pPr>
            <a:r>
              <a:rPr sz="1108" i="1" spc="138" dirty="0">
                <a:latin typeface="Times New Roman"/>
                <a:cs typeface="Times New Roman"/>
              </a:rPr>
              <a:t>n</a:t>
            </a:r>
            <a:endParaRPr sz="1108">
              <a:latin typeface="Times New Roman"/>
              <a:cs typeface="Times New Roman"/>
            </a:endParaRPr>
          </a:p>
        </p:txBody>
      </p:sp>
      <p:sp>
        <p:nvSpPr>
          <p:cNvPr id="20" name="object 20"/>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21" name="object 21"/>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63</a:t>
            </a:fld>
            <a:endParaRPr dirty="0"/>
          </a:p>
        </p:txBody>
      </p:sp>
      <p:sp>
        <p:nvSpPr>
          <p:cNvPr id="16" name="object 16"/>
          <p:cNvSpPr txBox="1"/>
          <p:nvPr/>
        </p:nvSpPr>
        <p:spPr>
          <a:xfrm>
            <a:off x="4088367" y="4136129"/>
            <a:ext cx="111955" cy="183517"/>
          </a:xfrm>
          <a:prstGeom prst="rect">
            <a:avLst/>
          </a:prstGeom>
        </p:spPr>
        <p:txBody>
          <a:bodyPr vert="horz" wrap="square" lIns="0" tIns="12895" rIns="0" bIns="0" rtlCol="0">
            <a:spAutoFit/>
          </a:bodyPr>
          <a:lstStyle/>
          <a:p>
            <a:pPr marL="11723">
              <a:spcBef>
                <a:spcPts val="102"/>
              </a:spcBef>
            </a:pPr>
            <a:r>
              <a:rPr sz="1108" i="1" spc="138" dirty="0">
                <a:latin typeface="Times New Roman"/>
                <a:cs typeface="Times New Roman"/>
              </a:rPr>
              <a:t>n</a:t>
            </a:r>
            <a:endParaRPr sz="1108">
              <a:latin typeface="Times New Roman"/>
              <a:cs typeface="Times New Roman"/>
            </a:endParaRPr>
          </a:p>
        </p:txBody>
      </p:sp>
      <p:sp>
        <p:nvSpPr>
          <p:cNvPr id="17" name="object 17"/>
          <p:cNvSpPr txBox="1"/>
          <p:nvPr/>
        </p:nvSpPr>
        <p:spPr>
          <a:xfrm>
            <a:off x="3948880" y="4221700"/>
            <a:ext cx="885092" cy="453463"/>
          </a:xfrm>
          <a:prstGeom prst="rect">
            <a:avLst/>
          </a:prstGeom>
        </p:spPr>
        <p:txBody>
          <a:bodyPr vert="horz" wrap="square" lIns="0" tIns="12895" rIns="0" bIns="0" rtlCol="0">
            <a:spAutoFit/>
          </a:bodyPr>
          <a:lstStyle/>
          <a:p>
            <a:pPr marL="35170">
              <a:spcBef>
                <a:spcPts val="102"/>
              </a:spcBef>
            </a:pPr>
            <a:r>
              <a:rPr sz="2862" spc="498" dirty="0">
                <a:latin typeface="Symbol"/>
                <a:cs typeface="Times New Roman" panose="02020603050405020304" pitchFamily="18" charset="0"/>
              </a:rPr>
              <a:t></a:t>
            </a:r>
            <a:r>
              <a:rPr sz="2862" spc="-378" dirty="0">
                <a:latin typeface="Times New Roman"/>
                <a:cs typeface="Times New Roman"/>
              </a:rPr>
              <a:t> </a:t>
            </a:r>
            <a:r>
              <a:rPr sz="2839" i="1" spc="297" baseline="13550" dirty="0">
                <a:latin typeface="Times New Roman"/>
                <a:cs typeface="Times New Roman"/>
              </a:rPr>
              <a:t>w</a:t>
            </a:r>
            <a:r>
              <a:rPr sz="1108" i="1" spc="74" dirty="0">
                <a:latin typeface="Times New Roman"/>
                <a:cs typeface="Times New Roman"/>
              </a:rPr>
              <a:t>i</a:t>
            </a:r>
            <a:r>
              <a:rPr sz="1108" i="1" spc="-5" dirty="0">
                <a:latin typeface="Times New Roman"/>
                <a:cs typeface="Times New Roman"/>
              </a:rPr>
              <a:t> </a:t>
            </a:r>
            <a:r>
              <a:rPr sz="2839" i="1" spc="270" baseline="13550" dirty="0">
                <a:latin typeface="Times New Roman"/>
                <a:cs typeface="Times New Roman"/>
              </a:rPr>
              <a:t>x</a:t>
            </a:r>
            <a:r>
              <a:rPr sz="1108" i="1" spc="74" dirty="0">
                <a:latin typeface="Times New Roman"/>
                <a:cs typeface="Times New Roman"/>
              </a:rPr>
              <a:t>i</a:t>
            </a:r>
            <a:endParaRPr sz="1108">
              <a:latin typeface="Times New Roman"/>
              <a:cs typeface="Times New Roman"/>
            </a:endParaRPr>
          </a:p>
        </p:txBody>
      </p:sp>
      <p:sp>
        <p:nvSpPr>
          <p:cNvPr id="18" name="object 18"/>
          <p:cNvSpPr txBox="1"/>
          <p:nvPr/>
        </p:nvSpPr>
        <p:spPr>
          <a:xfrm>
            <a:off x="4055300" y="4873636"/>
            <a:ext cx="671732" cy="590102"/>
          </a:xfrm>
          <a:prstGeom prst="rect">
            <a:avLst/>
          </a:prstGeom>
        </p:spPr>
        <p:txBody>
          <a:bodyPr vert="horz" wrap="square" lIns="0" tIns="12895" rIns="0" bIns="0" rtlCol="0">
            <a:spAutoFit/>
          </a:bodyPr>
          <a:lstStyle/>
          <a:p>
            <a:pPr marL="35170">
              <a:lnSpc>
                <a:spcPts val="3272"/>
              </a:lnSpc>
              <a:spcBef>
                <a:spcPts val="102"/>
              </a:spcBef>
            </a:pPr>
            <a:r>
              <a:rPr sz="2862" spc="498" dirty="0">
                <a:latin typeface="Symbol"/>
                <a:cs typeface="Times New Roman" panose="02020603050405020304" pitchFamily="18" charset="0"/>
              </a:rPr>
              <a:t></a:t>
            </a:r>
            <a:r>
              <a:rPr sz="2862" spc="-378" dirty="0">
                <a:latin typeface="Times New Roman"/>
                <a:cs typeface="Times New Roman"/>
              </a:rPr>
              <a:t> </a:t>
            </a:r>
            <a:r>
              <a:rPr sz="2839" i="1" spc="297" baseline="13550" dirty="0">
                <a:latin typeface="Times New Roman"/>
                <a:cs typeface="Times New Roman"/>
              </a:rPr>
              <a:t>w</a:t>
            </a:r>
            <a:r>
              <a:rPr sz="1108" i="1" spc="74" dirty="0">
                <a:latin typeface="Times New Roman"/>
                <a:cs typeface="Times New Roman"/>
              </a:rPr>
              <a:t>i</a:t>
            </a:r>
            <a:endParaRPr sz="1108">
              <a:latin typeface="Times New Roman"/>
              <a:cs typeface="Times New Roman"/>
            </a:endParaRPr>
          </a:p>
          <a:p>
            <a:pPr marL="81477">
              <a:lnSpc>
                <a:spcPts val="1168"/>
              </a:lnSpc>
            </a:pPr>
            <a:r>
              <a:rPr sz="1108" i="1" spc="129" dirty="0">
                <a:latin typeface="Times New Roman"/>
                <a:cs typeface="Times New Roman"/>
              </a:rPr>
              <a:t>i</a:t>
            </a:r>
            <a:r>
              <a:rPr sz="1108" spc="129" dirty="0">
                <a:latin typeface="Symbol"/>
                <a:cs typeface="Times New Roman" panose="02020603050405020304" pitchFamily="18" charset="0"/>
              </a:rPr>
              <a:t></a:t>
            </a:r>
            <a:r>
              <a:rPr sz="1108" spc="129" dirty="0">
                <a:latin typeface="Times New Roman"/>
                <a:cs typeface="Times New Roman"/>
              </a:rPr>
              <a:t>1</a:t>
            </a:r>
            <a:endParaRPr sz="1108">
              <a:latin typeface="Times New Roman"/>
              <a:cs typeface="Times New Roman"/>
            </a:endParaRPr>
          </a:p>
        </p:txBody>
      </p:sp>
      <p:sp>
        <p:nvSpPr>
          <p:cNvPr id="19" name="object 19"/>
          <p:cNvSpPr txBox="1"/>
          <p:nvPr/>
        </p:nvSpPr>
        <p:spPr>
          <a:xfrm>
            <a:off x="3470934" y="4515291"/>
            <a:ext cx="1413217" cy="306031"/>
          </a:xfrm>
          <a:prstGeom prst="rect">
            <a:avLst/>
          </a:prstGeom>
        </p:spPr>
        <p:txBody>
          <a:bodyPr vert="horz" wrap="square" lIns="0" tIns="14654" rIns="0" bIns="0" rtlCol="0">
            <a:spAutoFit/>
          </a:bodyPr>
          <a:lstStyle/>
          <a:p>
            <a:pPr marL="35170">
              <a:spcBef>
                <a:spcPts val="115"/>
              </a:spcBef>
              <a:tabLst>
                <a:tab pos="1377496" algn="l"/>
              </a:tabLst>
            </a:pPr>
            <a:r>
              <a:rPr sz="2839" i="1" spc="318" baseline="-21680" dirty="0">
                <a:latin typeface="Times New Roman"/>
                <a:cs typeface="Times New Roman"/>
              </a:rPr>
              <a:t>x</a:t>
            </a:r>
            <a:r>
              <a:rPr sz="2839" i="1" spc="277" baseline="-21680" dirty="0">
                <a:latin typeface="Times New Roman"/>
                <a:cs typeface="Times New Roman"/>
              </a:rPr>
              <a:t> </a:t>
            </a:r>
            <a:r>
              <a:rPr sz="2839" spc="394" baseline="-21680" dirty="0">
                <a:latin typeface="Symbol"/>
                <a:cs typeface="Times New Roman" panose="02020603050405020304" pitchFamily="18" charset="0"/>
              </a:rPr>
              <a:t></a:t>
            </a:r>
            <a:r>
              <a:rPr sz="1892" u="sng" spc="577" dirty="0">
                <a:uFill>
                  <a:solidFill>
                    <a:srgbClr val="000000"/>
                  </a:solidFill>
                </a:uFill>
                <a:latin typeface="Times New Roman"/>
                <a:cs typeface="Times New Roman"/>
              </a:rPr>
              <a:t> </a:t>
            </a:r>
            <a:r>
              <a:rPr sz="1108" i="1" u="sng" spc="129" dirty="0">
                <a:uFill>
                  <a:solidFill>
                    <a:srgbClr val="000000"/>
                  </a:solidFill>
                </a:uFill>
                <a:latin typeface="Times New Roman"/>
                <a:cs typeface="Times New Roman"/>
              </a:rPr>
              <a:t>i</a:t>
            </a:r>
            <a:r>
              <a:rPr sz="1108" u="sng" spc="129" dirty="0">
                <a:uFill>
                  <a:solidFill>
                    <a:srgbClr val="000000"/>
                  </a:solidFill>
                </a:uFill>
                <a:latin typeface="Symbol"/>
                <a:cs typeface="Times New Roman" panose="02020603050405020304" pitchFamily="18" charset="0"/>
              </a:rPr>
              <a:t></a:t>
            </a:r>
            <a:r>
              <a:rPr sz="1108" u="sng" spc="129" dirty="0">
                <a:uFill>
                  <a:solidFill>
                    <a:srgbClr val="000000"/>
                  </a:solidFill>
                </a:uFill>
                <a:latin typeface="Times New Roman"/>
                <a:cs typeface="Times New Roman"/>
              </a:rPr>
              <a:t>1	</a:t>
            </a:r>
            <a:endParaRPr sz="1108">
              <a:latin typeface="Times New Roman"/>
              <a:cs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5" name="object 5"/>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64</a:t>
            </a:fld>
            <a:endParaRPr dirty="0"/>
          </a:p>
        </p:txBody>
      </p:sp>
      <p:sp>
        <p:nvSpPr>
          <p:cNvPr id="2" name="object 2"/>
          <p:cNvSpPr txBox="1">
            <a:spLocks noGrp="1"/>
          </p:cNvSpPr>
          <p:nvPr>
            <p:ph type="title"/>
          </p:nvPr>
        </p:nvSpPr>
        <p:spPr>
          <a:xfrm>
            <a:off x="1981200" y="404447"/>
            <a:ext cx="5105400" cy="863550"/>
          </a:xfrm>
          <a:prstGeom prst="rect">
            <a:avLst/>
          </a:prstGeom>
          <a:solidFill>
            <a:schemeClr val="bg1"/>
          </a:solidFill>
        </p:spPr>
        <p:txBody>
          <a:bodyPr vert="horz" wrap="square" lIns="0" tIns="184638" rIns="0" bIns="0" rtlCol="0">
            <a:spAutoFit/>
          </a:bodyPr>
          <a:lstStyle/>
          <a:p>
            <a:pPr>
              <a:spcBef>
                <a:spcPts val="1454"/>
              </a:spcBef>
            </a:pPr>
            <a:r>
              <a:rPr dirty="0">
                <a:solidFill>
                  <a:srgbClr val="FF0000"/>
                </a:solidFill>
              </a:rPr>
              <a:t>Median</a:t>
            </a:r>
          </a:p>
        </p:txBody>
      </p:sp>
      <p:sp>
        <p:nvSpPr>
          <p:cNvPr id="3" name="object 3"/>
          <p:cNvSpPr txBox="1"/>
          <p:nvPr/>
        </p:nvSpPr>
        <p:spPr>
          <a:xfrm>
            <a:off x="413531" y="1581759"/>
            <a:ext cx="8240737" cy="4622568"/>
          </a:xfrm>
          <a:prstGeom prst="rect">
            <a:avLst/>
          </a:prstGeom>
        </p:spPr>
        <p:txBody>
          <a:bodyPr vert="horz" wrap="square" lIns="0" tIns="82062" rIns="0" bIns="0" rtlCol="0">
            <a:spAutoFit/>
          </a:bodyPr>
          <a:lstStyle/>
          <a:p>
            <a:pPr marL="328254" indent="-316531">
              <a:spcBef>
                <a:spcPts val="646"/>
              </a:spcBef>
              <a:buChar char="•"/>
              <a:tabLst>
                <a:tab pos="327668" algn="l"/>
                <a:tab pos="328254" algn="l"/>
              </a:tabLst>
            </a:pPr>
            <a:r>
              <a:rPr sz="2000" dirty="0">
                <a:latin typeface="Times New Roman"/>
                <a:cs typeface="Times New Roman"/>
              </a:rPr>
              <a:t>Another</a:t>
            </a:r>
            <a:r>
              <a:rPr sz="2000" spc="-37" dirty="0">
                <a:latin typeface="Times New Roman"/>
                <a:cs typeface="Times New Roman"/>
              </a:rPr>
              <a:t> </a:t>
            </a:r>
            <a:r>
              <a:rPr sz="2000" spc="-5" dirty="0">
                <a:latin typeface="Times New Roman"/>
                <a:cs typeface="Times New Roman"/>
              </a:rPr>
              <a:t>measure</a:t>
            </a:r>
            <a:r>
              <a:rPr sz="2000" spc="-9" dirty="0">
                <a:latin typeface="Times New Roman"/>
                <a:cs typeface="Times New Roman"/>
              </a:rPr>
              <a:t> </a:t>
            </a:r>
            <a:r>
              <a:rPr sz="2000" dirty="0">
                <a:latin typeface="Times New Roman"/>
                <a:cs typeface="Times New Roman"/>
              </a:rPr>
              <a:t>of the</a:t>
            </a:r>
            <a:r>
              <a:rPr sz="2000" spc="-23" dirty="0">
                <a:latin typeface="Times New Roman"/>
                <a:cs typeface="Times New Roman"/>
              </a:rPr>
              <a:t> </a:t>
            </a:r>
            <a:r>
              <a:rPr sz="2000" dirty="0">
                <a:latin typeface="Times New Roman"/>
                <a:cs typeface="Times New Roman"/>
              </a:rPr>
              <a:t>center</a:t>
            </a:r>
            <a:r>
              <a:rPr sz="2000" spc="-18" dirty="0">
                <a:latin typeface="Times New Roman"/>
                <a:cs typeface="Times New Roman"/>
              </a:rPr>
              <a:t> </a:t>
            </a:r>
            <a:r>
              <a:rPr sz="2000" dirty="0">
                <a:latin typeface="Times New Roman"/>
                <a:cs typeface="Times New Roman"/>
              </a:rPr>
              <a:t>of</a:t>
            </a:r>
            <a:r>
              <a:rPr sz="2000" spc="-14" dirty="0">
                <a:latin typeface="Times New Roman"/>
                <a:cs typeface="Times New Roman"/>
              </a:rPr>
              <a:t> </a:t>
            </a:r>
            <a:r>
              <a:rPr sz="2000" dirty="0">
                <a:latin typeface="Times New Roman"/>
                <a:cs typeface="Times New Roman"/>
              </a:rPr>
              <a:t>data</a:t>
            </a:r>
            <a:r>
              <a:rPr sz="2000" spc="-9" dirty="0">
                <a:latin typeface="Times New Roman"/>
                <a:cs typeface="Times New Roman"/>
              </a:rPr>
              <a:t> </a:t>
            </a:r>
            <a:r>
              <a:rPr sz="2000" dirty="0">
                <a:latin typeface="Times New Roman"/>
                <a:cs typeface="Times New Roman"/>
              </a:rPr>
              <a:t>is</a:t>
            </a:r>
            <a:r>
              <a:rPr sz="2000" spc="-14" dirty="0">
                <a:latin typeface="Times New Roman"/>
                <a:cs typeface="Times New Roman"/>
              </a:rPr>
              <a:t> </a:t>
            </a:r>
            <a:r>
              <a:rPr sz="2000" dirty="0">
                <a:latin typeface="Times New Roman"/>
                <a:cs typeface="Times New Roman"/>
              </a:rPr>
              <a:t>the</a:t>
            </a:r>
            <a:r>
              <a:rPr sz="2000" spc="-14" dirty="0">
                <a:latin typeface="Times New Roman"/>
                <a:cs typeface="Times New Roman"/>
              </a:rPr>
              <a:t> </a:t>
            </a:r>
            <a:r>
              <a:rPr sz="2000" b="1" dirty="0">
                <a:latin typeface="Times New Roman"/>
                <a:cs typeface="Times New Roman"/>
              </a:rPr>
              <a:t>median</a:t>
            </a:r>
            <a:r>
              <a:rPr sz="2000" dirty="0">
                <a:latin typeface="Times New Roman"/>
                <a:cs typeface="Times New Roman"/>
              </a:rPr>
              <a:t>.</a:t>
            </a:r>
          </a:p>
          <a:p>
            <a:pPr marL="328254" indent="-316531">
              <a:spcBef>
                <a:spcPts val="558"/>
              </a:spcBef>
              <a:buChar char="•"/>
              <a:tabLst>
                <a:tab pos="327668" algn="l"/>
                <a:tab pos="328254" algn="l"/>
              </a:tabLst>
            </a:pPr>
            <a:r>
              <a:rPr sz="2000" spc="5" dirty="0">
                <a:latin typeface="Times New Roman"/>
                <a:cs typeface="Times New Roman"/>
              </a:rPr>
              <a:t>Suppose</a:t>
            </a:r>
            <a:r>
              <a:rPr sz="2000" spc="-46" dirty="0">
                <a:latin typeface="Times New Roman"/>
                <a:cs typeface="Times New Roman"/>
              </a:rPr>
              <a:t> </a:t>
            </a:r>
            <a:r>
              <a:rPr sz="2000" dirty="0">
                <a:latin typeface="Times New Roman"/>
                <a:cs typeface="Times New Roman"/>
              </a:rPr>
              <a:t>that</a:t>
            </a:r>
            <a:r>
              <a:rPr sz="2000" spc="-14" dirty="0">
                <a:latin typeface="Times New Roman"/>
                <a:cs typeface="Times New Roman"/>
              </a:rPr>
              <a:t> </a:t>
            </a:r>
            <a:r>
              <a:rPr sz="2000" dirty="0">
                <a:latin typeface="Times New Roman"/>
                <a:cs typeface="Times New Roman"/>
              </a:rPr>
              <a:t>a</a:t>
            </a:r>
            <a:r>
              <a:rPr sz="2000" spc="-9" dirty="0">
                <a:latin typeface="Times New Roman"/>
                <a:cs typeface="Times New Roman"/>
              </a:rPr>
              <a:t> </a:t>
            </a:r>
            <a:r>
              <a:rPr sz="2000" dirty="0">
                <a:latin typeface="Times New Roman"/>
                <a:cs typeface="Times New Roman"/>
              </a:rPr>
              <a:t>given</a:t>
            </a:r>
            <a:r>
              <a:rPr sz="2000" spc="-14" dirty="0">
                <a:latin typeface="Times New Roman"/>
                <a:cs typeface="Times New Roman"/>
              </a:rPr>
              <a:t> </a:t>
            </a:r>
            <a:r>
              <a:rPr sz="2000" dirty="0">
                <a:latin typeface="Times New Roman"/>
                <a:cs typeface="Times New Roman"/>
              </a:rPr>
              <a:t>data</a:t>
            </a:r>
            <a:r>
              <a:rPr sz="2000" spc="-9" dirty="0">
                <a:latin typeface="Times New Roman"/>
                <a:cs typeface="Times New Roman"/>
              </a:rPr>
              <a:t> </a:t>
            </a:r>
            <a:r>
              <a:rPr sz="2000" dirty="0">
                <a:latin typeface="Times New Roman"/>
                <a:cs typeface="Times New Roman"/>
              </a:rPr>
              <a:t>set</a:t>
            </a:r>
            <a:r>
              <a:rPr sz="2000" spc="-14" dirty="0">
                <a:latin typeface="Times New Roman"/>
                <a:cs typeface="Times New Roman"/>
              </a:rPr>
              <a:t> </a:t>
            </a:r>
            <a:r>
              <a:rPr sz="2000" dirty="0">
                <a:latin typeface="Times New Roman"/>
                <a:cs typeface="Times New Roman"/>
              </a:rPr>
              <a:t>of</a:t>
            </a:r>
            <a:r>
              <a:rPr sz="2000" spc="-14" dirty="0">
                <a:latin typeface="Times New Roman"/>
                <a:cs typeface="Times New Roman"/>
              </a:rPr>
              <a:t> </a:t>
            </a:r>
            <a:r>
              <a:rPr sz="2000" dirty="0">
                <a:latin typeface="Times New Roman"/>
                <a:cs typeface="Times New Roman"/>
              </a:rPr>
              <a:t>N</a:t>
            </a:r>
            <a:r>
              <a:rPr sz="2000" spc="-5" dirty="0">
                <a:latin typeface="Times New Roman"/>
                <a:cs typeface="Times New Roman"/>
              </a:rPr>
              <a:t> </a:t>
            </a:r>
            <a:r>
              <a:rPr sz="2000" dirty="0">
                <a:latin typeface="Times New Roman"/>
                <a:cs typeface="Times New Roman"/>
              </a:rPr>
              <a:t>distinct</a:t>
            </a:r>
            <a:r>
              <a:rPr sz="2000" spc="-23" dirty="0">
                <a:latin typeface="Times New Roman"/>
                <a:cs typeface="Times New Roman"/>
              </a:rPr>
              <a:t> </a:t>
            </a:r>
            <a:r>
              <a:rPr sz="2000" dirty="0">
                <a:latin typeface="Times New Roman"/>
                <a:cs typeface="Times New Roman"/>
              </a:rPr>
              <a:t>values</a:t>
            </a:r>
            <a:r>
              <a:rPr sz="2000" spc="-28" dirty="0">
                <a:latin typeface="Times New Roman"/>
                <a:cs typeface="Times New Roman"/>
              </a:rPr>
              <a:t> </a:t>
            </a:r>
            <a:r>
              <a:rPr sz="2000" dirty="0">
                <a:latin typeface="Times New Roman"/>
                <a:cs typeface="Times New Roman"/>
              </a:rPr>
              <a:t>is</a:t>
            </a:r>
            <a:r>
              <a:rPr sz="2000" spc="-14" dirty="0">
                <a:latin typeface="Times New Roman"/>
                <a:cs typeface="Times New Roman"/>
              </a:rPr>
              <a:t> </a:t>
            </a:r>
            <a:r>
              <a:rPr sz="2000" dirty="0">
                <a:latin typeface="Times New Roman"/>
                <a:cs typeface="Times New Roman"/>
              </a:rPr>
              <a:t>sorted</a:t>
            </a:r>
            <a:r>
              <a:rPr sz="2000" spc="-28" dirty="0">
                <a:latin typeface="Times New Roman"/>
                <a:cs typeface="Times New Roman"/>
              </a:rPr>
              <a:t> </a:t>
            </a:r>
            <a:r>
              <a:rPr sz="2000" dirty="0">
                <a:latin typeface="Times New Roman"/>
                <a:cs typeface="Times New Roman"/>
              </a:rPr>
              <a:t>in numerical</a:t>
            </a:r>
            <a:r>
              <a:rPr sz="2000" spc="-28" dirty="0">
                <a:latin typeface="Times New Roman"/>
                <a:cs typeface="Times New Roman"/>
              </a:rPr>
              <a:t> </a:t>
            </a:r>
            <a:r>
              <a:rPr sz="2000" dirty="0">
                <a:latin typeface="Times New Roman"/>
                <a:cs typeface="Times New Roman"/>
              </a:rPr>
              <a:t>order.</a:t>
            </a:r>
          </a:p>
          <a:p>
            <a:pPr marL="698127" lvl="1" indent="-264948">
              <a:spcBef>
                <a:spcPts val="554"/>
              </a:spcBef>
              <a:buChar char="–"/>
              <a:tabLst>
                <a:tab pos="698127" algn="l"/>
                <a:tab pos="698713" algn="l"/>
              </a:tabLst>
            </a:pPr>
            <a:r>
              <a:rPr sz="2000" dirty="0">
                <a:latin typeface="Times New Roman"/>
                <a:cs typeface="Times New Roman"/>
              </a:rPr>
              <a:t>If</a:t>
            </a:r>
            <a:r>
              <a:rPr sz="2000" spc="-14" dirty="0">
                <a:latin typeface="Times New Roman"/>
                <a:cs typeface="Times New Roman"/>
              </a:rPr>
              <a:t> </a:t>
            </a:r>
            <a:r>
              <a:rPr sz="2000" dirty="0">
                <a:latin typeface="Times New Roman"/>
                <a:cs typeface="Times New Roman"/>
              </a:rPr>
              <a:t>N</a:t>
            </a:r>
            <a:r>
              <a:rPr sz="2000" spc="5" dirty="0">
                <a:latin typeface="Times New Roman"/>
                <a:cs typeface="Times New Roman"/>
              </a:rPr>
              <a:t> </a:t>
            </a:r>
            <a:r>
              <a:rPr sz="2000" dirty="0">
                <a:latin typeface="Times New Roman"/>
                <a:cs typeface="Times New Roman"/>
              </a:rPr>
              <a:t>is</a:t>
            </a:r>
            <a:r>
              <a:rPr sz="2000" spc="-14" dirty="0">
                <a:latin typeface="Times New Roman"/>
                <a:cs typeface="Times New Roman"/>
              </a:rPr>
              <a:t> </a:t>
            </a:r>
            <a:r>
              <a:rPr sz="2000" dirty="0">
                <a:latin typeface="Times New Roman"/>
                <a:cs typeface="Times New Roman"/>
              </a:rPr>
              <a:t>odd,</a:t>
            </a:r>
            <a:r>
              <a:rPr sz="2000" spc="-28" dirty="0">
                <a:latin typeface="Times New Roman"/>
                <a:cs typeface="Times New Roman"/>
              </a:rPr>
              <a:t> </a:t>
            </a:r>
            <a:r>
              <a:rPr sz="2000" dirty="0">
                <a:latin typeface="Times New Roman"/>
                <a:cs typeface="Times New Roman"/>
              </a:rPr>
              <a:t>the</a:t>
            </a:r>
            <a:r>
              <a:rPr sz="2000" spc="-5" dirty="0">
                <a:latin typeface="Times New Roman"/>
                <a:cs typeface="Times New Roman"/>
              </a:rPr>
              <a:t> </a:t>
            </a:r>
            <a:r>
              <a:rPr sz="2000" b="1" dirty="0">
                <a:latin typeface="Times New Roman"/>
                <a:cs typeface="Times New Roman"/>
              </a:rPr>
              <a:t>median</a:t>
            </a:r>
            <a:r>
              <a:rPr sz="2000" b="1" spc="-9" dirty="0">
                <a:latin typeface="Times New Roman"/>
                <a:cs typeface="Times New Roman"/>
              </a:rPr>
              <a:t> </a:t>
            </a:r>
            <a:r>
              <a:rPr sz="2000" dirty="0">
                <a:latin typeface="Times New Roman"/>
                <a:cs typeface="Times New Roman"/>
              </a:rPr>
              <a:t>is</a:t>
            </a:r>
            <a:r>
              <a:rPr sz="2000" spc="-14" dirty="0">
                <a:latin typeface="Times New Roman"/>
                <a:cs typeface="Times New Roman"/>
              </a:rPr>
              <a:t> </a:t>
            </a:r>
            <a:r>
              <a:rPr sz="2000" dirty="0">
                <a:latin typeface="Times New Roman"/>
                <a:cs typeface="Times New Roman"/>
              </a:rPr>
              <a:t>the</a:t>
            </a:r>
            <a:r>
              <a:rPr sz="2000" spc="-23" dirty="0">
                <a:latin typeface="Times New Roman"/>
                <a:cs typeface="Times New Roman"/>
              </a:rPr>
              <a:t> </a:t>
            </a:r>
            <a:r>
              <a:rPr sz="2000" spc="-5" dirty="0">
                <a:latin typeface="Times New Roman"/>
                <a:cs typeface="Times New Roman"/>
              </a:rPr>
              <a:t>middle </a:t>
            </a:r>
            <a:r>
              <a:rPr sz="2000" dirty="0">
                <a:latin typeface="Times New Roman"/>
                <a:cs typeface="Times New Roman"/>
              </a:rPr>
              <a:t>value</a:t>
            </a:r>
            <a:r>
              <a:rPr sz="2000" spc="-14" dirty="0">
                <a:latin typeface="Times New Roman"/>
                <a:cs typeface="Times New Roman"/>
              </a:rPr>
              <a:t> </a:t>
            </a:r>
            <a:r>
              <a:rPr sz="2000" dirty="0">
                <a:latin typeface="Times New Roman"/>
                <a:cs typeface="Times New Roman"/>
              </a:rPr>
              <a:t>of</a:t>
            </a:r>
            <a:r>
              <a:rPr sz="2000" spc="-14" dirty="0">
                <a:latin typeface="Times New Roman"/>
                <a:cs typeface="Times New Roman"/>
              </a:rPr>
              <a:t> </a:t>
            </a:r>
            <a:r>
              <a:rPr sz="2000" dirty="0">
                <a:latin typeface="Times New Roman"/>
                <a:cs typeface="Times New Roman"/>
              </a:rPr>
              <a:t>the</a:t>
            </a:r>
            <a:r>
              <a:rPr sz="2000" spc="-9" dirty="0">
                <a:latin typeface="Times New Roman"/>
                <a:cs typeface="Times New Roman"/>
              </a:rPr>
              <a:t> </a:t>
            </a:r>
            <a:r>
              <a:rPr sz="2000" dirty="0">
                <a:latin typeface="Times New Roman"/>
                <a:cs typeface="Times New Roman"/>
              </a:rPr>
              <a:t>ordered</a:t>
            </a:r>
            <a:r>
              <a:rPr sz="2000" spc="-37" dirty="0">
                <a:latin typeface="Times New Roman"/>
                <a:cs typeface="Times New Roman"/>
              </a:rPr>
              <a:t> </a:t>
            </a:r>
            <a:r>
              <a:rPr sz="2000" spc="-5" dirty="0">
                <a:latin typeface="Times New Roman"/>
                <a:cs typeface="Times New Roman"/>
              </a:rPr>
              <a:t>set;</a:t>
            </a:r>
            <a:endParaRPr sz="2000" dirty="0">
              <a:latin typeface="Times New Roman"/>
              <a:cs typeface="Times New Roman"/>
            </a:endParaRPr>
          </a:p>
          <a:p>
            <a:pPr marL="698127" lvl="1" indent="-264948">
              <a:spcBef>
                <a:spcPts val="554"/>
              </a:spcBef>
              <a:buChar char="–"/>
              <a:tabLst>
                <a:tab pos="698127" algn="l"/>
                <a:tab pos="698713" algn="l"/>
              </a:tabLst>
            </a:pPr>
            <a:r>
              <a:rPr sz="2000" dirty="0">
                <a:latin typeface="Times New Roman"/>
                <a:cs typeface="Times New Roman"/>
              </a:rPr>
              <a:t>If</a:t>
            </a:r>
            <a:r>
              <a:rPr sz="2000" spc="-14" dirty="0">
                <a:latin typeface="Times New Roman"/>
                <a:cs typeface="Times New Roman"/>
              </a:rPr>
              <a:t> </a:t>
            </a:r>
            <a:r>
              <a:rPr sz="2000" dirty="0">
                <a:latin typeface="Times New Roman"/>
                <a:cs typeface="Times New Roman"/>
              </a:rPr>
              <a:t>N</a:t>
            </a:r>
            <a:r>
              <a:rPr sz="2000" spc="5" dirty="0">
                <a:latin typeface="Times New Roman"/>
                <a:cs typeface="Times New Roman"/>
              </a:rPr>
              <a:t> </a:t>
            </a:r>
            <a:r>
              <a:rPr sz="2000" dirty="0">
                <a:latin typeface="Times New Roman"/>
                <a:cs typeface="Times New Roman"/>
              </a:rPr>
              <a:t>is</a:t>
            </a:r>
            <a:r>
              <a:rPr sz="2000" spc="-14" dirty="0">
                <a:latin typeface="Times New Roman"/>
                <a:cs typeface="Times New Roman"/>
              </a:rPr>
              <a:t> </a:t>
            </a:r>
            <a:r>
              <a:rPr sz="2000" dirty="0">
                <a:latin typeface="Times New Roman"/>
                <a:cs typeface="Times New Roman"/>
              </a:rPr>
              <a:t>even,</a:t>
            </a:r>
            <a:r>
              <a:rPr sz="2000" spc="-18" dirty="0">
                <a:latin typeface="Times New Roman"/>
                <a:cs typeface="Times New Roman"/>
              </a:rPr>
              <a:t> </a:t>
            </a:r>
            <a:r>
              <a:rPr sz="2000" dirty="0">
                <a:latin typeface="Times New Roman"/>
                <a:cs typeface="Times New Roman"/>
              </a:rPr>
              <a:t>the</a:t>
            </a:r>
            <a:r>
              <a:rPr sz="2000" spc="-18" dirty="0">
                <a:latin typeface="Times New Roman"/>
                <a:cs typeface="Times New Roman"/>
              </a:rPr>
              <a:t> </a:t>
            </a:r>
            <a:r>
              <a:rPr sz="2000" b="1" dirty="0">
                <a:latin typeface="Times New Roman"/>
                <a:cs typeface="Times New Roman"/>
              </a:rPr>
              <a:t>median</a:t>
            </a:r>
            <a:r>
              <a:rPr sz="2000" b="1" spc="-18" dirty="0">
                <a:latin typeface="Times New Roman"/>
                <a:cs typeface="Times New Roman"/>
              </a:rPr>
              <a:t> </a:t>
            </a:r>
            <a:r>
              <a:rPr sz="2000" dirty="0">
                <a:latin typeface="Times New Roman"/>
                <a:cs typeface="Times New Roman"/>
              </a:rPr>
              <a:t>is</a:t>
            </a:r>
            <a:r>
              <a:rPr sz="2000" spc="-14" dirty="0">
                <a:latin typeface="Times New Roman"/>
                <a:cs typeface="Times New Roman"/>
              </a:rPr>
              <a:t> </a:t>
            </a:r>
            <a:r>
              <a:rPr sz="2000" dirty="0">
                <a:latin typeface="Times New Roman"/>
                <a:cs typeface="Times New Roman"/>
              </a:rPr>
              <a:t>the</a:t>
            </a:r>
            <a:r>
              <a:rPr sz="2000" spc="-9" dirty="0">
                <a:latin typeface="Times New Roman"/>
                <a:cs typeface="Times New Roman"/>
              </a:rPr>
              <a:t> </a:t>
            </a:r>
            <a:r>
              <a:rPr sz="2000" dirty="0">
                <a:latin typeface="Times New Roman"/>
                <a:cs typeface="Times New Roman"/>
              </a:rPr>
              <a:t>average</a:t>
            </a:r>
            <a:r>
              <a:rPr sz="2000" spc="-28" dirty="0">
                <a:latin typeface="Times New Roman"/>
                <a:cs typeface="Times New Roman"/>
              </a:rPr>
              <a:t> </a:t>
            </a:r>
            <a:r>
              <a:rPr sz="2000" dirty="0">
                <a:latin typeface="Times New Roman"/>
                <a:cs typeface="Times New Roman"/>
              </a:rPr>
              <a:t>of the</a:t>
            </a:r>
            <a:r>
              <a:rPr sz="2000" spc="-23" dirty="0">
                <a:latin typeface="Times New Roman"/>
                <a:cs typeface="Times New Roman"/>
              </a:rPr>
              <a:t> </a:t>
            </a:r>
            <a:r>
              <a:rPr sz="2000" spc="-5" dirty="0">
                <a:latin typeface="Times New Roman"/>
                <a:cs typeface="Times New Roman"/>
              </a:rPr>
              <a:t>middle </a:t>
            </a:r>
            <a:r>
              <a:rPr sz="2000" dirty="0">
                <a:latin typeface="Times New Roman"/>
                <a:cs typeface="Times New Roman"/>
              </a:rPr>
              <a:t>two</a:t>
            </a:r>
            <a:r>
              <a:rPr sz="2000" spc="-14" dirty="0">
                <a:latin typeface="Times New Roman"/>
                <a:cs typeface="Times New Roman"/>
              </a:rPr>
              <a:t> </a:t>
            </a:r>
            <a:r>
              <a:rPr sz="2000" dirty="0">
                <a:latin typeface="Times New Roman"/>
                <a:cs typeface="Times New Roman"/>
              </a:rPr>
              <a:t>values.</a:t>
            </a:r>
          </a:p>
          <a:p>
            <a:pPr lvl="1">
              <a:spcBef>
                <a:spcPts val="32"/>
              </a:spcBef>
              <a:buChar char="–"/>
            </a:pPr>
            <a:endParaRPr sz="2000" dirty="0">
              <a:latin typeface="Times New Roman"/>
              <a:cs typeface="Times New Roman"/>
            </a:endParaRPr>
          </a:p>
          <a:p>
            <a:pPr marL="328254" marR="4689" indent="-316531">
              <a:buChar char="•"/>
              <a:tabLst>
                <a:tab pos="327668" algn="l"/>
                <a:tab pos="328254" algn="l"/>
              </a:tabLst>
            </a:pPr>
            <a:r>
              <a:rPr sz="2000" dirty="0">
                <a:latin typeface="Times New Roman"/>
                <a:cs typeface="Times New Roman"/>
              </a:rPr>
              <a:t>In</a:t>
            </a:r>
            <a:r>
              <a:rPr sz="2000" spc="-9" dirty="0">
                <a:latin typeface="Times New Roman"/>
                <a:cs typeface="Times New Roman"/>
              </a:rPr>
              <a:t> </a:t>
            </a:r>
            <a:r>
              <a:rPr sz="2000" dirty="0">
                <a:latin typeface="Times New Roman"/>
                <a:cs typeface="Times New Roman"/>
              </a:rPr>
              <a:t>probability</a:t>
            </a:r>
            <a:r>
              <a:rPr sz="2000" spc="-37" dirty="0">
                <a:latin typeface="Times New Roman"/>
                <a:cs typeface="Times New Roman"/>
              </a:rPr>
              <a:t> </a:t>
            </a:r>
            <a:r>
              <a:rPr sz="2000" dirty="0">
                <a:latin typeface="Times New Roman"/>
                <a:cs typeface="Times New Roman"/>
              </a:rPr>
              <a:t>and</a:t>
            </a:r>
            <a:r>
              <a:rPr sz="2000" spc="-14" dirty="0">
                <a:latin typeface="Times New Roman"/>
                <a:cs typeface="Times New Roman"/>
              </a:rPr>
              <a:t> </a:t>
            </a:r>
            <a:r>
              <a:rPr sz="2000" spc="-5" dirty="0">
                <a:latin typeface="Times New Roman"/>
                <a:cs typeface="Times New Roman"/>
              </a:rPr>
              <a:t>statistics,</a:t>
            </a:r>
            <a:r>
              <a:rPr sz="2000" spc="-18" dirty="0">
                <a:latin typeface="Times New Roman"/>
                <a:cs typeface="Times New Roman"/>
              </a:rPr>
              <a:t> </a:t>
            </a:r>
            <a:r>
              <a:rPr sz="2000" dirty="0">
                <a:latin typeface="Times New Roman"/>
                <a:cs typeface="Times New Roman"/>
              </a:rPr>
              <a:t>the</a:t>
            </a:r>
            <a:r>
              <a:rPr sz="2000" spc="-18" dirty="0">
                <a:latin typeface="Times New Roman"/>
                <a:cs typeface="Times New Roman"/>
              </a:rPr>
              <a:t> </a:t>
            </a:r>
            <a:r>
              <a:rPr sz="2000" b="1" dirty="0">
                <a:latin typeface="Times New Roman"/>
                <a:cs typeface="Times New Roman"/>
              </a:rPr>
              <a:t>median</a:t>
            </a:r>
            <a:r>
              <a:rPr sz="2000" b="1" spc="-14" dirty="0">
                <a:latin typeface="Times New Roman"/>
                <a:cs typeface="Times New Roman"/>
              </a:rPr>
              <a:t> </a:t>
            </a:r>
            <a:r>
              <a:rPr sz="2000" dirty="0">
                <a:latin typeface="Times New Roman"/>
                <a:cs typeface="Times New Roman"/>
              </a:rPr>
              <a:t>generally</a:t>
            </a:r>
            <a:r>
              <a:rPr sz="2000" spc="-37" dirty="0">
                <a:latin typeface="Times New Roman"/>
                <a:cs typeface="Times New Roman"/>
              </a:rPr>
              <a:t> </a:t>
            </a:r>
            <a:r>
              <a:rPr sz="2000" dirty="0">
                <a:latin typeface="Times New Roman"/>
                <a:cs typeface="Times New Roman"/>
              </a:rPr>
              <a:t>applies</a:t>
            </a:r>
            <a:r>
              <a:rPr sz="2000" spc="-23" dirty="0">
                <a:latin typeface="Times New Roman"/>
                <a:cs typeface="Times New Roman"/>
              </a:rPr>
              <a:t> </a:t>
            </a:r>
            <a:r>
              <a:rPr sz="2000" dirty="0">
                <a:latin typeface="Times New Roman"/>
                <a:cs typeface="Times New Roman"/>
              </a:rPr>
              <a:t>to numeric</a:t>
            </a:r>
            <a:r>
              <a:rPr sz="2000" spc="-18" dirty="0">
                <a:latin typeface="Times New Roman"/>
                <a:cs typeface="Times New Roman"/>
              </a:rPr>
              <a:t> </a:t>
            </a:r>
            <a:r>
              <a:rPr sz="2000" dirty="0">
                <a:latin typeface="Times New Roman"/>
                <a:cs typeface="Times New Roman"/>
              </a:rPr>
              <a:t>data;</a:t>
            </a:r>
            <a:r>
              <a:rPr sz="2000" spc="-14" dirty="0">
                <a:latin typeface="Times New Roman"/>
                <a:cs typeface="Times New Roman"/>
              </a:rPr>
              <a:t> </a:t>
            </a:r>
            <a:r>
              <a:rPr sz="2000" dirty="0">
                <a:latin typeface="Times New Roman"/>
                <a:cs typeface="Times New Roman"/>
              </a:rPr>
              <a:t>however, </a:t>
            </a:r>
            <a:r>
              <a:rPr sz="2000" spc="-447" dirty="0">
                <a:latin typeface="Times New Roman"/>
                <a:cs typeface="Times New Roman"/>
              </a:rPr>
              <a:t> </a:t>
            </a:r>
            <a:r>
              <a:rPr sz="2000" dirty="0">
                <a:latin typeface="Times New Roman"/>
                <a:cs typeface="Times New Roman"/>
              </a:rPr>
              <a:t>we</a:t>
            </a:r>
            <a:r>
              <a:rPr sz="2000" spc="-14" dirty="0">
                <a:latin typeface="Times New Roman"/>
                <a:cs typeface="Times New Roman"/>
              </a:rPr>
              <a:t> </a:t>
            </a:r>
            <a:r>
              <a:rPr sz="2000" spc="-5" dirty="0">
                <a:latin typeface="Times New Roman"/>
                <a:cs typeface="Times New Roman"/>
              </a:rPr>
              <a:t>may</a:t>
            </a:r>
            <a:r>
              <a:rPr sz="2000" spc="18" dirty="0">
                <a:latin typeface="Times New Roman"/>
                <a:cs typeface="Times New Roman"/>
              </a:rPr>
              <a:t> </a:t>
            </a:r>
            <a:r>
              <a:rPr sz="2000" dirty="0">
                <a:latin typeface="Times New Roman"/>
                <a:cs typeface="Times New Roman"/>
              </a:rPr>
              <a:t>extend</a:t>
            </a:r>
            <a:r>
              <a:rPr sz="2000" spc="-28" dirty="0">
                <a:latin typeface="Times New Roman"/>
                <a:cs typeface="Times New Roman"/>
              </a:rPr>
              <a:t> </a:t>
            </a:r>
            <a:r>
              <a:rPr sz="2000" dirty="0">
                <a:latin typeface="Times New Roman"/>
                <a:cs typeface="Times New Roman"/>
              </a:rPr>
              <a:t>the</a:t>
            </a:r>
            <a:r>
              <a:rPr sz="2000" spc="-9" dirty="0">
                <a:latin typeface="Times New Roman"/>
                <a:cs typeface="Times New Roman"/>
              </a:rPr>
              <a:t> </a:t>
            </a:r>
            <a:r>
              <a:rPr sz="2000" dirty="0">
                <a:latin typeface="Times New Roman"/>
                <a:cs typeface="Times New Roman"/>
              </a:rPr>
              <a:t>concept</a:t>
            </a:r>
            <a:r>
              <a:rPr sz="2000" spc="-32" dirty="0">
                <a:latin typeface="Times New Roman"/>
                <a:cs typeface="Times New Roman"/>
              </a:rPr>
              <a:t> </a:t>
            </a:r>
            <a:r>
              <a:rPr sz="2000" dirty="0">
                <a:latin typeface="Times New Roman"/>
                <a:cs typeface="Times New Roman"/>
              </a:rPr>
              <a:t>to</a:t>
            </a:r>
            <a:r>
              <a:rPr sz="2000" spc="-14" dirty="0">
                <a:latin typeface="Times New Roman"/>
                <a:cs typeface="Times New Roman"/>
              </a:rPr>
              <a:t> </a:t>
            </a:r>
            <a:r>
              <a:rPr sz="2000" b="1" dirty="0">
                <a:latin typeface="Times New Roman"/>
                <a:cs typeface="Times New Roman"/>
              </a:rPr>
              <a:t>ordinal</a:t>
            </a:r>
            <a:r>
              <a:rPr sz="2000" b="1" spc="-37" dirty="0">
                <a:latin typeface="Times New Roman"/>
                <a:cs typeface="Times New Roman"/>
              </a:rPr>
              <a:t> </a:t>
            </a:r>
            <a:r>
              <a:rPr sz="2000" b="1" spc="5" dirty="0">
                <a:latin typeface="Times New Roman"/>
                <a:cs typeface="Times New Roman"/>
              </a:rPr>
              <a:t>data</a:t>
            </a:r>
            <a:r>
              <a:rPr sz="2000" spc="5" dirty="0">
                <a:latin typeface="Times New Roman"/>
                <a:cs typeface="Times New Roman"/>
              </a:rPr>
              <a:t>.</a:t>
            </a:r>
            <a:endParaRPr sz="2000" dirty="0">
              <a:latin typeface="Times New Roman"/>
              <a:cs typeface="Times New Roman"/>
            </a:endParaRPr>
          </a:p>
          <a:p>
            <a:pPr marL="698127" lvl="1" indent="-264948">
              <a:spcBef>
                <a:spcPts val="563"/>
              </a:spcBef>
              <a:buChar char="–"/>
              <a:tabLst>
                <a:tab pos="698127" algn="l"/>
                <a:tab pos="698713" algn="l"/>
              </a:tabLst>
            </a:pPr>
            <a:r>
              <a:rPr sz="2000" spc="-5" dirty="0">
                <a:latin typeface="Times New Roman"/>
                <a:cs typeface="Times New Roman"/>
              </a:rPr>
              <a:t>Suppose</a:t>
            </a:r>
            <a:r>
              <a:rPr sz="2000" dirty="0">
                <a:latin typeface="Times New Roman"/>
                <a:cs typeface="Times New Roman"/>
              </a:rPr>
              <a:t> that</a:t>
            </a:r>
            <a:r>
              <a:rPr sz="2000" spc="-14" dirty="0">
                <a:latin typeface="Times New Roman"/>
                <a:cs typeface="Times New Roman"/>
              </a:rPr>
              <a:t> </a:t>
            </a:r>
            <a:r>
              <a:rPr sz="2000" dirty="0">
                <a:latin typeface="Times New Roman"/>
                <a:cs typeface="Times New Roman"/>
              </a:rPr>
              <a:t>a given</a:t>
            </a:r>
            <a:r>
              <a:rPr sz="2000" spc="-9" dirty="0">
                <a:latin typeface="Times New Roman"/>
                <a:cs typeface="Times New Roman"/>
              </a:rPr>
              <a:t> </a:t>
            </a:r>
            <a:r>
              <a:rPr sz="2000" dirty="0">
                <a:latin typeface="Times New Roman"/>
                <a:cs typeface="Times New Roman"/>
              </a:rPr>
              <a:t>data </a:t>
            </a:r>
            <a:r>
              <a:rPr sz="2000" spc="-5" dirty="0">
                <a:latin typeface="Times New Roman"/>
                <a:cs typeface="Times New Roman"/>
              </a:rPr>
              <a:t>set</a:t>
            </a:r>
            <a:r>
              <a:rPr sz="2000" dirty="0">
                <a:latin typeface="Times New Roman"/>
                <a:cs typeface="Times New Roman"/>
              </a:rPr>
              <a:t> of</a:t>
            </a:r>
            <a:r>
              <a:rPr sz="2000" spc="5" dirty="0">
                <a:latin typeface="Times New Roman"/>
                <a:cs typeface="Times New Roman"/>
              </a:rPr>
              <a:t> </a:t>
            </a:r>
            <a:r>
              <a:rPr sz="2000" spc="-5" dirty="0">
                <a:latin typeface="Times New Roman"/>
                <a:cs typeface="Times New Roman"/>
              </a:rPr>
              <a:t>N</a:t>
            </a:r>
            <a:r>
              <a:rPr sz="2000" spc="-14" dirty="0">
                <a:latin typeface="Times New Roman"/>
                <a:cs typeface="Times New Roman"/>
              </a:rPr>
              <a:t> </a:t>
            </a:r>
            <a:r>
              <a:rPr sz="2000" dirty="0">
                <a:latin typeface="Times New Roman"/>
                <a:cs typeface="Times New Roman"/>
              </a:rPr>
              <a:t>values</a:t>
            </a:r>
            <a:r>
              <a:rPr sz="2000" spc="-9" dirty="0">
                <a:latin typeface="Times New Roman"/>
                <a:cs typeface="Times New Roman"/>
              </a:rPr>
              <a:t> </a:t>
            </a:r>
            <a:r>
              <a:rPr sz="2000" dirty="0">
                <a:latin typeface="Times New Roman"/>
                <a:cs typeface="Times New Roman"/>
              </a:rPr>
              <a:t>for</a:t>
            </a:r>
            <a:r>
              <a:rPr sz="2000" spc="5" dirty="0">
                <a:latin typeface="Times New Roman"/>
                <a:cs typeface="Times New Roman"/>
              </a:rPr>
              <a:t> </a:t>
            </a:r>
            <a:r>
              <a:rPr sz="2000" dirty="0">
                <a:latin typeface="Times New Roman"/>
                <a:cs typeface="Times New Roman"/>
              </a:rPr>
              <a:t>an attribute</a:t>
            </a:r>
            <a:r>
              <a:rPr sz="2000" spc="-23" dirty="0">
                <a:latin typeface="Times New Roman"/>
                <a:cs typeface="Times New Roman"/>
              </a:rPr>
              <a:t> </a:t>
            </a:r>
            <a:r>
              <a:rPr sz="2000" spc="-5" dirty="0">
                <a:latin typeface="Times New Roman"/>
                <a:cs typeface="Times New Roman"/>
              </a:rPr>
              <a:t>X</a:t>
            </a:r>
            <a:r>
              <a:rPr sz="2000" dirty="0">
                <a:latin typeface="Times New Roman"/>
                <a:cs typeface="Times New Roman"/>
              </a:rPr>
              <a:t> </a:t>
            </a:r>
            <a:r>
              <a:rPr sz="2000" spc="-5" dirty="0">
                <a:latin typeface="Times New Roman"/>
                <a:cs typeface="Times New Roman"/>
              </a:rPr>
              <a:t>is</a:t>
            </a:r>
            <a:r>
              <a:rPr sz="2000" dirty="0">
                <a:latin typeface="Times New Roman"/>
                <a:cs typeface="Times New Roman"/>
              </a:rPr>
              <a:t> sorted</a:t>
            </a:r>
            <a:r>
              <a:rPr sz="2000" spc="-9" dirty="0">
                <a:latin typeface="Times New Roman"/>
                <a:cs typeface="Times New Roman"/>
              </a:rPr>
              <a:t> </a:t>
            </a:r>
            <a:r>
              <a:rPr sz="2000" dirty="0">
                <a:latin typeface="Times New Roman"/>
                <a:cs typeface="Times New Roman"/>
              </a:rPr>
              <a:t>in</a:t>
            </a:r>
            <a:r>
              <a:rPr sz="2000" spc="-5" dirty="0">
                <a:latin typeface="Times New Roman"/>
                <a:cs typeface="Times New Roman"/>
              </a:rPr>
              <a:t> </a:t>
            </a:r>
            <a:r>
              <a:rPr sz="2000" dirty="0">
                <a:latin typeface="Times New Roman"/>
                <a:cs typeface="Times New Roman"/>
              </a:rPr>
              <a:t>increasing</a:t>
            </a:r>
            <a:r>
              <a:rPr sz="2000" spc="-18" dirty="0">
                <a:latin typeface="Times New Roman"/>
                <a:cs typeface="Times New Roman"/>
              </a:rPr>
              <a:t> </a:t>
            </a:r>
            <a:r>
              <a:rPr sz="2000" dirty="0">
                <a:latin typeface="Times New Roman"/>
                <a:cs typeface="Times New Roman"/>
              </a:rPr>
              <a:t>order.</a:t>
            </a:r>
          </a:p>
          <a:p>
            <a:pPr marL="698127" lvl="1" indent="-264948">
              <a:spcBef>
                <a:spcPts val="554"/>
              </a:spcBef>
              <a:buChar char="–"/>
              <a:tabLst>
                <a:tab pos="698127" algn="l"/>
                <a:tab pos="698713" algn="l"/>
              </a:tabLst>
            </a:pPr>
            <a:r>
              <a:rPr sz="2000" dirty="0">
                <a:latin typeface="Times New Roman"/>
                <a:cs typeface="Times New Roman"/>
              </a:rPr>
              <a:t>If </a:t>
            </a:r>
            <a:r>
              <a:rPr sz="2000" spc="-5" dirty="0">
                <a:latin typeface="Times New Roman"/>
                <a:cs typeface="Times New Roman"/>
              </a:rPr>
              <a:t>N</a:t>
            </a:r>
            <a:r>
              <a:rPr sz="2000" spc="-9" dirty="0">
                <a:latin typeface="Times New Roman"/>
                <a:cs typeface="Times New Roman"/>
              </a:rPr>
              <a:t> </a:t>
            </a:r>
            <a:r>
              <a:rPr sz="2000" spc="-5" dirty="0">
                <a:latin typeface="Times New Roman"/>
                <a:cs typeface="Times New Roman"/>
              </a:rPr>
              <a:t>is</a:t>
            </a:r>
            <a:r>
              <a:rPr sz="2000" dirty="0">
                <a:latin typeface="Times New Roman"/>
                <a:cs typeface="Times New Roman"/>
              </a:rPr>
              <a:t> odd,</a:t>
            </a:r>
            <a:r>
              <a:rPr sz="2000" spc="-5" dirty="0">
                <a:latin typeface="Times New Roman"/>
                <a:cs typeface="Times New Roman"/>
              </a:rPr>
              <a:t> </a:t>
            </a:r>
            <a:r>
              <a:rPr sz="2000" dirty="0">
                <a:latin typeface="Times New Roman"/>
                <a:cs typeface="Times New Roman"/>
              </a:rPr>
              <a:t>then</a:t>
            </a:r>
            <a:r>
              <a:rPr sz="2000" spc="-9" dirty="0">
                <a:latin typeface="Times New Roman"/>
                <a:cs typeface="Times New Roman"/>
              </a:rPr>
              <a:t> </a:t>
            </a:r>
            <a:r>
              <a:rPr sz="2000" dirty="0">
                <a:latin typeface="Times New Roman"/>
                <a:cs typeface="Times New Roman"/>
              </a:rPr>
              <a:t>the</a:t>
            </a:r>
            <a:r>
              <a:rPr sz="2000" spc="14" dirty="0">
                <a:latin typeface="Times New Roman"/>
                <a:cs typeface="Times New Roman"/>
              </a:rPr>
              <a:t> </a:t>
            </a:r>
            <a:r>
              <a:rPr sz="2000" b="1" spc="-5" dirty="0">
                <a:latin typeface="Times New Roman"/>
                <a:cs typeface="Times New Roman"/>
              </a:rPr>
              <a:t>median</a:t>
            </a:r>
            <a:r>
              <a:rPr sz="2000" b="1" spc="-9" dirty="0">
                <a:latin typeface="Times New Roman"/>
                <a:cs typeface="Times New Roman"/>
              </a:rPr>
              <a:t> </a:t>
            </a:r>
            <a:r>
              <a:rPr sz="2000" spc="-5" dirty="0">
                <a:latin typeface="Times New Roman"/>
                <a:cs typeface="Times New Roman"/>
              </a:rPr>
              <a:t>is</a:t>
            </a:r>
            <a:r>
              <a:rPr sz="2000" dirty="0">
                <a:latin typeface="Times New Roman"/>
                <a:cs typeface="Times New Roman"/>
              </a:rPr>
              <a:t> the</a:t>
            </a:r>
            <a:r>
              <a:rPr sz="2000" spc="-14" dirty="0">
                <a:latin typeface="Times New Roman"/>
                <a:cs typeface="Times New Roman"/>
              </a:rPr>
              <a:t> </a:t>
            </a:r>
            <a:r>
              <a:rPr sz="2000" spc="-5" dirty="0">
                <a:latin typeface="Times New Roman"/>
                <a:cs typeface="Times New Roman"/>
              </a:rPr>
              <a:t>middle</a:t>
            </a:r>
            <a:r>
              <a:rPr sz="2000" spc="5" dirty="0">
                <a:latin typeface="Times New Roman"/>
                <a:cs typeface="Times New Roman"/>
              </a:rPr>
              <a:t> </a:t>
            </a:r>
            <a:r>
              <a:rPr sz="2000" dirty="0">
                <a:latin typeface="Times New Roman"/>
                <a:cs typeface="Times New Roman"/>
              </a:rPr>
              <a:t>value</a:t>
            </a:r>
            <a:r>
              <a:rPr sz="2000" spc="-14" dirty="0">
                <a:latin typeface="Times New Roman"/>
                <a:cs typeface="Times New Roman"/>
              </a:rPr>
              <a:t> </a:t>
            </a:r>
            <a:r>
              <a:rPr sz="2000" dirty="0">
                <a:latin typeface="Times New Roman"/>
                <a:cs typeface="Times New Roman"/>
              </a:rPr>
              <a:t>of</a:t>
            </a:r>
            <a:r>
              <a:rPr sz="2000" spc="9" dirty="0">
                <a:latin typeface="Times New Roman"/>
                <a:cs typeface="Times New Roman"/>
              </a:rPr>
              <a:t> </a:t>
            </a:r>
            <a:r>
              <a:rPr sz="2000" dirty="0">
                <a:latin typeface="Times New Roman"/>
                <a:cs typeface="Times New Roman"/>
              </a:rPr>
              <a:t>the</a:t>
            </a:r>
            <a:r>
              <a:rPr sz="2000" spc="-14" dirty="0">
                <a:latin typeface="Times New Roman"/>
                <a:cs typeface="Times New Roman"/>
              </a:rPr>
              <a:t> </a:t>
            </a:r>
            <a:r>
              <a:rPr sz="2000" dirty="0">
                <a:latin typeface="Times New Roman"/>
                <a:cs typeface="Times New Roman"/>
              </a:rPr>
              <a:t>ordered</a:t>
            </a:r>
            <a:r>
              <a:rPr sz="2000" spc="-5" dirty="0">
                <a:latin typeface="Times New Roman"/>
                <a:cs typeface="Times New Roman"/>
              </a:rPr>
              <a:t> set.</a:t>
            </a:r>
            <a:endParaRPr sz="2000" dirty="0">
              <a:latin typeface="Times New Roman"/>
              <a:cs typeface="Times New Roman"/>
            </a:endParaRPr>
          </a:p>
          <a:p>
            <a:pPr marL="698127" lvl="1" indent="-264948">
              <a:spcBef>
                <a:spcPts val="554"/>
              </a:spcBef>
              <a:buChar char="–"/>
              <a:tabLst>
                <a:tab pos="698127" algn="l"/>
                <a:tab pos="698713" algn="l"/>
              </a:tabLst>
            </a:pPr>
            <a:r>
              <a:rPr sz="2000" dirty="0">
                <a:latin typeface="Times New Roman"/>
                <a:cs typeface="Times New Roman"/>
              </a:rPr>
              <a:t>If</a:t>
            </a:r>
            <a:r>
              <a:rPr sz="2000" spc="-5" dirty="0">
                <a:latin typeface="Times New Roman"/>
                <a:cs typeface="Times New Roman"/>
              </a:rPr>
              <a:t> N</a:t>
            </a:r>
            <a:r>
              <a:rPr sz="2000" spc="-14" dirty="0">
                <a:latin typeface="Times New Roman"/>
                <a:cs typeface="Times New Roman"/>
              </a:rPr>
              <a:t> </a:t>
            </a:r>
            <a:r>
              <a:rPr sz="2000" spc="-5" dirty="0">
                <a:latin typeface="Times New Roman"/>
                <a:cs typeface="Times New Roman"/>
              </a:rPr>
              <a:t>is</a:t>
            </a:r>
            <a:r>
              <a:rPr sz="2000" dirty="0">
                <a:latin typeface="Times New Roman"/>
                <a:cs typeface="Times New Roman"/>
              </a:rPr>
              <a:t> even,</a:t>
            </a:r>
            <a:r>
              <a:rPr sz="2000" spc="-14" dirty="0">
                <a:latin typeface="Times New Roman"/>
                <a:cs typeface="Times New Roman"/>
              </a:rPr>
              <a:t> </a:t>
            </a:r>
            <a:r>
              <a:rPr sz="2000" dirty="0">
                <a:latin typeface="Times New Roman"/>
                <a:cs typeface="Times New Roman"/>
              </a:rPr>
              <a:t>then</a:t>
            </a:r>
            <a:r>
              <a:rPr sz="2000" spc="-14" dirty="0">
                <a:latin typeface="Times New Roman"/>
                <a:cs typeface="Times New Roman"/>
              </a:rPr>
              <a:t> </a:t>
            </a:r>
            <a:r>
              <a:rPr sz="2000" dirty="0">
                <a:latin typeface="Times New Roman"/>
                <a:cs typeface="Times New Roman"/>
              </a:rPr>
              <a:t>the</a:t>
            </a:r>
            <a:r>
              <a:rPr sz="2000" spc="9" dirty="0">
                <a:latin typeface="Times New Roman"/>
                <a:cs typeface="Times New Roman"/>
              </a:rPr>
              <a:t> </a:t>
            </a:r>
            <a:r>
              <a:rPr sz="2000" b="1" spc="-5" dirty="0">
                <a:latin typeface="Times New Roman"/>
                <a:cs typeface="Times New Roman"/>
              </a:rPr>
              <a:t>median</a:t>
            </a:r>
            <a:r>
              <a:rPr sz="2000" b="1" spc="-14" dirty="0">
                <a:latin typeface="Times New Roman"/>
                <a:cs typeface="Times New Roman"/>
              </a:rPr>
              <a:t> </a:t>
            </a:r>
            <a:r>
              <a:rPr sz="2000" spc="-5" dirty="0">
                <a:latin typeface="Times New Roman"/>
                <a:cs typeface="Times New Roman"/>
              </a:rPr>
              <a:t>may</a:t>
            </a:r>
            <a:r>
              <a:rPr sz="2000" dirty="0">
                <a:latin typeface="Times New Roman"/>
                <a:cs typeface="Times New Roman"/>
              </a:rPr>
              <a:t> not be not</a:t>
            </a:r>
            <a:r>
              <a:rPr sz="2000" spc="-5" dirty="0">
                <a:latin typeface="Times New Roman"/>
                <a:cs typeface="Times New Roman"/>
              </a:rPr>
              <a:t> </a:t>
            </a:r>
            <a:r>
              <a:rPr sz="2000" dirty="0">
                <a:latin typeface="Times New Roman"/>
                <a:cs typeface="Times New Roman"/>
              </a:rPr>
              <a:t>unique.</a:t>
            </a:r>
          </a:p>
          <a:p>
            <a:pPr marL="1066827" lvl="2" indent="-211607">
              <a:spcBef>
                <a:spcPts val="554"/>
              </a:spcBef>
              <a:buChar char="•"/>
              <a:tabLst>
                <a:tab pos="1066827" algn="l"/>
                <a:tab pos="1067413" algn="l"/>
              </a:tabLst>
            </a:pPr>
            <a:r>
              <a:rPr sz="2000" dirty="0">
                <a:latin typeface="Times New Roman"/>
                <a:cs typeface="Times New Roman"/>
              </a:rPr>
              <a:t>In </a:t>
            </a:r>
            <a:r>
              <a:rPr sz="2000" spc="-5" dirty="0">
                <a:latin typeface="Times New Roman"/>
                <a:cs typeface="Times New Roman"/>
              </a:rPr>
              <a:t>this</a:t>
            </a:r>
            <a:r>
              <a:rPr sz="2000" dirty="0">
                <a:latin typeface="Times New Roman"/>
                <a:cs typeface="Times New Roman"/>
              </a:rPr>
              <a:t> case,</a:t>
            </a:r>
            <a:r>
              <a:rPr sz="2000" spc="-9" dirty="0">
                <a:latin typeface="Times New Roman"/>
                <a:cs typeface="Times New Roman"/>
              </a:rPr>
              <a:t> </a:t>
            </a:r>
            <a:r>
              <a:rPr sz="2000" dirty="0">
                <a:latin typeface="Times New Roman"/>
                <a:cs typeface="Times New Roman"/>
              </a:rPr>
              <a:t>the </a:t>
            </a:r>
            <a:r>
              <a:rPr sz="2000" spc="-5" dirty="0">
                <a:latin typeface="Times New Roman"/>
                <a:cs typeface="Times New Roman"/>
              </a:rPr>
              <a:t>median</a:t>
            </a:r>
            <a:r>
              <a:rPr sz="2000" dirty="0">
                <a:latin typeface="Times New Roman"/>
                <a:cs typeface="Times New Roman"/>
              </a:rPr>
              <a:t> </a:t>
            </a:r>
            <a:r>
              <a:rPr sz="2000" spc="-5" dirty="0">
                <a:latin typeface="Times New Roman"/>
                <a:cs typeface="Times New Roman"/>
              </a:rPr>
              <a:t>is</a:t>
            </a:r>
            <a:r>
              <a:rPr sz="2000" spc="5" dirty="0">
                <a:latin typeface="Times New Roman"/>
                <a:cs typeface="Times New Roman"/>
              </a:rPr>
              <a:t> </a:t>
            </a:r>
            <a:r>
              <a:rPr sz="2000" dirty="0">
                <a:latin typeface="Times New Roman"/>
                <a:cs typeface="Times New Roman"/>
              </a:rPr>
              <a:t>the</a:t>
            </a:r>
            <a:r>
              <a:rPr sz="2000" spc="-14" dirty="0">
                <a:latin typeface="Times New Roman"/>
                <a:cs typeface="Times New Roman"/>
              </a:rPr>
              <a:t> </a:t>
            </a:r>
            <a:r>
              <a:rPr sz="2000" spc="-5" dirty="0">
                <a:latin typeface="Times New Roman"/>
                <a:cs typeface="Times New Roman"/>
              </a:rPr>
              <a:t>two</a:t>
            </a:r>
            <a:r>
              <a:rPr sz="2000" dirty="0">
                <a:latin typeface="Times New Roman"/>
                <a:cs typeface="Times New Roman"/>
              </a:rPr>
              <a:t> </a:t>
            </a:r>
            <a:r>
              <a:rPr sz="2000" spc="-5" dirty="0">
                <a:latin typeface="Times New Roman"/>
                <a:cs typeface="Times New Roman"/>
              </a:rPr>
              <a:t>middlemost</a:t>
            </a:r>
            <a:r>
              <a:rPr sz="2000" spc="9" dirty="0">
                <a:latin typeface="Times New Roman"/>
                <a:cs typeface="Times New Roman"/>
              </a:rPr>
              <a:t> </a:t>
            </a:r>
            <a:r>
              <a:rPr sz="2000" dirty="0">
                <a:latin typeface="Times New Roman"/>
                <a:cs typeface="Times New Roman"/>
              </a:rPr>
              <a:t>values</a:t>
            </a:r>
            <a:r>
              <a:rPr sz="2000" spc="-9" dirty="0">
                <a:latin typeface="Times New Roman"/>
                <a:cs typeface="Times New Roman"/>
              </a:rPr>
              <a:t> </a:t>
            </a:r>
            <a:r>
              <a:rPr sz="2000" dirty="0">
                <a:latin typeface="Times New Roman"/>
                <a:cs typeface="Times New Roman"/>
              </a:rPr>
              <a:t>and</a:t>
            </a:r>
            <a:r>
              <a:rPr sz="2000" spc="5" dirty="0">
                <a:latin typeface="Times New Roman"/>
                <a:cs typeface="Times New Roman"/>
              </a:rPr>
              <a:t> </a:t>
            </a:r>
            <a:r>
              <a:rPr sz="2000" dirty="0">
                <a:latin typeface="Times New Roman"/>
                <a:cs typeface="Times New Roman"/>
              </a:rPr>
              <a:t>any</a:t>
            </a:r>
            <a:r>
              <a:rPr sz="2000" spc="-9" dirty="0">
                <a:latin typeface="Times New Roman"/>
                <a:cs typeface="Times New Roman"/>
              </a:rPr>
              <a:t> </a:t>
            </a:r>
            <a:r>
              <a:rPr sz="2000" dirty="0">
                <a:latin typeface="Times New Roman"/>
                <a:cs typeface="Times New Roman"/>
              </a:rPr>
              <a:t>value</a:t>
            </a:r>
            <a:r>
              <a:rPr sz="2000" spc="-14" dirty="0">
                <a:latin typeface="Times New Roman"/>
                <a:cs typeface="Times New Roman"/>
              </a:rPr>
              <a:t> </a:t>
            </a:r>
            <a:r>
              <a:rPr sz="2000" dirty="0">
                <a:latin typeface="Times New Roman"/>
                <a:cs typeface="Times New Roman"/>
              </a:rPr>
              <a:t>in</a:t>
            </a:r>
            <a:r>
              <a:rPr sz="2000" spc="9" dirty="0">
                <a:latin typeface="Times New Roman"/>
                <a:cs typeface="Times New Roman"/>
              </a:rPr>
              <a:t> </a:t>
            </a:r>
            <a:r>
              <a:rPr sz="2000" dirty="0">
                <a:latin typeface="Times New Roman"/>
                <a:cs typeface="Times New Roman"/>
              </a:rPr>
              <a:t>between.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65</a:t>
            </a:fld>
            <a:endParaRPr dirty="0"/>
          </a:p>
        </p:txBody>
      </p:sp>
      <p:sp>
        <p:nvSpPr>
          <p:cNvPr id="2" name="object 2"/>
          <p:cNvSpPr txBox="1">
            <a:spLocks noGrp="1"/>
          </p:cNvSpPr>
          <p:nvPr>
            <p:ph type="title"/>
          </p:nvPr>
        </p:nvSpPr>
        <p:spPr>
          <a:xfrm>
            <a:off x="1600200" y="457200"/>
            <a:ext cx="4800600" cy="863550"/>
          </a:xfrm>
          <a:prstGeom prst="rect">
            <a:avLst/>
          </a:prstGeom>
          <a:solidFill>
            <a:schemeClr val="bg1"/>
          </a:solidFill>
        </p:spPr>
        <p:txBody>
          <a:bodyPr vert="horz" wrap="square" lIns="0" tIns="184638" rIns="0" bIns="0" rtlCol="0">
            <a:spAutoFit/>
          </a:bodyPr>
          <a:lstStyle/>
          <a:p>
            <a:pPr>
              <a:spcBef>
                <a:spcPts val="1454"/>
              </a:spcBef>
            </a:pPr>
            <a:r>
              <a:rPr dirty="0">
                <a:solidFill>
                  <a:srgbClr val="FF0000"/>
                </a:solidFill>
              </a:rPr>
              <a:t>Mode</a:t>
            </a:r>
          </a:p>
        </p:txBody>
      </p:sp>
      <p:sp>
        <p:nvSpPr>
          <p:cNvPr id="3" name="object 3"/>
          <p:cNvSpPr txBox="1"/>
          <p:nvPr/>
        </p:nvSpPr>
        <p:spPr>
          <a:xfrm>
            <a:off x="424375" y="1648031"/>
            <a:ext cx="8056685" cy="2052475"/>
          </a:xfrm>
          <a:prstGeom prst="rect">
            <a:avLst/>
          </a:prstGeom>
        </p:spPr>
        <p:txBody>
          <a:bodyPr vert="horz" wrap="square" lIns="0" tIns="12309" rIns="0" bIns="0" rtlCol="0">
            <a:spAutoFit/>
          </a:bodyPr>
          <a:lstStyle/>
          <a:p>
            <a:pPr marL="328254" indent="-316531">
              <a:spcBef>
                <a:spcPts val="97"/>
              </a:spcBef>
              <a:buChar char="•"/>
              <a:tabLst>
                <a:tab pos="327668" algn="l"/>
                <a:tab pos="328254" algn="l"/>
              </a:tabLst>
            </a:pPr>
            <a:r>
              <a:rPr sz="1846" dirty="0">
                <a:latin typeface="Times New Roman"/>
                <a:cs typeface="Times New Roman"/>
              </a:rPr>
              <a:t>Another</a:t>
            </a:r>
            <a:r>
              <a:rPr sz="1846" spc="-37" dirty="0">
                <a:latin typeface="Times New Roman"/>
                <a:cs typeface="Times New Roman"/>
              </a:rPr>
              <a:t> </a:t>
            </a:r>
            <a:r>
              <a:rPr sz="1846" spc="-5" dirty="0">
                <a:latin typeface="Times New Roman"/>
                <a:cs typeface="Times New Roman"/>
              </a:rPr>
              <a:t>measure</a:t>
            </a:r>
            <a:r>
              <a:rPr sz="1846" spc="-9" dirty="0">
                <a:latin typeface="Times New Roman"/>
                <a:cs typeface="Times New Roman"/>
              </a:rPr>
              <a:t> </a:t>
            </a:r>
            <a:r>
              <a:rPr sz="1846" dirty="0">
                <a:latin typeface="Times New Roman"/>
                <a:cs typeface="Times New Roman"/>
              </a:rPr>
              <a:t>of central</a:t>
            </a:r>
            <a:r>
              <a:rPr sz="1846" spc="-37" dirty="0">
                <a:latin typeface="Times New Roman"/>
                <a:cs typeface="Times New Roman"/>
              </a:rPr>
              <a:t> </a:t>
            </a:r>
            <a:r>
              <a:rPr sz="1846" dirty="0">
                <a:latin typeface="Times New Roman"/>
                <a:cs typeface="Times New Roman"/>
              </a:rPr>
              <a:t>tendency</a:t>
            </a:r>
            <a:r>
              <a:rPr sz="1846" spc="-23" dirty="0">
                <a:latin typeface="Times New Roman"/>
                <a:cs typeface="Times New Roman"/>
              </a:rPr>
              <a:t> </a:t>
            </a:r>
            <a:r>
              <a:rPr sz="1846" dirty="0">
                <a:latin typeface="Times New Roman"/>
                <a:cs typeface="Times New Roman"/>
              </a:rPr>
              <a:t>is</a:t>
            </a:r>
            <a:r>
              <a:rPr sz="1846" spc="-14" dirty="0">
                <a:latin typeface="Times New Roman"/>
                <a:cs typeface="Times New Roman"/>
              </a:rPr>
              <a:t> </a:t>
            </a:r>
            <a:r>
              <a:rPr sz="1846" dirty="0">
                <a:latin typeface="Times New Roman"/>
                <a:cs typeface="Times New Roman"/>
              </a:rPr>
              <a:t>the</a:t>
            </a:r>
            <a:r>
              <a:rPr sz="1846" spc="-14" dirty="0">
                <a:latin typeface="Times New Roman"/>
                <a:cs typeface="Times New Roman"/>
              </a:rPr>
              <a:t> </a:t>
            </a:r>
            <a:r>
              <a:rPr sz="1846" b="1" dirty="0">
                <a:latin typeface="Times New Roman"/>
                <a:cs typeface="Times New Roman"/>
              </a:rPr>
              <a:t>mode</a:t>
            </a:r>
            <a:r>
              <a:rPr sz="1846" dirty="0">
                <a:latin typeface="Times New Roman"/>
                <a:cs typeface="Times New Roman"/>
              </a:rPr>
              <a:t>.</a:t>
            </a:r>
          </a:p>
          <a:p>
            <a:pPr marL="328254" indent="-316531">
              <a:spcBef>
                <a:spcPts val="1662"/>
              </a:spcBef>
              <a:buChar char="•"/>
              <a:tabLst>
                <a:tab pos="327668" algn="l"/>
                <a:tab pos="328254" algn="l"/>
              </a:tabLst>
            </a:pPr>
            <a:r>
              <a:rPr sz="1846" dirty="0">
                <a:latin typeface="Times New Roman"/>
                <a:cs typeface="Times New Roman"/>
              </a:rPr>
              <a:t>The</a:t>
            </a:r>
            <a:r>
              <a:rPr sz="1846" spc="-9" dirty="0">
                <a:latin typeface="Times New Roman"/>
                <a:cs typeface="Times New Roman"/>
              </a:rPr>
              <a:t> </a:t>
            </a:r>
            <a:r>
              <a:rPr sz="1846" b="1" dirty="0">
                <a:latin typeface="Times New Roman"/>
                <a:cs typeface="Times New Roman"/>
              </a:rPr>
              <a:t>mode</a:t>
            </a:r>
            <a:r>
              <a:rPr sz="1846" b="1" spc="-18" dirty="0">
                <a:latin typeface="Times New Roman"/>
                <a:cs typeface="Times New Roman"/>
              </a:rPr>
              <a:t> </a:t>
            </a:r>
            <a:r>
              <a:rPr sz="1846" dirty="0">
                <a:latin typeface="Times New Roman"/>
                <a:cs typeface="Times New Roman"/>
              </a:rPr>
              <a:t>for</a:t>
            </a:r>
            <a:r>
              <a:rPr sz="1846" spc="-14" dirty="0">
                <a:latin typeface="Times New Roman"/>
                <a:cs typeface="Times New Roman"/>
              </a:rPr>
              <a:t> </a:t>
            </a:r>
            <a:r>
              <a:rPr sz="1846" dirty="0">
                <a:latin typeface="Times New Roman"/>
                <a:cs typeface="Times New Roman"/>
              </a:rPr>
              <a:t>a</a:t>
            </a:r>
            <a:r>
              <a:rPr sz="1846" spc="-9" dirty="0">
                <a:latin typeface="Times New Roman"/>
                <a:cs typeface="Times New Roman"/>
              </a:rPr>
              <a:t> </a:t>
            </a:r>
            <a:r>
              <a:rPr sz="1846" dirty="0">
                <a:latin typeface="Times New Roman"/>
                <a:cs typeface="Times New Roman"/>
              </a:rPr>
              <a:t>set</a:t>
            </a:r>
            <a:r>
              <a:rPr sz="1846" spc="-14" dirty="0">
                <a:latin typeface="Times New Roman"/>
                <a:cs typeface="Times New Roman"/>
              </a:rPr>
              <a:t> </a:t>
            </a:r>
            <a:r>
              <a:rPr sz="1846" dirty="0">
                <a:latin typeface="Times New Roman"/>
                <a:cs typeface="Times New Roman"/>
              </a:rPr>
              <a:t>of</a:t>
            </a:r>
            <a:r>
              <a:rPr sz="1846" spc="5" dirty="0">
                <a:latin typeface="Times New Roman"/>
                <a:cs typeface="Times New Roman"/>
              </a:rPr>
              <a:t> </a:t>
            </a:r>
            <a:r>
              <a:rPr sz="1846" dirty="0">
                <a:latin typeface="Times New Roman"/>
                <a:cs typeface="Times New Roman"/>
              </a:rPr>
              <a:t>data</a:t>
            </a:r>
            <a:r>
              <a:rPr sz="1846" spc="-23" dirty="0">
                <a:latin typeface="Times New Roman"/>
                <a:cs typeface="Times New Roman"/>
              </a:rPr>
              <a:t> </a:t>
            </a:r>
            <a:r>
              <a:rPr sz="1846" dirty="0">
                <a:latin typeface="Times New Roman"/>
                <a:cs typeface="Times New Roman"/>
              </a:rPr>
              <a:t>is</a:t>
            </a:r>
            <a:r>
              <a:rPr sz="1846" spc="-14"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value</a:t>
            </a:r>
            <a:r>
              <a:rPr sz="1846" spc="-18" dirty="0">
                <a:latin typeface="Times New Roman"/>
                <a:cs typeface="Times New Roman"/>
              </a:rPr>
              <a:t> </a:t>
            </a:r>
            <a:r>
              <a:rPr sz="1846" dirty="0">
                <a:latin typeface="Times New Roman"/>
                <a:cs typeface="Times New Roman"/>
              </a:rPr>
              <a:t>that</a:t>
            </a:r>
            <a:r>
              <a:rPr sz="1846" spc="-14" dirty="0">
                <a:latin typeface="Times New Roman"/>
                <a:cs typeface="Times New Roman"/>
              </a:rPr>
              <a:t> </a:t>
            </a:r>
            <a:r>
              <a:rPr sz="1846" dirty="0">
                <a:latin typeface="Times New Roman"/>
                <a:cs typeface="Times New Roman"/>
              </a:rPr>
              <a:t>occurs</a:t>
            </a:r>
            <a:r>
              <a:rPr sz="1846" spc="-23" dirty="0">
                <a:latin typeface="Times New Roman"/>
                <a:cs typeface="Times New Roman"/>
              </a:rPr>
              <a:t> </a:t>
            </a:r>
            <a:r>
              <a:rPr sz="1846" spc="-5" dirty="0">
                <a:latin typeface="Times New Roman"/>
                <a:cs typeface="Times New Roman"/>
              </a:rPr>
              <a:t>most</a:t>
            </a:r>
            <a:r>
              <a:rPr sz="1846" dirty="0">
                <a:latin typeface="Times New Roman"/>
                <a:cs typeface="Times New Roman"/>
              </a:rPr>
              <a:t> frequently</a:t>
            </a:r>
            <a:r>
              <a:rPr sz="1846" spc="-37" dirty="0">
                <a:latin typeface="Times New Roman"/>
                <a:cs typeface="Times New Roman"/>
              </a:rPr>
              <a:t> </a:t>
            </a:r>
            <a:r>
              <a:rPr sz="1846" dirty="0">
                <a:latin typeface="Times New Roman"/>
                <a:cs typeface="Times New Roman"/>
              </a:rPr>
              <a:t>in</a:t>
            </a:r>
            <a:r>
              <a:rPr sz="1846" spc="-18"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spc="-5" dirty="0">
                <a:latin typeface="Times New Roman"/>
                <a:cs typeface="Times New Roman"/>
              </a:rPr>
              <a:t>set.</a:t>
            </a:r>
            <a:endParaRPr sz="1846" dirty="0">
              <a:latin typeface="Times New Roman"/>
              <a:cs typeface="Times New Roman"/>
            </a:endParaRPr>
          </a:p>
          <a:p>
            <a:pPr marL="698127" marR="4689" lvl="1" indent="-264948">
              <a:spcBef>
                <a:spcPts val="563"/>
              </a:spcBef>
              <a:buChar char="–"/>
              <a:tabLst>
                <a:tab pos="698127" algn="l"/>
                <a:tab pos="698713" algn="l"/>
              </a:tabLst>
            </a:pPr>
            <a:r>
              <a:rPr sz="1662" dirty="0">
                <a:latin typeface="Times New Roman"/>
                <a:cs typeface="Times New Roman"/>
              </a:rPr>
              <a:t>It</a:t>
            </a:r>
            <a:r>
              <a:rPr sz="1662" spc="-5" dirty="0">
                <a:latin typeface="Times New Roman"/>
                <a:cs typeface="Times New Roman"/>
              </a:rPr>
              <a:t> is</a:t>
            </a:r>
            <a:r>
              <a:rPr sz="1662" dirty="0">
                <a:latin typeface="Times New Roman"/>
                <a:cs typeface="Times New Roman"/>
              </a:rPr>
              <a:t> possible</a:t>
            </a:r>
            <a:r>
              <a:rPr sz="1662" spc="-5" dirty="0">
                <a:latin typeface="Times New Roman"/>
                <a:cs typeface="Times New Roman"/>
              </a:rPr>
              <a:t> </a:t>
            </a:r>
            <a:r>
              <a:rPr sz="1662" dirty="0">
                <a:latin typeface="Times New Roman"/>
                <a:cs typeface="Times New Roman"/>
              </a:rPr>
              <a:t>for the</a:t>
            </a:r>
            <a:r>
              <a:rPr sz="1662" spc="-5" dirty="0">
                <a:latin typeface="Times New Roman"/>
                <a:cs typeface="Times New Roman"/>
              </a:rPr>
              <a:t> </a:t>
            </a:r>
            <a:r>
              <a:rPr sz="1662" dirty="0">
                <a:latin typeface="Times New Roman"/>
                <a:cs typeface="Times New Roman"/>
              </a:rPr>
              <a:t>greatest</a:t>
            </a:r>
            <a:r>
              <a:rPr sz="1662" spc="-18" dirty="0">
                <a:latin typeface="Times New Roman"/>
                <a:cs typeface="Times New Roman"/>
              </a:rPr>
              <a:t> </a:t>
            </a:r>
            <a:r>
              <a:rPr sz="1662" dirty="0">
                <a:latin typeface="Times New Roman"/>
                <a:cs typeface="Times New Roman"/>
              </a:rPr>
              <a:t>frequency</a:t>
            </a:r>
            <a:r>
              <a:rPr sz="1662" spc="-14" dirty="0">
                <a:latin typeface="Times New Roman"/>
                <a:cs typeface="Times New Roman"/>
              </a:rPr>
              <a:t> </a:t>
            </a:r>
            <a:r>
              <a:rPr sz="1662" dirty="0">
                <a:latin typeface="Times New Roman"/>
                <a:cs typeface="Times New Roman"/>
              </a:rPr>
              <a:t>to correspond</a:t>
            </a:r>
            <a:r>
              <a:rPr sz="1662" spc="-18" dirty="0">
                <a:latin typeface="Times New Roman"/>
                <a:cs typeface="Times New Roman"/>
              </a:rPr>
              <a:t> </a:t>
            </a:r>
            <a:r>
              <a:rPr sz="1662" dirty="0">
                <a:latin typeface="Times New Roman"/>
                <a:cs typeface="Times New Roman"/>
              </a:rPr>
              <a:t>to </a:t>
            </a:r>
            <a:r>
              <a:rPr sz="1662" spc="-5" dirty="0">
                <a:latin typeface="Times New Roman"/>
                <a:cs typeface="Times New Roman"/>
              </a:rPr>
              <a:t>several </a:t>
            </a:r>
            <a:r>
              <a:rPr sz="1662" dirty="0">
                <a:latin typeface="Times New Roman"/>
                <a:cs typeface="Times New Roman"/>
              </a:rPr>
              <a:t>different</a:t>
            </a:r>
            <a:r>
              <a:rPr sz="1662" spc="-14" dirty="0">
                <a:latin typeface="Times New Roman"/>
                <a:cs typeface="Times New Roman"/>
              </a:rPr>
              <a:t> </a:t>
            </a:r>
            <a:r>
              <a:rPr sz="1662" dirty="0">
                <a:latin typeface="Times New Roman"/>
                <a:cs typeface="Times New Roman"/>
              </a:rPr>
              <a:t>values,</a:t>
            </a:r>
            <a:r>
              <a:rPr sz="1662" spc="-18" dirty="0">
                <a:latin typeface="Times New Roman"/>
                <a:cs typeface="Times New Roman"/>
              </a:rPr>
              <a:t> </a:t>
            </a:r>
            <a:r>
              <a:rPr sz="1662" dirty="0">
                <a:latin typeface="Times New Roman"/>
                <a:cs typeface="Times New Roman"/>
              </a:rPr>
              <a:t>which </a:t>
            </a:r>
            <a:r>
              <a:rPr sz="1662" spc="-401" dirty="0">
                <a:latin typeface="Times New Roman"/>
                <a:cs typeface="Times New Roman"/>
              </a:rPr>
              <a:t> </a:t>
            </a:r>
            <a:r>
              <a:rPr sz="1662" dirty="0">
                <a:latin typeface="Times New Roman"/>
                <a:cs typeface="Times New Roman"/>
              </a:rPr>
              <a:t>results</a:t>
            </a:r>
            <a:r>
              <a:rPr sz="1662" spc="-18" dirty="0">
                <a:latin typeface="Times New Roman"/>
                <a:cs typeface="Times New Roman"/>
              </a:rPr>
              <a:t> </a:t>
            </a:r>
            <a:r>
              <a:rPr sz="1662" dirty="0">
                <a:latin typeface="Times New Roman"/>
                <a:cs typeface="Times New Roman"/>
              </a:rPr>
              <a:t>in </a:t>
            </a:r>
            <a:r>
              <a:rPr sz="1662" spc="-5" dirty="0">
                <a:latin typeface="Times New Roman"/>
                <a:cs typeface="Times New Roman"/>
              </a:rPr>
              <a:t>more</a:t>
            </a:r>
            <a:r>
              <a:rPr sz="1662" spc="5" dirty="0">
                <a:latin typeface="Times New Roman"/>
                <a:cs typeface="Times New Roman"/>
              </a:rPr>
              <a:t> </a:t>
            </a:r>
            <a:r>
              <a:rPr sz="1662" dirty="0">
                <a:latin typeface="Times New Roman"/>
                <a:cs typeface="Times New Roman"/>
              </a:rPr>
              <a:t>than</a:t>
            </a:r>
            <a:r>
              <a:rPr sz="1662" spc="-9" dirty="0">
                <a:latin typeface="Times New Roman"/>
                <a:cs typeface="Times New Roman"/>
              </a:rPr>
              <a:t> </a:t>
            </a:r>
            <a:r>
              <a:rPr sz="1662" dirty="0">
                <a:latin typeface="Times New Roman"/>
                <a:cs typeface="Times New Roman"/>
              </a:rPr>
              <a:t>one </a:t>
            </a:r>
            <a:r>
              <a:rPr sz="1662" spc="-5" dirty="0">
                <a:latin typeface="Times New Roman"/>
                <a:cs typeface="Times New Roman"/>
              </a:rPr>
              <a:t>mode.</a:t>
            </a:r>
            <a:endParaRPr sz="1662" dirty="0">
              <a:latin typeface="Times New Roman"/>
              <a:cs typeface="Times New Roman"/>
            </a:endParaRPr>
          </a:p>
          <a:p>
            <a:pPr marL="698127" lvl="1" indent="-264948">
              <a:spcBef>
                <a:spcPts val="554"/>
              </a:spcBef>
              <a:buChar char="–"/>
              <a:tabLst>
                <a:tab pos="698127" algn="l"/>
                <a:tab pos="698713" algn="l"/>
              </a:tabLst>
            </a:pPr>
            <a:r>
              <a:rPr sz="1662" dirty="0">
                <a:latin typeface="Times New Roman"/>
                <a:cs typeface="Times New Roman"/>
              </a:rPr>
              <a:t>Data </a:t>
            </a:r>
            <a:r>
              <a:rPr sz="1662" spc="-5" dirty="0">
                <a:latin typeface="Times New Roman"/>
                <a:cs typeface="Times New Roman"/>
              </a:rPr>
              <a:t>sets</a:t>
            </a:r>
            <a:r>
              <a:rPr sz="1662" spc="-9" dirty="0">
                <a:latin typeface="Times New Roman"/>
                <a:cs typeface="Times New Roman"/>
              </a:rPr>
              <a:t> </a:t>
            </a:r>
            <a:r>
              <a:rPr sz="1662" dirty="0">
                <a:latin typeface="Times New Roman"/>
                <a:cs typeface="Times New Roman"/>
              </a:rPr>
              <a:t>with</a:t>
            </a:r>
            <a:r>
              <a:rPr sz="1662" spc="-5" dirty="0">
                <a:latin typeface="Times New Roman"/>
                <a:cs typeface="Times New Roman"/>
              </a:rPr>
              <a:t> </a:t>
            </a:r>
            <a:r>
              <a:rPr sz="1662" dirty="0">
                <a:latin typeface="Times New Roman"/>
                <a:cs typeface="Times New Roman"/>
              </a:rPr>
              <a:t>one,</a:t>
            </a:r>
            <a:r>
              <a:rPr sz="1662" spc="-5" dirty="0">
                <a:latin typeface="Times New Roman"/>
                <a:cs typeface="Times New Roman"/>
              </a:rPr>
              <a:t> </a:t>
            </a:r>
            <a:r>
              <a:rPr sz="1662" dirty="0">
                <a:latin typeface="Times New Roman"/>
                <a:cs typeface="Times New Roman"/>
              </a:rPr>
              <a:t>two,</a:t>
            </a:r>
            <a:r>
              <a:rPr sz="1662" spc="5" dirty="0">
                <a:latin typeface="Times New Roman"/>
                <a:cs typeface="Times New Roman"/>
              </a:rPr>
              <a:t> </a:t>
            </a:r>
            <a:r>
              <a:rPr sz="1662" spc="-5" dirty="0">
                <a:latin typeface="Times New Roman"/>
                <a:cs typeface="Times New Roman"/>
              </a:rPr>
              <a:t>or</a:t>
            </a:r>
            <a:r>
              <a:rPr sz="1662" spc="5" dirty="0">
                <a:latin typeface="Times New Roman"/>
                <a:cs typeface="Times New Roman"/>
              </a:rPr>
              <a:t> </a:t>
            </a:r>
            <a:r>
              <a:rPr sz="1662" dirty="0">
                <a:latin typeface="Times New Roman"/>
                <a:cs typeface="Times New Roman"/>
              </a:rPr>
              <a:t>three</a:t>
            </a:r>
            <a:r>
              <a:rPr sz="1662" spc="-9" dirty="0">
                <a:latin typeface="Times New Roman"/>
                <a:cs typeface="Times New Roman"/>
              </a:rPr>
              <a:t> </a:t>
            </a:r>
            <a:r>
              <a:rPr sz="1662" spc="-5" dirty="0">
                <a:latin typeface="Times New Roman"/>
                <a:cs typeface="Times New Roman"/>
              </a:rPr>
              <a:t>modes:</a:t>
            </a:r>
            <a:r>
              <a:rPr sz="1662" dirty="0">
                <a:latin typeface="Times New Roman"/>
                <a:cs typeface="Times New Roman"/>
              </a:rPr>
              <a:t> called </a:t>
            </a:r>
            <a:r>
              <a:rPr sz="1662" b="1" i="1" spc="-5" dirty="0">
                <a:latin typeface="Times New Roman"/>
                <a:cs typeface="Times New Roman"/>
              </a:rPr>
              <a:t>unimodal</a:t>
            </a:r>
            <a:r>
              <a:rPr sz="1662" spc="-5" dirty="0">
                <a:latin typeface="Times New Roman"/>
                <a:cs typeface="Times New Roman"/>
              </a:rPr>
              <a:t>,</a:t>
            </a:r>
            <a:r>
              <a:rPr sz="1662" dirty="0">
                <a:latin typeface="Times New Roman"/>
                <a:cs typeface="Times New Roman"/>
              </a:rPr>
              <a:t> </a:t>
            </a:r>
            <a:r>
              <a:rPr sz="1662" b="1" i="1" dirty="0">
                <a:latin typeface="Times New Roman"/>
                <a:cs typeface="Times New Roman"/>
              </a:rPr>
              <a:t>bimodal</a:t>
            </a:r>
            <a:r>
              <a:rPr sz="1662" dirty="0">
                <a:latin typeface="Times New Roman"/>
                <a:cs typeface="Times New Roman"/>
              </a:rPr>
              <a:t>,</a:t>
            </a:r>
            <a:r>
              <a:rPr sz="1662" spc="-9" dirty="0">
                <a:latin typeface="Times New Roman"/>
                <a:cs typeface="Times New Roman"/>
              </a:rPr>
              <a:t> </a:t>
            </a:r>
            <a:r>
              <a:rPr sz="1662" dirty="0">
                <a:latin typeface="Times New Roman"/>
                <a:cs typeface="Times New Roman"/>
              </a:rPr>
              <a:t>and</a:t>
            </a:r>
            <a:r>
              <a:rPr sz="1662" spc="-9" dirty="0">
                <a:latin typeface="Times New Roman"/>
                <a:cs typeface="Times New Roman"/>
              </a:rPr>
              <a:t> </a:t>
            </a:r>
            <a:r>
              <a:rPr sz="1662" b="1" i="1" dirty="0">
                <a:latin typeface="Times New Roman"/>
                <a:cs typeface="Times New Roman"/>
              </a:rPr>
              <a:t>trimodal</a:t>
            </a:r>
            <a:r>
              <a:rPr sz="1662" dirty="0">
                <a:latin typeface="Times New Roman"/>
                <a:cs typeface="Times New Roman"/>
              </a:rPr>
              <a:t>.</a:t>
            </a:r>
          </a:p>
          <a:p>
            <a:pPr marL="698127" lvl="1" indent="-264948">
              <a:spcBef>
                <a:spcPts val="554"/>
              </a:spcBef>
              <a:buChar char="–"/>
              <a:tabLst>
                <a:tab pos="698127" algn="l"/>
                <a:tab pos="698713" algn="l"/>
              </a:tabLst>
            </a:pPr>
            <a:r>
              <a:rPr sz="1662" spc="-5" dirty="0">
                <a:latin typeface="Times New Roman"/>
                <a:cs typeface="Times New Roman"/>
              </a:rPr>
              <a:t>At</a:t>
            </a:r>
            <a:r>
              <a:rPr sz="1662" spc="-9" dirty="0">
                <a:latin typeface="Times New Roman"/>
                <a:cs typeface="Times New Roman"/>
              </a:rPr>
              <a:t> </a:t>
            </a:r>
            <a:r>
              <a:rPr sz="1662" dirty="0">
                <a:latin typeface="Times New Roman"/>
                <a:cs typeface="Times New Roman"/>
              </a:rPr>
              <a:t>the other </a:t>
            </a:r>
            <a:r>
              <a:rPr sz="1662" spc="-5" dirty="0">
                <a:latin typeface="Times New Roman"/>
                <a:cs typeface="Times New Roman"/>
              </a:rPr>
              <a:t>extreme,</a:t>
            </a:r>
            <a:r>
              <a:rPr sz="1662" dirty="0">
                <a:latin typeface="Times New Roman"/>
                <a:cs typeface="Times New Roman"/>
              </a:rPr>
              <a:t> if each</a:t>
            </a:r>
            <a:r>
              <a:rPr sz="1662" spc="-14" dirty="0">
                <a:latin typeface="Times New Roman"/>
                <a:cs typeface="Times New Roman"/>
              </a:rPr>
              <a:t> </a:t>
            </a:r>
            <a:r>
              <a:rPr sz="1662" dirty="0">
                <a:latin typeface="Times New Roman"/>
                <a:cs typeface="Times New Roman"/>
              </a:rPr>
              <a:t>data value</a:t>
            </a:r>
            <a:r>
              <a:rPr sz="1662" spc="-14" dirty="0">
                <a:latin typeface="Times New Roman"/>
                <a:cs typeface="Times New Roman"/>
              </a:rPr>
              <a:t> </a:t>
            </a:r>
            <a:r>
              <a:rPr sz="1662" dirty="0">
                <a:latin typeface="Times New Roman"/>
                <a:cs typeface="Times New Roman"/>
              </a:rPr>
              <a:t>occurs</a:t>
            </a:r>
            <a:r>
              <a:rPr sz="1662" spc="-5" dirty="0">
                <a:latin typeface="Times New Roman"/>
                <a:cs typeface="Times New Roman"/>
              </a:rPr>
              <a:t> </a:t>
            </a:r>
            <a:r>
              <a:rPr sz="1662" dirty="0">
                <a:latin typeface="Times New Roman"/>
                <a:cs typeface="Times New Roman"/>
              </a:rPr>
              <a:t>only</a:t>
            </a:r>
            <a:r>
              <a:rPr sz="1662" spc="5" dirty="0">
                <a:latin typeface="Times New Roman"/>
                <a:cs typeface="Times New Roman"/>
              </a:rPr>
              <a:t> </a:t>
            </a:r>
            <a:r>
              <a:rPr sz="1662" dirty="0">
                <a:latin typeface="Times New Roman"/>
                <a:cs typeface="Times New Roman"/>
              </a:rPr>
              <a:t>once,</a:t>
            </a:r>
            <a:r>
              <a:rPr sz="1662" spc="-14" dirty="0">
                <a:latin typeface="Times New Roman"/>
                <a:cs typeface="Times New Roman"/>
              </a:rPr>
              <a:t> </a:t>
            </a:r>
            <a:r>
              <a:rPr sz="1662" dirty="0">
                <a:latin typeface="Times New Roman"/>
                <a:cs typeface="Times New Roman"/>
              </a:rPr>
              <a:t>then</a:t>
            </a:r>
            <a:r>
              <a:rPr sz="1662" spc="-9" dirty="0">
                <a:latin typeface="Times New Roman"/>
                <a:cs typeface="Times New Roman"/>
              </a:rPr>
              <a:t> </a:t>
            </a:r>
            <a:r>
              <a:rPr sz="1662" dirty="0">
                <a:latin typeface="Times New Roman"/>
                <a:cs typeface="Times New Roman"/>
              </a:rPr>
              <a:t>there</a:t>
            </a:r>
            <a:r>
              <a:rPr sz="1662" spc="-14" dirty="0">
                <a:latin typeface="Times New Roman"/>
                <a:cs typeface="Times New Roman"/>
              </a:rPr>
              <a:t> </a:t>
            </a:r>
            <a:r>
              <a:rPr sz="1662" spc="-5" dirty="0">
                <a:latin typeface="Times New Roman"/>
                <a:cs typeface="Times New Roman"/>
              </a:rPr>
              <a:t>is</a:t>
            </a:r>
            <a:r>
              <a:rPr sz="1662" dirty="0">
                <a:latin typeface="Times New Roman"/>
                <a:cs typeface="Times New Roman"/>
              </a:rPr>
              <a:t> no </a:t>
            </a:r>
            <a:r>
              <a:rPr sz="1662" spc="-5" dirty="0">
                <a:latin typeface="Times New Roman"/>
                <a:cs typeface="Times New Roman"/>
              </a:rPr>
              <a:t>mode.</a:t>
            </a:r>
            <a:endParaRPr sz="1662" dirty="0">
              <a:latin typeface="Times New Roman"/>
              <a:cs typeface="Times New Roman"/>
            </a:endParaRPr>
          </a:p>
        </p:txBody>
      </p:sp>
      <p:sp>
        <p:nvSpPr>
          <p:cNvPr id="4" name="object 4"/>
          <p:cNvSpPr txBox="1"/>
          <p:nvPr/>
        </p:nvSpPr>
        <p:spPr>
          <a:xfrm>
            <a:off x="424375" y="4183731"/>
            <a:ext cx="7561385" cy="2148705"/>
          </a:xfrm>
          <a:prstGeom prst="rect">
            <a:avLst/>
          </a:prstGeom>
        </p:spPr>
        <p:txBody>
          <a:bodyPr vert="horz" wrap="square" lIns="0" tIns="11723" rIns="0" bIns="0" rtlCol="0">
            <a:spAutoFit/>
          </a:bodyPr>
          <a:lstStyle/>
          <a:p>
            <a:pPr marL="328254" indent="-316531">
              <a:spcBef>
                <a:spcPts val="92"/>
              </a:spcBef>
              <a:buFont typeface="Times New Roman"/>
              <a:buChar char="•"/>
              <a:tabLst>
                <a:tab pos="327668" algn="l"/>
                <a:tab pos="328254" algn="l"/>
              </a:tabLst>
            </a:pPr>
            <a:r>
              <a:rPr sz="1846" i="1" dirty="0">
                <a:latin typeface="Times New Roman"/>
                <a:cs typeface="Times New Roman"/>
              </a:rPr>
              <a:t>Central</a:t>
            </a:r>
            <a:r>
              <a:rPr sz="1846" i="1" spc="-23" dirty="0">
                <a:latin typeface="Times New Roman"/>
                <a:cs typeface="Times New Roman"/>
              </a:rPr>
              <a:t> </a:t>
            </a:r>
            <a:r>
              <a:rPr sz="1846" i="1" dirty="0">
                <a:latin typeface="Times New Roman"/>
                <a:cs typeface="Times New Roman"/>
              </a:rPr>
              <a:t>Tendency</a:t>
            </a:r>
            <a:r>
              <a:rPr sz="1846" i="1" spc="-32" dirty="0">
                <a:latin typeface="Times New Roman"/>
                <a:cs typeface="Times New Roman"/>
              </a:rPr>
              <a:t> </a:t>
            </a:r>
            <a:r>
              <a:rPr sz="1846" i="1" dirty="0">
                <a:latin typeface="Times New Roman"/>
                <a:cs typeface="Times New Roman"/>
              </a:rPr>
              <a:t>Measures</a:t>
            </a:r>
            <a:r>
              <a:rPr sz="1846" i="1" spc="-32" dirty="0">
                <a:latin typeface="Times New Roman"/>
                <a:cs typeface="Times New Roman"/>
              </a:rPr>
              <a:t> </a:t>
            </a:r>
            <a:r>
              <a:rPr sz="1846" i="1" dirty="0">
                <a:latin typeface="Times New Roman"/>
                <a:cs typeface="Times New Roman"/>
              </a:rPr>
              <a:t>for</a:t>
            </a:r>
            <a:r>
              <a:rPr sz="1846" i="1" spc="-18" dirty="0">
                <a:latin typeface="Times New Roman"/>
                <a:cs typeface="Times New Roman"/>
              </a:rPr>
              <a:t> </a:t>
            </a:r>
            <a:r>
              <a:rPr sz="1846" i="1" dirty="0">
                <a:latin typeface="Times New Roman"/>
                <a:cs typeface="Times New Roman"/>
              </a:rPr>
              <a:t>Numerical</a:t>
            </a:r>
            <a:r>
              <a:rPr sz="1846" i="1" spc="-23" dirty="0">
                <a:latin typeface="Times New Roman"/>
                <a:cs typeface="Times New Roman"/>
              </a:rPr>
              <a:t> </a:t>
            </a:r>
            <a:r>
              <a:rPr sz="1846" i="1" dirty="0">
                <a:latin typeface="Times New Roman"/>
                <a:cs typeface="Times New Roman"/>
              </a:rPr>
              <a:t>Attributes:</a:t>
            </a:r>
            <a:r>
              <a:rPr sz="1846" i="1" spc="-51" dirty="0">
                <a:latin typeface="Times New Roman"/>
                <a:cs typeface="Times New Roman"/>
              </a:rPr>
              <a:t> </a:t>
            </a:r>
            <a:r>
              <a:rPr sz="1846" b="1" i="1" dirty="0">
                <a:latin typeface="Times New Roman"/>
                <a:cs typeface="Times New Roman"/>
              </a:rPr>
              <a:t>Mean,</a:t>
            </a:r>
            <a:r>
              <a:rPr sz="1846" b="1" i="1" spc="-18" dirty="0">
                <a:latin typeface="Times New Roman"/>
                <a:cs typeface="Times New Roman"/>
              </a:rPr>
              <a:t> </a:t>
            </a:r>
            <a:r>
              <a:rPr sz="1846" b="1" i="1" dirty="0">
                <a:latin typeface="Times New Roman"/>
                <a:cs typeface="Times New Roman"/>
              </a:rPr>
              <a:t>Median,</a:t>
            </a:r>
            <a:r>
              <a:rPr sz="1846" b="1" i="1" spc="-9" dirty="0">
                <a:latin typeface="Times New Roman"/>
                <a:cs typeface="Times New Roman"/>
              </a:rPr>
              <a:t> </a:t>
            </a:r>
            <a:r>
              <a:rPr sz="1846" b="1" i="1" dirty="0">
                <a:latin typeface="Times New Roman"/>
                <a:cs typeface="Times New Roman"/>
              </a:rPr>
              <a:t>Mode</a:t>
            </a:r>
            <a:endParaRPr sz="1846" dirty="0">
              <a:latin typeface="Times New Roman"/>
              <a:cs typeface="Times New Roman"/>
            </a:endParaRPr>
          </a:p>
          <a:p>
            <a:pPr>
              <a:spcBef>
                <a:spcPts val="32"/>
              </a:spcBef>
              <a:buFont typeface="Times New Roman"/>
              <a:buChar char="•"/>
            </a:pPr>
            <a:endParaRPr sz="2862" dirty="0">
              <a:latin typeface="Times New Roman"/>
              <a:cs typeface="Times New Roman"/>
            </a:endParaRPr>
          </a:p>
          <a:p>
            <a:pPr marL="328254" indent="-316531">
              <a:spcBef>
                <a:spcPts val="5"/>
              </a:spcBef>
              <a:buFont typeface="Times New Roman"/>
              <a:buChar char="•"/>
              <a:tabLst>
                <a:tab pos="327668" algn="l"/>
                <a:tab pos="328254" algn="l"/>
                <a:tab pos="6375755" algn="l"/>
              </a:tabLst>
            </a:pPr>
            <a:r>
              <a:rPr sz="1846" i="1" dirty="0">
                <a:latin typeface="Times New Roman"/>
                <a:cs typeface="Times New Roman"/>
              </a:rPr>
              <a:t>Central</a:t>
            </a:r>
            <a:r>
              <a:rPr sz="1846" i="1" spc="-14" dirty="0">
                <a:latin typeface="Times New Roman"/>
                <a:cs typeface="Times New Roman"/>
              </a:rPr>
              <a:t> </a:t>
            </a:r>
            <a:r>
              <a:rPr sz="1846" i="1" dirty="0">
                <a:latin typeface="Times New Roman"/>
                <a:cs typeface="Times New Roman"/>
              </a:rPr>
              <a:t>Tendency</a:t>
            </a:r>
            <a:r>
              <a:rPr sz="1846" i="1" spc="-23" dirty="0">
                <a:latin typeface="Times New Roman"/>
                <a:cs typeface="Times New Roman"/>
              </a:rPr>
              <a:t> </a:t>
            </a:r>
            <a:r>
              <a:rPr sz="1846" i="1" dirty="0">
                <a:latin typeface="Times New Roman"/>
                <a:cs typeface="Times New Roman"/>
              </a:rPr>
              <a:t>Measures</a:t>
            </a:r>
            <a:r>
              <a:rPr sz="1846" i="1" spc="-18" dirty="0">
                <a:latin typeface="Times New Roman"/>
                <a:cs typeface="Times New Roman"/>
              </a:rPr>
              <a:t> </a:t>
            </a:r>
            <a:r>
              <a:rPr sz="1846" i="1" dirty="0">
                <a:latin typeface="Times New Roman"/>
                <a:cs typeface="Times New Roman"/>
              </a:rPr>
              <a:t>for</a:t>
            </a:r>
            <a:r>
              <a:rPr sz="1846" i="1" spc="-9" dirty="0">
                <a:latin typeface="Times New Roman"/>
                <a:cs typeface="Times New Roman"/>
              </a:rPr>
              <a:t> </a:t>
            </a:r>
            <a:r>
              <a:rPr sz="1846" i="1" dirty="0">
                <a:latin typeface="Times New Roman"/>
                <a:cs typeface="Times New Roman"/>
              </a:rPr>
              <a:t>Categorical</a:t>
            </a:r>
            <a:r>
              <a:rPr sz="1846" i="1" spc="-28" dirty="0">
                <a:latin typeface="Times New Roman"/>
                <a:cs typeface="Times New Roman"/>
              </a:rPr>
              <a:t> </a:t>
            </a:r>
            <a:r>
              <a:rPr sz="1846" i="1" dirty="0">
                <a:latin typeface="Times New Roman"/>
                <a:cs typeface="Times New Roman"/>
              </a:rPr>
              <a:t>Attributes:</a:t>
            </a:r>
            <a:r>
              <a:rPr sz="1846" i="1" spc="-37" dirty="0">
                <a:latin typeface="Times New Roman"/>
                <a:cs typeface="Times New Roman"/>
              </a:rPr>
              <a:t> </a:t>
            </a:r>
            <a:r>
              <a:rPr sz="1846" b="1" i="1" dirty="0">
                <a:latin typeface="Times New Roman"/>
                <a:cs typeface="Times New Roman"/>
              </a:rPr>
              <a:t>Mode	</a:t>
            </a:r>
            <a:endParaRPr lang="en-US" sz="1846" b="1" i="1" dirty="0">
              <a:latin typeface="Times New Roman"/>
              <a:cs typeface="Times New Roman"/>
            </a:endParaRPr>
          </a:p>
          <a:p>
            <a:pPr marL="328254" indent="-316531">
              <a:spcBef>
                <a:spcPts val="5"/>
              </a:spcBef>
              <a:buFont typeface="Times New Roman"/>
              <a:buChar char="•"/>
              <a:tabLst>
                <a:tab pos="327668" algn="l"/>
                <a:tab pos="328254" algn="l"/>
                <a:tab pos="6375755" algn="l"/>
              </a:tabLst>
            </a:pPr>
            <a:endParaRPr lang="en-US" sz="1846" i="1" dirty="0">
              <a:latin typeface="Times New Roman"/>
              <a:cs typeface="Times New Roman"/>
            </a:endParaRPr>
          </a:p>
          <a:p>
            <a:pPr marL="328254" indent="-316531">
              <a:spcBef>
                <a:spcPts val="5"/>
              </a:spcBef>
              <a:buFont typeface="Times New Roman"/>
              <a:buChar char="•"/>
              <a:tabLst>
                <a:tab pos="327668" algn="l"/>
                <a:tab pos="328254" algn="l"/>
                <a:tab pos="6375755" algn="l"/>
              </a:tabLst>
            </a:pPr>
            <a:r>
              <a:rPr sz="1662" i="1" dirty="0">
                <a:latin typeface="Times New Roman"/>
                <a:cs typeface="Times New Roman"/>
              </a:rPr>
              <a:t>Central</a:t>
            </a:r>
            <a:r>
              <a:rPr sz="1662" i="1" spc="-14" dirty="0">
                <a:latin typeface="Times New Roman"/>
                <a:cs typeface="Times New Roman"/>
              </a:rPr>
              <a:t> </a:t>
            </a:r>
            <a:r>
              <a:rPr sz="1662" i="1" dirty="0">
                <a:latin typeface="Times New Roman"/>
                <a:cs typeface="Times New Roman"/>
              </a:rPr>
              <a:t>Tendency</a:t>
            </a:r>
            <a:r>
              <a:rPr sz="1662" i="1" spc="-18" dirty="0">
                <a:latin typeface="Times New Roman"/>
                <a:cs typeface="Times New Roman"/>
              </a:rPr>
              <a:t> </a:t>
            </a:r>
            <a:r>
              <a:rPr sz="1662" i="1" spc="-5" dirty="0">
                <a:latin typeface="Times New Roman"/>
                <a:cs typeface="Times New Roman"/>
              </a:rPr>
              <a:t>Measures</a:t>
            </a:r>
            <a:r>
              <a:rPr sz="1662" i="1" dirty="0">
                <a:latin typeface="Times New Roman"/>
                <a:cs typeface="Times New Roman"/>
              </a:rPr>
              <a:t> </a:t>
            </a:r>
            <a:r>
              <a:rPr sz="1662" i="1" spc="-5" dirty="0">
                <a:latin typeface="Times New Roman"/>
                <a:cs typeface="Times New Roman"/>
              </a:rPr>
              <a:t>for </a:t>
            </a:r>
            <a:r>
              <a:rPr sz="1662" i="1" dirty="0">
                <a:latin typeface="Times New Roman"/>
                <a:cs typeface="Times New Roman"/>
              </a:rPr>
              <a:t>Nominal</a:t>
            </a:r>
            <a:r>
              <a:rPr sz="1662" i="1" spc="-5" dirty="0">
                <a:latin typeface="Times New Roman"/>
                <a:cs typeface="Times New Roman"/>
              </a:rPr>
              <a:t> </a:t>
            </a:r>
            <a:r>
              <a:rPr sz="1662" i="1" dirty="0">
                <a:latin typeface="Times New Roman"/>
                <a:cs typeface="Times New Roman"/>
              </a:rPr>
              <a:t>Attributes:</a:t>
            </a:r>
            <a:r>
              <a:rPr sz="1662" i="1" spc="-5" dirty="0">
                <a:latin typeface="Times New Roman"/>
                <a:cs typeface="Times New Roman"/>
              </a:rPr>
              <a:t> </a:t>
            </a:r>
            <a:r>
              <a:rPr sz="1662" b="1" i="1" dirty="0">
                <a:latin typeface="Times New Roman"/>
                <a:cs typeface="Times New Roman"/>
              </a:rPr>
              <a:t>Mode</a:t>
            </a:r>
            <a:endParaRPr lang="en-US" sz="1662" b="1" i="1" dirty="0">
              <a:latin typeface="Times New Roman"/>
              <a:cs typeface="Times New Roman"/>
            </a:endParaRPr>
          </a:p>
          <a:p>
            <a:pPr marL="328254" indent="-316531">
              <a:spcBef>
                <a:spcPts val="5"/>
              </a:spcBef>
              <a:buFont typeface="Times New Roman"/>
              <a:buChar char="•"/>
              <a:tabLst>
                <a:tab pos="327668" algn="l"/>
                <a:tab pos="328254" algn="l"/>
                <a:tab pos="6375755" algn="l"/>
              </a:tabLst>
            </a:pPr>
            <a:endParaRPr sz="1662" dirty="0">
              <a:latin typeface="Times New Roman"/>
              <a:cs typeface="Times New Roman"/>
            </a:endParaRPr>
          </a:p>
          <a:p>
            <a:pPr marL="698127" lvl="1" indent="-264948">
              <a:spcBef>
                <a:spcPts val="554"/>
              </a:spcBef>
              <a:buFont typeface="Times New Roman"/>
              <a:buChar char="–"/>
              <a:tabLst>
                <a:tab pos="698127" algn="l"/>
                <a:tab pos="698713" algn="l"/>
              </a:tabLst>
            </a:pPr>
            <a:r>
              <a:rPr sz="1662" i="1" dirty="0">
                <a:latin typeface="Times New Roman"/>
                <a:cs typeface="Times New Roman"/>
              </a:rPr>
              <a:t>Central</a:t>
            </a:r>
            <a:r>
              <a:rPr sz="1662" i="1" spc="-14" dirty="0">
                <a:latin typeface="Times New Roman"/>
                <a:cs typeface="Times New Roman"/>
              </a:rPr>
              <a:t> </a:t>
            </a:r>
            <a:r>
              <a:rPr sz="1662" i="1" dirty="0">
                <a:latin typeface="Times New Roman"/>
                <a:cs typeface="Times New Roman"/>
              </a:rPr>
              <a:t>Tendency</a:t>
            </a:r>
            <a:r>
              <a:rPr sz="1662" i="1" spc="-14" dirty="0">
                <a:latin typeface="Times New Roman"/>
                <a:cs typeface="Times New Roman"/>
              </a:rPr>
              <a:t> </a:t>
            </a:r>
            <a:r>
              <a:rPr sz="1662" i="1" spc="-5" dirty="0">
                <a:latin typeface="Times New Roman"/>
                <a:cs typeface="Times New Roman"/>
              </a:rPr>
              <a:t>Measures</a:t>
            </a:r>
            <a:r>
              <a:rPr sz="1662" i="1" spc="5" dirty="0">
                <a:latin typeface="Times New Roman"/>
                <a:cs typeface="Times New Roman"/>
              </a:rPr>
              <a:t> </a:t>
            </a:r>
            <a:r>
              <a:rPr sz="1662" i="1" spc="-5" dirty="0">
                <a:latin typeface="Times New Roman"/>
                <a:cs typeface="Times New Roman"/>
              </a:rPr>
              <a:t>for</a:t>
            </a:r>
            <a:r>
              <a:rPr sz="1662" i="1" dirty="0">
                <a:latin typeface="Times New Roman"/>
                <a:cs typeface="Times New Roman"/>
              </a:rPr>
              <a:t> </a:t>
            </a:r>
            <a:r>
              <a:rPr sz="1662" i="1" spc="-5" dirty="0">
                <a:latin typeface="Times New Roman"/>
                <a:cs typeface="Times New Roman"/>
              </a:rPr>
              <a:t>Ordinal</a:t>
            </a:r>
            <a:r>
              <a:rPr sz="1662" i="1" dirty="0">
                <a:latin typeface="Times New Roman"/>
                <a:cs typeface="Times New Roman"/>
              </a:rPr>
              <a:t> Attributes: </a:t>
            </a:r>
            <a:r>
              <a:rPr sz="1662" b="1" i="1" dirty="0">
                <a:latin typeface="Times New Roman"/>
                <a:cs typeface="Times New Roman"/>
              </a:rPr>
              <a:t>Mode, Median</a:t>
            </a:r>
            <a:endParaRPr sz="1662" dirty="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71600" y="404446"/>
            <a:ext cx="6096000" cy="846386"/>
          </a:xfrm>
          <a:prstGeom prst="rect">
            <a:avLst/>
          </a:prstGeom>
          <a:solidFill>
            <a:schemeClr val="bg1"/>
          </a:solidFill>
        </p:spPr>
        <p:txBody>
          <a:bodyPr vert="horz" wrap="square" lIns="0" tIns="0" rIns="0" bIns="0" rtlCol="0">
            <a:spAutoFit/>
          </a:bodyPr>
          <a:lstStyle/>
          <a:p>
            <a:pPr marL="586" algn="ctr">
              <a:lnSpc>
                <a:spcPts val="3226"/>
              </a:lnSpc>
            </a:pPr>
            <a:r>
              <a:rPr sz="2954" b="1" dirty="0">
                <a:solidFill>
                  <a:srgbClr val="FF0000"/>
                </a:solidFill>
                <a:latin typeface="Times New Roman"/>
                <a:cs typeface="Times New Roman"/>
              </a:rPr>
              <a:t>Measuring</a:t>
            </a:r>
            <a:r>
              <a:rPr sz="2954" b="1" spc="-32" dirty="0">
                <a:solidFill>
                  <a:srgbClr val="FF0000"/>
                </a:solidFill>
                <a:latin typeface="Times New Roman"/>
                <a:cs typeface="Times New Roman"/>
              </a:rPr>
              <a:t> </a:t>
            </a:r>
            <a:r>
              <a:rPr sz="2954" b="1" dirty="0">
                <a:solidFill>
                  <a:srgbClr val="FF0000"/>
                </a:solidFill>
                <a:latin typeface="Times New Roman"/>
                <a:cs typeface="Times New Roman"/>
              </a:rPr>
              <a:t>Central</a:t>
            </a:r>
            <a:r>
              <a:rPr sz="2954" b="1" spc="-23" dirty="0">
                <a:solidFill>
                  <a:srgbClr val="FF0000"/>
                </a:solidFill>
                <a:latin typeface="Times New Roman"/>
                <a:cs typeface="Times New Roman"/>
              </a:rPr>
              <a:t> </a:t>
            </a:r>
            <a:r>
              <a:rPr sz="2954" b="1" dirty="0">
                <a:solidFill>
                  <a:srgbClr val="FF0000"/>
                </a:solidFill>
                <a:latin typeface="Times New Roman"/>
                <a:cs typeface="Times New Roman"/>
              </a:rPr>
              <a:t>Tendency</a:t>
            </a:r>
            <a:r>
              <a:rPr sz="2954" b="1" spc="-18" dirty="0">
                <a:solidFill>
                  <a:srgbClr val="FF0000"/>
                </a:solidFill>
                <a:latin typeface="Times New Roman"/>
                <a:cs typeface="Times New Roman"/>
              </a:rPr>
              <a:t> </a:t>
            </a:r>
            <a:r>
              <a:rPr sz="2954" b="1" dirty="0">
                <a:solidFill>
                  <a:srgbClr val="FF0000"/>
                </a:solidFill>
                <a:latin typeface="Times New Roman"/>
                <a:cs typeface="Times New Roman"/>
              </a:rPr>
              <a:t>-</a:t>
            </a:r>
            <a:endParaRPr sz="2954" dirty="0">
              <a:solidFill>
                <a:srgbClr val="FF0000"/>
              </a:solidFill>
              <a:latin typeface="Times New Roman"/>
              <a:cs typeface="Times New Roman"/>
            </a:endParaRPr>
          </a:p>
          <a:p>
            <a:pPr algn="ctr">
              <a:lnSpc>
                <a:spcPts val="3415"/>
              </a:lnSpc>
            </a:pPr>
            <a:r>
              <a:rPr sz="2954" b="1" dirty="0">
                <a:solidFill>
                  <a:srgbClr val="FF0000"/>
                </a:solidFill>
                <a:latin typeface="Times New Roman"/>
                <a:cs typeface="Times New Roman"/>
              </a:rPr>
              <a:t>Mean,</a:t>
            </a:r>
            <a:r>
              <a:rPr sz="2954" b="1" spc="-42" dirty="0">
                <a:solidFill>
                  <a:srgbClr val="FF0000"/>
                </a:solidFill>
                <a:latin typeface="Times New Roman"/>
                <a:cs typeface="Times New Roman"/>
              </a:rPr>
              <a:t> </a:t>
            </a:r>
            <a:r>
              <a:rPr sz="2954" b="1" dirty="0">
                <a:solidFill>
                  <a:srgbClr val="FF0000"/>
                </a:solidFill>
                <a:latin typeface="Times New Roman"/>
                <a:cs typeface="Times New Roman"/>
              </a:rPr>
              <a:t>Median,</a:t>
            </a:r>
            <a:r>
              <a:rPr sz="2954" b="1" spc="-18" dirty="0">
                <a:solidFill>
                  <a:srgbClr val="FF0000"/>
                </a:solidFill>
                <a:latin typeface="Times New Roman"/>
                <a:cs typeface="Times New Roman"/>
              </a:rPr>
              <a:t> </a:t>
            </a:r>
            <a:r>
              <a:rPr sz="2954" b="1" dirty="0">
                <a:solidFill>
                  <a:srgbClr val="FF0000"/>
                </a:solidFill>
                <a:latin typeface="Times New Roman"/>
                <a:cs typeface="Times New Roman"/>
              </a:rPr>
              <a:t>Mode</a:t>
            </a:r>
            <a:endParaRPr sz="2954" dirty="0">
              <a:solidFill>
                <a:srgbClr val="FF0000"/>
              </a:solidFill>
              <a:latin typeface="Times New Roman"/>
              <a:cs typeface="Times New Roman"/>
            </a:endParaRPr>
          </a:p>
        </p:txBody>
      </p:sp>
      <p:sp>
        <p:nvSpPr>
          <p:cNvPr id="3" name="object 3"/>
          <p:cNvSpPr txBox="1"/>
          <p:nvPr/>
        </p:nvSpPr>
        <p:spPr>
          <a:xfrm>
            <a:off x="424375" y="1411459"/>
            <a:ext cx="7310511" cy="296481"/>
          </a:xfrm>
          <a:prstGeom prst="rect">
            <a:avLst/>
          </a:prstGeom>
        </p:spPr>
        <p:txBody>
          <a:bodyPr vert="horz" wrap="square" lIns="0" tIns="12309" rIns="0" bIns="0" rtlCol="0">
            <a:spAutoFit/>
          </a:bodyPr>
          <a:lstStyle/>
          <a:p>
            <a:pPr marL="11723">
              <a:spcBef>
                <a:spcPts val="97"/>
              </a:spcBef>
            </a:pPr>
            <a:r>
              <a:rPr sz="1846" b="1" i="1" dirty="0">
                <a:latin typeface="Times New Roman"/>
                <a:cs typeface="Times New Roman"/>
              </a:rPr>
              <a:t>Median</a:t>
            </a:r>
            <a:r>
              <a:rPr sz="1846" dirty="0">
                <a:latin typeface="Times New Roman"/>
                <a:cs typeface="Times New Roman"/>
              </a:rPr>
              <a:t>,</a:t>
            </a:r>
            <a:r>
              <a:rPr sz="1846" spc="-28" dirty="0">
                <a:latin typeface="Times New Roman"/>
                <a:cs typeface="Times New Roman"/>
              </a:rPr>
              <a:t> </a:t>
            </a:r>
            <a:r>
              <a:rPr sz="1846" b="1" i="1" dirty="0">
                <a:latin typeface="Times New Roman"/>
                <a:cs typeface="Times New Roman"/>
              </a:rPr>
              <a:t>mean</a:t>
            </a:r>
            <a:r>
              <a:rPr sz="1846" b="1" i="1" spc="-14" dirty="0">
                <a:latin typeface="Times New Roman"/>
                <a:cs typeface="Times New Roman"/>
              </a:rPr>
              <a:t> </a:t>
            </a:r>
            <a:r>
              <a:rPr sz="1846" dirty="0">
                <a:latin typeface="Times New Roman"/>
                <a:cs typeface="Times New Roman"/>
              </a:rPr>
              <a:t>and</a:t>
            </a:r>
            <a:r>
              <a:rPr sz="1846" spc="5" dirty="0">
                <a:latin typeface="Times New Roman"/>
                <a:cs typeface="Times New Roman"/>
              </a:rPr>
              <a:t> </a:t>
            </a:r>
            <a:r>
              <a:rPr sz="1846" b="1" i="1" dirty="0">
                <a:latin typeface="Times New Roman"/>
                <a:cs typeface="Times New Roman"/>
              </a:rPr>
              <a:t>mode</a:t>
            </a:r>
            <a:r>
              <a:rPr sz="1846" b="1" i="1" spc="-23" dirty="0">
                <a:latin typeface="Times New Roman"/>
                <a:cs typeface="Times New Roman"/>
              </a:rPr>
              <a:t> </a:t>
            </a:r>
            <a:r>
              <a:rPr sz="1846" dirty="0">
                <a:latin typeface="Times New Roman"/>
                <a:cs typeface="Times New Roman"/>
              </a:rPr>
              <a:t>of</a:t>
            </a:r>
            <a:r>
              <a:rPr sz="1846" spc="-5" dirty="0">
                <a:latin typeface="Times New Roman"/>
                <a:cs typeface="Times New Roman"/>
              </a:rPr>
              <a:t> </a:t>
            </a:r>
            <a:r>
              <a:rPr sz="1846" i="1" dirty="0">
                <a:latin typeface="Times New Roman"/>
                <a:cs typeface="Times New Roman"/>
              </a:rPr>
              <a:t>symmetric</a:t>
            </a:r>
            <a:r>
              <a:rPr sz="1846" dirty="0">
                <a:latin typeface="Times New Roman"/>
                <a:cs typeface="Times New Roman"/>
              </a:rPr>
              <a:t>,</a:t>
            </a:r>
            <a:r>
              <a:rPr sz="1846" spc="-18" dirty="0">
                <a:latin typeface="Times New Roman"/>
                <a:cs typeface="Times New Roman"/>
              </a:rPr>
              <a:t> </a:t>
            </a:r>
            <a:r>
              <a:rPr sz="1846" i="1" spc="-5" dirty="0">
                <a:latin typeface="Times New Roman"/>
                <a:cs typeface="Times New Roman"/>
              </a:rPr>
              <a:t>positively</a:t>
            </a:r>
            <a:r>
              <a:rPr sz="1846" i="1" spc="-28" dirty="0">
                <a:latin typeface="Times New Roman"/>
                <a:cs typeface="Times New Roman"/>
              </a:rPr>
              <a:t> </a:t>
            </a:r>
            <a:r>
              <a:rPr sz="1846" dirty="0">
                <a:latin typeface="Times New Roman"/>
                <a:cs typeface="Times New Roman"/>
              </a:rPr>
              <a:t>and</a:t>
            </a:r>
            <a:r>
              <a:rPr sz="1846" spc="-5" dirty="0">
                <a:latin typeface="Times New Roman"/>
                <a:cs typeface="Times New Roman"/>
              </a:rPr>
              <a:t> </a:t>
            </a:r>
            <a:r>
              <a:rPr sz="1846" i="1" dirty="0">
                <a:latin typeface="Times New Roman"/>
                <a:cs typeface="Times New Roman"/>
              </a:rPr>
              <a:t>negatively</a:t>
            </a:r>
            <a:r>
              <a:rPr sz="1846" i="1" spc="-32" dirty="0">
                <a:latin typeface="Times New Roman"/>
                <a:cs typeface="Times New Roman"/>
              </a:rPr>
              <a:t> </a:t>
            </a:r>
            <a:r>
              <a:rPr sz="1846" i="1" dirty="0">
                <a:latin typeface="Times New Roman"/>
                <a:cs typeface="Times New Roman"/>
              </a:rPr>
              <a:t>skewed data</a:t>
            </a:r>
            <a:endParaRPr sz="1846">
              <a:latin typeface="Times New Roman"/>
              <a:cs typeface="Times New Roman"/>
            </a:endParaRPr>
          </a:p>
        </p:txBody>
      </p:sp>
      <p:pic>
        <p:nvPicPr>
          <p:cNvPr id="4" name="object 4"/>
          <p:cNvPicPr/>
          <p:nvPr/>
        </p:nvPicPr>
        <p:blipFill>
          <a:blip r:embed="rId2" cstate="print"/>
          <a:stretch>
            <a:fillRect/>
          </a:stretch>
        </p:blipFill>
        <p:spPr>
          <a:xfrm>
            <a:off x="603848" y="2222376"/>
            <a:ext cx="7714403" cy="1947591"/>
          </a:xfrm>
          <a:prstGeom prst="rect">
            <a:avLst/>
          </a:prstGeom>
        </p:spPr>
      </p:pic>
      <p:sp>
        <p:nvSpPr>
          <p:cNvPr id="5" name="object 5"/>
          <p:cNvSpPr txBox="1"/>
          <p:nvPr/>
        </p:nvSpPr>
        <p:spPr>
          <a:xfrm>
            <a:off x="1028442" y="4229803"/>
            <a:ext cx="1318846" cy="267613"/>
          </a:xfrm>
          <a:prstGeom prst="rect">
            <a:avLst/>
          </a:prstGeom>
        </p:spPr>
        <p:txBody>
          <a:bodyPr vert="horz" wrap="square" lIns="0" tIns="11723" rIns="0" bIns="0" rtlCol="0">
            <a:spAutoFit/>
          </a:bodyPr>
          <a:lstStyle/>
          <a:p>
            <a:pPr marL="11723">
              <a:spcBef>
                <a:spcPts val="92"/>
              </a:spcBef>
            </a:pPr>
            <a:r>
              <a:rPr sz="1662" i="1" spc="-5" dirty="0">
                <a:latin typeface="Times New Roman"/>
                <a:cs typeface="Times New Roman"/>
              </a:rPr>
              <a:t>symmetric</a:t>
            </a:r>
            <a:r>
              <a:rPr sz="1662" i="1" spc="-46" dirty="0">
                <a:latin typeface="Times New Roman"/>
                <a:cs typeface="Times New Roman"/>
              </a:rPr>
              <a:t> </a:t>
            </a:r>
            <a:r>
              <a:rPr sz="1662" i="1" dirty="0">
                <a:latin typeface="Times New Roman"/>
                <a:cs typeface="Times New Roman"/>
              </a:rPr>
              <a:t>data</a:t>
            </a:r>
            <a:endParaRPr sz="1662">
              <a:latin typeface="Times New Roman"/>
              <a:cs typeface="Times New Roman"/>
            </a:endParaRPr>
          </a:p>
        </p:txBody>
      </p:sp>
      <p:sp>
        <p:nvSpPr>
          <p:cNvPr id="9" name="object 9"/>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66</a:t>
            </a:fld>
            <a:endParaRPr dirty="0"/>
          </a:p>
        </p:txBody>
      </p:sp>
      <p:sp>
        <p:nvSpPr>
          <p:cNvPr id="6" name="object 6"/>
          <p:cNvSpPr txBox="1"/>
          <p:nvPr/>
        </p:nvSpPr>
        <p:spPr>
          <a:xfrm>
            <a:off x="3484918" y="4229803"/>
            <a:ext cx="1922585" cy="267613"/>
          </a:xfrm>
          <a:prstGeom prst="rect">
            <a:avLst/>
          </a:prstGeom>
        </p:spPr>
        <p:txBody>
          <a:bodyPr vert="horz" wrap="square" lIns="0" tIns="11723" rIns="0" bIns="0" rtlCol="0">
            <a:spAutoFit/>
          </a:bodyPr>
          <a:lstStyle/>
          <a:p>
            <a:pPr marL="11723">
              <a:spcBef>
                <a:spcPts val="92"/>
              </a:spcBef>
            </a:pPr>
            <a:r>
              <a:rPr sz="1662" i="1" dirty="0">
                <a:latin typeface="Times New Roman"/>
                <a:cs typeface="Times New Roman"/>
              </a:rPr>
              <a:t>positively</a:t>
            </a:r>
            <a:r>
              <a:rPr sz="1662" i="1" spc="-32" dirty="0">
                <a:latin typeface="Times New Roman"/>
                <a:cs typeface="Times New Roman"/>
              </a:rPr>
              <a:t> </a:t>
            </a:r>
            <a:r>
              <a:rPr sz="1662" i="1" spc="-5" dirty="0">
                <a:latin typeface="Times New Roman"/>
                <a:cs typeface="Times New Roman"/>
              </a:rPr>
              <a:t>skewed</a:t>
            </a:r>
            <a:r>
              <a:rPr sz="1662" i="1" spc="-18" dirty="0">
                <a:latin typeface="Times New Roman"/>
                <a:cs typeface="Times New Roman"/>
              </a:rPr>
              <a:t> </a:t>
            </a:r>
            <a:r>
              <a:rPr sz="1662" i="1" spc="-5" dirty="0">
                <a:latin typeface="Times New Roman"/>
                <a:cs typeface="Times New Roman"/>
              </a:rPr>
              <a:t>data</a:t>
            </a:r>
            <a:endParaRPr sz="1662">
              <a:latin typeface="Times New Roman"/>
              <a:cs typeface="Times New Roman"/>
            </a:endParaRPr>
          </a:p>
        </p:txBody>
      </p:sp>
      <p:sp>
        <p:nvSpPr>
          <p:cNvPr id="7" name="object 7"/>
          <p:cNvSpPr txBox="1"/>
          <p:nvPr/>
        </p:nvSpPr>
        <p:spPr>
          <a:xfrm>
            <a:off x="6175249" y="4229803"/>
            <a:ext cx="1981786" cy="267613"/>
          </a:xfrm>
          <a:prstGeom prst="rect">
            <a:avLst/>
          </a:prstGeom>
        </p:spPr>
        <p:txBody>
          <a:bodyPr vert="horz" wrap="square" lIns="0" tIns="11723" rIns="0" bIns="0" rtlCol="0">
            <a:spAutoFit/>
          </a:bodyPr>
          <a:lstStyle/>
          <a:p>
            <a:pPr marL="11723">
              <a:spcBef>
                <a:spcPts val="92"/>
              </a:spcBef>
            </a:pPr>
            <a:r>
              <a:rPr sz="1662" i="1" dirty="0">
                <a:latin typeface="Times New Roman"/>
                <a:cs typeface="Times New Roman"/>
              </a:rPr>
              <a:t>negatively</a:t>
            </a:r>
            <a:r>
              <a:rPr sz="1662" i="1" spc="-46" dirty="0">
                <a:latin typeface="Times New Roman"/>
                <a:cs typeface="Times New Roman"/>
              </a:rPr>
              <a:t> </a:t>
            </a:r>
            <a:r>
              <a:rPr sz="1662" i="1" dirty="0">
                <a:latin typeface="Times New Roman"/>
                <a:cs typeface="Times New Roman"/>
              </a:rPr>
              <a:t>skewed</a:t>
            </a:r>
            <a:r>
              <a:rPr sz="1662" i="1" spc="-46" dirty="0">
                <a:latin typeface="Times New Roman"/>
                <a:cs typeface="Times New Roman"/>
              </a:rPr>
              <a:t> </a:t>
            </a:r>
            <a:r>
              <a:rPr sz="1662" i="1" dirty="0">
                <a:latin typeface="Times New Roman"/>
                <a:cs typeface="Times New Roman"/>
              </a:rPr>
              <a:t>data</a:t>
            </a:r>
            <a:endParaRPr sz="1662">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67</a:t>
            </a:fld>
            <a:endParaRPr dirty="0"/>
          </a:p>
        </p:txBody>
      </p:sp>
      <p:sp>
        <p:nvSpPr>
          <p:cNvPr id="2" name="object 2"/>
          <p:cNvSpPr txBox="1">
            <a:spLocks noGrp="1"/>
          </p:cNvSpPr>
          <p:nvPr>
            <p:ph type="title"/>
          </p:nvPr>
        </p:nvSpPr>
        <p:spPr>
          <a:xfrm>
            <a:off x="1676400" y="404447"/>
            <a:ext cx="4759216" cy="863550"/>
          </a:xfrm>
          <a:prstGeom prst="rect">
            <a:avLst/>
          </a:prstGeom>
          <a:solidFill>
            <a:schemeClr val="bg1"/>
          </a:solidFill>
        </p:spPr>
        <p:txBody>
          <a:bodyPr vert="horz" wrap="square" lIns="0" tIns="184638" rIns="0" bIns="0" rtlCol="0">
            <a:spAutoFit/>
          </a:bodyPr>
          <a:lstStyle/>
          <a:p>
            <a:pPr>
              <a:spcBef>
                <a:spcPts val="1454"/>
              </a:spcBef>
            </a:pPr>
            <a:r>
              <a:rPr dirty="0">
                <a:solidFill>
                  <a:srgbClr val="FF0000"/>
                </a:solidFill>
              </a:rPr>
              <a:t>Example</a:t>
            </a:r>
          </a:p>
        </p:txBody>
      </p:sp>
      <p:sp>
        <p:nvSpPr>
          <p:cNvPr id="3" name="object 3"/>
          <p:cNvSpPr txBox="1"/>
          <p:nvPr/>
        </p:nvSpPr>
        <p:spPr>
          <a:xfrm>
            <a:off x="424376" y="1341331"/>
            <a:ext cx="8185638" cy="688818"/>
          </a:xfrm>
          <a:prstGeom prst="rect">
            <a:avLst/>
          </a:prstGeom>
        </p:spPr>
        <p:txBody>
          <a:bodyPr vert="horz" wrap="square" lIns="0" tIns="11723" rIns="0" bIns="0" rtlCol="0">
            <a:spAutoFit/>
          </a:bodyPr>
          <a:lstStyle/>
          <a:p>
            <a:pPr marL="11723" marR="4689">
              <a:lnSpc>
                <a:spcPct val="125099"/>
              </a:lnSpc>
              <a:spcBef>
                <a:spcPts val="92"/>
              </a:spcBef>
            </a:pPr>
            <a:r>
              <a:rPr sz="1846" dirty="0">
                <a:latin typeface="Times New Roman"/>
                <a:cs typeface="Times New Roman"/>
              </a:rPr>
              <a:t>What</a:t>
            </a:r>
            <a:r>
              <a:rPr sz="1846" spc="-28" dirty="0">
                <a:latin typeface="Times New Roman"/>
                <a:cs typeface="Times New Roman"/>
              </a:rPr>
              <a:t> </a:t>
            </a:r>
            <a:r>
              <a:rPr sz="1846" dirty="0">
                <a:latin typeface="Times New Roman"/>
                <a:cs typeface="Times New Roman"/>
              </a:rPr>
              <a:t>are</a:t>
            </a:r>
            <a:r>
              <a:rPr sz="1846" spc="-5" dirty="0">
                <a:latin typeface="Times New Roman"/>
                <a:cs typeface="Times New Roman"/>
              </a:rPr>
              <a:t> </a:t>
            </a:r>
            <a:r>
              <a:rPr sz="1846" dirty="0">
                <a:latin typeface="Times New Roman"/>
                <a:cs typeface="Times New Roman"/>
              </a:rPr>
              <a:t>central</a:t>
            </a:r>
            <a:r>
              <a:rPr sz="1846" spc="-14" dirty="0">
                <a:latin typeface="Times New Roman"/>
                <a:cs typeface="Times New Roman"/>
              </a:rPr>
              <a:t> </a:t>
            </a:r>
            <a:r>
              <a:rPr sz="1846" dirty="0">
                <a:latin typeface="Times New Roman"/>
                <a:cs typeface="Times New Roman"/>
              </a:rPr>
              <a:t>tendency</a:t>
            </a:r>
            <a:r>
              <a:rPr sz="1846" spc="-28" dirty="0">
                <a:latin typeface="Times New Roman"/>
                <a:cs typeface="Times New Roman"/>
              </a:rPr>
              <a:t> </a:t>
            </a:r>
            <a:r>
              <a:rPr sz="1846" spc="-5" dirty="0">
                <a:latin typeface="Times New Roman"/>
                <a:cs typeface="Times New Roman"/>
              </a:rPr>
              <a:t>measures</a:t>
            </a:r>
            <a:r>
              <a:rPr sz="1846" dirty="0">
                <a:latin typeface="Times New Roman"/>
                <a:cs typeface="Times New Roman"/>
              </a:rPr>
              <a:t> </a:t>
            </a:r>
            <a:r>
              <a:rPr sz="1846" spc="-5" dirty="0">
                <a:latin typeface="Times New Roman"/>
                <a:cs typeface="Times New Roman"/>
              </a:rPr>
              <a:t>(mean,</a:t>
            </a:r>
            <a:r>
              <a:rPr sz="1846" spc="5" dirty="0">
                <a:latin typeface="Times New Roman"/>
                <a:cs typeface="Times New Roman"/>
              </a:rPr>
              <a:t> </a:t>
            </a:r>
            <a:r>
              <a:rPr sz="1846" spc="-5" dirty="0">
                <a:latin typeface="Times New Roman"/>
                <a:cs typeface="Times New Roman"/>
              </a:rPr>
              <a:t>median,</a:t>
            </a:r>
            <a:r>
              <a:rPr sz="1846" spc="5" dirty="0">
                <a:latin typeface="Times New Roman"/>
                <a:cs typeface="Times New Roman"/>
              </a:rPr>
              <a:t> </a:t>
            </a:r>
            <a:r>
              <a:rPr sz="1846" dirty="0">
                <a:latin typeface="Times New Roman"/>
                <a:cs typeface="Times New Roman"/>
              </a:rPr>
              <a:t>mode)for</a:t>
            </a:r>
            <a:r>
              <a:rPr sz="1846" spc="-28" dirty="0">
                <a:latin typeface="Times New Roman"/>
                <a:cs typeface="Times New Roman"/>
              </a:rPr>
              <a:t> </a:t>
            </a:r>
            <a:r>
              <a:rPr sz="1846" dirty="0">
                <a:latin typeface="Times New Roman"/>
                <a:cs typeface="Times New Roman"/>
              </a:rPr>
              <a:t>the following</a:t>
            </a:r>
            <a:r>
              <a:rPr sz="1846" spc="-32" dirty="0">
                <a:latin typeface="Times New Roman"/>
                <a:cs typeface="Times New Roman"/>
              </a:rPr>
              <a:t> </a:t>
            </a:r>
            <a:r>
              <a:rPr sz="1846" spc="-5" dirty="0">
                <a:latin typeface="Times New Roman"/>
                <a:cs typeface="Times New Roman"/>
              </a:rPr>
              <a:t>attributes? </a:t>
            </a:r>
            <a:r>
              <a:rPr sz="1846" spc="-447" dirty="0">
                <a:latin typeface="Times New Roman"/>
                <a:cs typeface="Times New Roman"/>
              </a:rPr>
              <a:t> </a:t>
            </a:r>
            <a:r>
              <a:rPr sz="1846" spc="-5" dirty="0">
                <a:latin typeface="Times New Roman"/>
                <a:cs typeface="Times New Roman"/>
              </a:rPr>
              <a:t>attr1</a:t>
            </a:r>
            <a:r>
              <a:rPr sz="1846" spc="-18" dirty="0">
                <a:latin typeface="Times New Roman"/>
                <a:cs typeface="Times New Roman"/>
              </a:rPr>
              <a:t> </a:t>
            </a:r>
            <a:r>
              <a:rPr sz="1846" dirty="0">
                <a:latin typeface="Times New Roman"/>
                <a:cs typeface="Times New Roman"/>
              </a:rPr>
              <a:t>=</a:t>
            </a:r>
            <a:r>
              <a:rPr sz="1846" spc="-14" dirty="0">
                <a:latin typeface="Times New Roman"/>
                <a:cs typeface="Times New Roman"/>
              </a:rPr>
              <a:t> </a:t>
            </a:r>
            <a:r>
              <a:rPr sz="1846" dirty="0">
                <a:latin typeface="Times New Roman"/>
                <a:cs typeface="Times New Roman"/>
              </a:rPr>
              <a:t>{2,4,4,6,8,24}</a:t>
            </a:r>
            <a:endParaRPr sz="1846">
              <a:latin typeface="Times New Roman"/>
              <a:cs typeface="Times New Roman"/>
            </a:endParaRPr>
          </a:p>
        </p:txBody>
      </p:sp>
      <p:sp>
        <p:nvSpPr>
          <p:cNvPr id="4" name="object 4"/>
          <p:cNvSpPr txBox="1"/>
          <p:nvPr/>
        </p:nvSpPr>
        <p:spPr>
          <a:xfrm>
            <a:off x="4645503" y="2045419"/>
            <a:ext cx="2450709" cy="976450"/>
          </a:xfrm>
          <a:prstGeom prst="rect">
            <a:avLst/>
          </a:prstGeom>
        </p:spPr>
        <p:txBody>
          <a:bodyPr vert="horz" wrap="square" lIns="0" tIns="46892" rIns="0" bIns="0" rtlCol="0">
            <a:spAutoFit/>
          </a:bodyPr>
          <a:lstStyle/>
          <a:p>
            <a:pPr marL="11723">
              <a:spcBef>
                <a:spcPts val="369"/>
              </a:spcBef>
            </a:pPr>
            <a:r>
              <a:rPr sz="1846" dirty="0">
                <a:solidFill>
                  <a:srgbClr val="FF0000"/>
                </a:solidFill>
                <a:latin typeface="Times New Roman"/>
                <a:cs typeface="Times New Roman"/>
              </a:rPr>
              <a:t>average</a:t>
            </a:r>
            <a:r>
              <a:rPr sz="1846" spc="-42" dirty="0">
                <a:solidFill>
                  <a:srgbClr val="FF0000"/>
                </a:solidFill>
                <a:latin typeface="Times New Roman"/>
                <a:cs typeface="Times New Roman"/>
              </a:rPr>
              <a:t> </a:t>
            </a:r>
            <a:r>
              <a:rPr sz="1846" dirty="0">
                <a:solidFill>
                  <a:srgbClr val="FF0000"/>
                </a:solidFill>
                <a:latin typeface="Times New Roman"/>
                <a:cs typeface="Times New Roman"/>
              </a:rPr>
              <a:t>of</a:t>
            </a:r>
            <a:r>
              <a:rPr sz="1846" spc="-14" dirty="0">
                <a:solidFill>
                  <a:srgbClr val="FF0000"/>
                </a:solidFill>
                <a:latin typeface="Times New Roman"/>
                <a:cs typeface="Times New Roman"/>
              </a:rPr>
              <a:t> </a:t>
            </a:r>
            <a:r>
              <a:rPr sz="1846" spc="-5" dirty="0">
                <a:solidFill>
                  <a:srgbClr val="FF0000"/>
                </a:solidFill>
                <a:latin typeface="Times New Roman"/>
                <a:cs typeface="Times New Roman"/>
              </a:rPr>
              <a:t>all</a:t>
            </a:r>
            <a:r>
              <a:rPr sz="1846" spc="-28" dirty="0">
                <a:solidFill>
                  <a:srgbClr val="FF0000"/>
                </a:solidFill>
                <a:latin typeface="Times New Roman"/>
                <a:cs typeface="Times New Roman"/>
              </a:rPr>
              <a:t> </a:t>
            </a:r>
            <a:r>
              <a:rPr sz="1846" dirty="0">
                <a:solidFill>
                  <a:srgbClr val="FF0000"/>
                </a:solidFill>
                <a:latin typeface="Times New Roman"/>
                <a:cs typeface="Times New Roman"/>
              </a:rPr>
              <a:t>values</a:t>
            </a:r>
            <a:endParaRPr sz="1846">
              <a:latin typeface="Times New Roman"/>
              <a:cs typeface="Times New Roman"/>
            </a:endParaRPr>
          </a:p>
          <a:p>
            <a:pPr marL="11723">
              <a:spcBef>
                <a:spcPts val="277"/>
              </a:spcBef>
            </a:pPr>
            <a:r>
              <a:rPr sz="1846" dirty="0">
                <a:solidFill>
                  <a:srgbClr val="FF0000"/>
                </a:solidFill>
                <a:latin typeface="Times New Roman"/>
                <a:cs typeface="Times New Roman"/>
              </a:rPr>
              <a:t>avg.</a:t>
            </a:r>
            <a:r>
              <a:rPr sz="1846" spc="-32" dirty="0">
                <a:solidFill>
                  <a:srgbClr val="FF0000"/>
                </a:solidFill>
                <a:latin typeface="Times New Roman"/>
                <a:cs typeface="Times New Roman"/>
              </a:rPr>
              <a:t> </a:t>
            </a:r>
            <a:r>
              <a:rPr sz="1846" dirty="0">
                <a:solidFill>
                  <a:srgbClr val="FF0000"/>
                </a:solidFill>
                <a:latin typeface="Times New Roman"/>
                <a:cs typeface="Times New Roman"/>
              </a:rPr>
              <a:t>of</a:t>
            </a:r>
            <a:r>
              <a:rPr sz="1846" spc="-28" dirty="0">
                <a:solidFill>
                  <a:srgbClr val="FF0000"/>
                </a:solidFill>
                <a:latin typeface="Times New Roman"/>
                <a:cs typeface="Times New Roman"/>
              </a:rPr>
              <a:t> </a:t>
            </a:r>
            <a:r>
              <a:rPr sz="1846" dirty="0">
                <a:solidFill>
                  <a:srgbClr val="FF0000"/>
                </a:solidFill>
                <a:latin typeface="Times New Roman"/>
                <a:cs typeface="Times New Roman"/>
              </a:rPr>
              <a:t>two</a:t>
            </a:r>
            <a:r>
              <a:rPr sz="1846" spc="-14" dirty="0">
                <a:solidFill>
                  <a:srgbClr val="FF0000"/>
                </a:solidFill>
                <a:latin typeface="Times New Roman"/>
                <a:cs typeface="Times New Roman"/>
              </a:rPr>
              <a:t> </a:t>
            </a:r>
            <a:r>
              <a:rPr sz="1846" spc="-5" dirty="0">
                <a:solidFill>
                  <a:srgbClr val="FF0000"/>
                </a:solidFill>
                <a:latin typeface="Times New Roman"/>
                <a:cs typeface="Times New Roman"/>
              </a:rPr>
              <a:t>middle</a:t>
            </a:r>
            <a:r>
              <a:rPr sz="1846" spc="-23" dirty="0">
                <a:solidFill>
                  <a:srgbClr val="FF0000"/>
                </a:solidFill>
                <a:latin typeface="Times New Roman"/>
                <a:cs typeface="Times New Roman"/>
              </a:rPr>
              <a:t> </a:t>
            </a:r>
            <a:r>
              <a:rPr sz="1846" dirty="0">
                <a:solidFill>
                  <a:srgbClr val="FF0000"/>
                </a:solidFill>
                <a:latin typeface="Times New Roman"/>
                <a:cs typeface="Times New Roman"/>
              </a:rPr>
              <a:t>values</a:t>
            </a:r>
            <a:endParaRPr sz="1846">
              <a:latin typeface="Times New Roman"/>
              <a:cs typeface="Times New Roman"/>
            </a:endParaRPr>
          </a:p>
          <a:p>
            <a:pPr marL="11723">
              <a:spcBef>
                <a:spcPts val="277"/>
              </a:spcBef>
            </a:pPr>
            <a:r>
              <a:rPr sz="1846" spc="-5" dirty="0">
                <a:solidFill>
                  <a:srgbClr val="FF0000"/>
                </a:solidFill>
                <a:latin typeface="Times New Roman"/>
                <a:cs typeface="Times New Roman"/>
              </a:rPr>
              <a:t>most</a:t>
            </a:r>
            <a:r>
              <a:rPr sz="1846" spc="-18" dirty="0">
                <a:solidFill>
                  <a:srgbClr val="FF0000"/>
                </a:solidFill>
                <a:latin typeface="Times New Roman"/>
                <a:cs typeface="Times New Roman"/>
              </a:rPr>
              <a:t> </a:t>
            </a:r>
            <a:r>
              <a:rPr sz="1846" dirty="0">
                <a:solidFill>
                  <a:srgbClr val="FF0000"/>
                </a:solidFill>
                <a:latin typeface="Times New Roman"/>
                <a:cs typeface="Times New Roman"/>
              </a:rPr>
              <a:t>frequent</a:t>
            </a:r>
            <a:r>
              <a:rPr sz="1846" spc="-69" dirty="0">
                <a:solidFill>
                  <a:srgbClr val="FF0000"/>
                </a:solidFill>
                <a:latin typeface="Times New Roman"/>
                <a:cs typeface="Times New Roman"/>
              </a:rPr>
              <a:t> </a:t>
            </a:r>
            <a:r>
              <a:rPr sz="1846" spc="-5" dirty="0">
                <a:solidFill>
                  <a:srgbClr val="FF0000"/>
                </a:solidFill>
                <a:latin typeface="Times New Roman"/>
                <a:cs typeface="Times New Roman"/>
              </a:rPr>
              <a:t>item</a:t>
            </a:r>
            <a:endParaRPr sz="1846">
              <a:latin typeface="Times New Roman"/>
              <a:cs typeface="Times New Roman"/>
            </a:endParaRPr>
          </a:p>
        </p:txBody>
      </p:sp>
      <p:sp>
        <p:nvSpPr>
          <p:cNvPr id="5" name="object 5"/>
          <p:cNvSpPr txBox="1"/>
          <p:nvPr/>
        </p:nvSpPr>
        <p:spPr>
          <a:xfrm>
            <a:off x="424375" y="2045418"/>
            <a:ext cx="3337560" cy="2676916"/>
          </a:xfrm>
          <a:prstGeom prst="rect">
            <a:avLst/>
          </a:prstGeom>
        </p:spPr>
        <p:txBody>
          <a:bodyPr vert="horz" wrap="square" lIns="0" tIns="46892" rIns="0" bIns="0" rtlCol="0">
            <a:spAutoFit/>
          </a:bodyPr>
          <a:lstStyle/>
          <a:p>
            <a:pPr marL="381595">
              <a:spcBef>
                <a:spcPts val="369"/>
              </a:spcBef>
            </a:pPr>
            <a:r>
              <a:rPr sz="1846" spc="-5" dirty="0">
                <a:solidFill>
                  <a:srgbClr val="FF0000"/>
                </a:solidFill>
                <a:latin typeface="Times New Roman"/>
                <a:cs typeface="Times New Roman"/>
              </a:rPr>
              <a:t>mean</a:t>
            </a:r>
            <a:r>
              <a:rPr sz="1846" spc="-9" dirty="0">
                <a:solidFill>
                  <a:srgbClr val="FF0000"/>
                </a:solidFill>
                <a:latin typeface="Times New Roman"/>
                <a:cs typeface="Times New Roman"/>
              </a:rPr>
              <a:t> </a:t>
            </a:r>
            <a:r>
              <a:rPr sz="1846" dirty="0">
                <a:solidFill>
                  <a:srgbClr val="FF0000"/>
                </a:solidFill>
                <a:latin typeface="Times New Roman"/>
                <a:cs typeface="Times New Roman"/>
              </a:rPr>
              <a:t>=</a:t>
            </a:r>
            <a:r>
              <a:rPr sz="1846" spc="-23" dirty="0">
                <a:solidFill>
                  <a:srgbClr val="FF0000"/>
                </a:solidFill>
                <a:latin typeface="Times New Roman"/>
                <a:cs typeface="Times New Roman"/>
              </a:rPr>
              <a:t> </a:t>
            </a:r>
            <a:r>
              <a:rPr sz="1846" dirty="0">
                <a:solidFill>
                  <a:srgbClr val="FF0000"/>
                </a:solidFill>
                <a:latin typeface="Times New Roman"/>
                <a:cs typeface="Times New Roman"/>
              </a:rPr>
              <a:t>(2+4+4+6+8+24)/6</a:t>
            </a:r>
            <a:r>
              <a:rPr sz="1846" spc="-46" dirty="0">
                <a:solidFill>
                  <a:srgbClr val="FF0000"/>
                </a:solidFill>
                <a:latin typeface="Times New Roman"/>
                <a:cs typeface="Times New Roman"/>
              </a:rPr>
              <a:t> </a:t>
            </a:r>
            <a:r>
              <a:rPr sz="1846" dirty="0">
                <a:solidFill>
                  <a:srgbClr val="FF0000"/>
                </a:solidFill>
                <a:latin typeface="Times New Roman"/>
                <a:cs typeface="Times New Roman"/>
              </a:rPr>
              <a:t>=</a:t>
            </a:r>
            <a:r>
              <a:rPr sz="1846" spc="-23" dirty="0">
                <a:solidFill>
                  <a:srgbClr val="FF0000"/>
                </a:solidFill>
                <a:latin typeface="Times New Roman"/>
                <a:cs typeface="Times New Roman"/>
              </a:rPr>
              <a:t> </a:t>
            </a:r>
            <a:r>
              <a:rPr sz="1846" dirty="0">
                <a:solidFill>
                  <a:srgbClr val="FF0000"/>
                </a:solidFill>
                <a:latin typeface="Times New Roman"/>
                <a:cs typeface="Times New Roman"/>
              </a:rPr>
              <a:t>8</a:t>
            </a:r>
            <a:endParaRPr sz="1846" dirty="0">
              <a:latin typeface="Times New Roman"/>
              <a:cs typeface="Times New Roman"/>
            </a:endParaRPr>
          </a:p>
          <a:p>
            <a:pPr marL="381595">
              <a:spcBef>
                <a:spcPts val="277"/>
              </a:spcBef>
            </a:pPr>
            <a:r>
              <a:rPr sz="1846" spc="-5" dirty="0">
                <a:solidFill>
                  <a:srgbClr val="FF0000"/>
                </a:solidFill>
                <a:latin typeface="Times New Roman"/>
                <a:cs typeface="Times New Roman"/>
              </a:rPr>
              <a:t>median</a:t>
            </a:r>
            <a:r>
              <a:rPr sz="1846" spc="-18" dirty="0">
                <a:solidFill>
                  <a:srgbClr val="FF0000"/>
                </a:solidFill>
                <a:latin typeface="Times New Roman"/>
                <a:cs typeface="Times New Roman"/>
              </a:rPr>
              <a:t> </a:t>
            </a:r>
            <a:r>
              <a:rPr sz="1846" dirty="0">
                <a:solidFill>
                  <a:srgbClr val="FF0000"/>
                </a:solidFill>
                <a:latin typeface="Times New Roman"/>
                <a:cs typeface="Times New Roman"/>
              </a:rPr>
              <a:t>=</a:t>
            </a:r>
            <a:r>
              <a:rPr sz="1846" spc="-14" dirty="0">
                <a:solidFill>
                  <a:srgbClr val="FF0000"/>
                </a:solidFill>
                <a:latin typeface="Times New Roman"/>
                <a:cs typeface="Times New Roman"/>
              </a:rPr>
              <a:t> </a:t>
            </a:r>
            <a:r>
              <a:rPr sz="1846" dirty="0">
                <a:solidFill>
                  <a:srgbClr val="FF0000"/>
                </a:solidFill>
                <a:latin typeface="Times New Roman"/>
                <a:cs typeface="Times New Roman"/>
              </a:rPr>
              <a:t>(4+6)/2</a:t>
            </a:r>
            <a:r>
              <a:rPr sz="1846" spc="-46" dirty="0">
                <a:solidFill>
                  <a:srgbClr val="FF0000"/>
                </a:solidFill>
                <a:latin typeface="Times New Roman"/>
                <a:cs typeface="Times New Roman"/>
              </a:rPr>
              <a:t> </a:t>
            </a:r>
            <a:r>
              <a:rPr sz="1846" dirty="0">
                <a:solidFill>
                  <a:srgbClr val="FF0000"/>
                </a:solidFill>
                <a:latin typeface="Times New Roman"/>
                <a:cs typeface="Times New Roman"/>
              </a:rPr>
              <a:t>=</a:t>
            </a:r>
            <a:r>
              <a:rPr sz="1846" spc="-14" dirty="0">
                <a:solidFill>
                  <a:srgbClr val="FF0000"/>
                </a:solidFill>
                <a:latin typeface="Times New Roman"/>
                <a:cs typeface="Times New Roman"/>
              </a:rPr>
              <a:t> </a:t>
            </a:r>
            <a:r>
              <a:rPr sz="1846" dirty="0">
                <a:solidFill>
                  <a:srgbClr val="FF0000"/>
                </a:solidFill>
                <a:latin typeface="Times New Roman"/>
                <a:cs typeface="Times New Roman"/>
              </a:rPr>
              <a:t>5</a:t>
            </a:r>
            <a:endParaRPr sz="1846" dirty="0">
              <a:latin typeface="Times New Roman"/>
              <a:cs typeface="Times New Roman"/>
            </a:endParaRPr>
          </a:p>
          <a:p>
            <a:pPr marL="381595">
              <a:spcBef>
                <a:spcPts val="277"/>
              </a:spcBef>
            </a:pPr>
            <a:r>
              <a:rPr sz="1846" spc="-5" dirty="0">
                <a:solidFill>
                  <a:srgbClr val="FF0000"/>
                </a:solidFill>
                <a:latin typeface="Times New Roman"/>
                <a:cs typeface="Times New Roman"/>
              </a:rPr>
              <a:t>mode</a:t>
            </a:r>
            <a:r>
              <a:rPr sz="1846" spc="-37" dirty="0">
                <a:solidFill>
                  <a:srgbClr val="FF0000"/>
                </a:solidFill>
                <a:latin typeface="Times New Roman"/>
                <a:cs typeface="Times New Roman"/>
              </a:rPr>
              <a:t> </a:t>
            </a:r>
            <a:r>
              <a:rPr sz="1846" dirty="0">
                <a:solidFill>
                  <a:srgbClr val="FF0000"/>
                </a:solidFill>
                <a:latin typeface="Times New Roman"/>
                <a:cs typeface="Times New Roman"/>
              </a:rPr>
              <a:t>=</a:t>
            </a:r>
            <a:r>
              <a:rPr sz="1846" spc="-18" dirty="0">
                <a:solidFill>
                  <a:srgbClr val="FF0000"/>
                </a:solidFill>
                <a:latin typeface="Times New Roman"/>
                <a:cs typeface="Times New Roman"/>
              </a:rPr>
              <a:t> </a:t>
            </a:r>
            <a:r>
              <a:rPr sz="1846" dirty="0">
                <a:solidFill>
                  <a:srgbClr val="FF0000"/>
                </a:solidFill>
                <a:latin typeface="Times New Roman"/>
                <a:cs typeface="Times New Roman"/>
              </a:rPr>
              <a:t>4</a:t>
            </a:r>
            <a:endParaRPr sz="1846" dirty="0">
              <a:latin typeface="Times New Roman"/>
              <a:cs typeface="Times New Roman"/>
            </a:endParaRPr>
          </a:p>
          <a:p>
            <a:pPr marL="11723">
              <a:spcBef>
                <a:spcPts val="1108"/>
              </a:spcBef>
            </a:pPr>
            <a:endParaRPr lang="en-US" sz="1846" spc="-5" dirty="0">
              <a:latin typeface="Times New Roman"/>
              <a:cs typeface="Times New Roman"/>
            </a:endParaRPr>
          </a:p>
          <a:p>
            <a:pPr marL="11723">
              <a:spcBef>
                <a:spcPts val="1108"/>
              </a:spcBef>
            </a:pPr>
            <a:endParaRPr lang="en-US" sz="1846" spc="-5" dirty="0">
              <a:latin typeface="Times New Roman"/>
              <a:cs typeface="Times New Roman"/>
            </a:endParaRPr>
          </a:p>
          <a:p>
            <a:pPr marL="11723">
              <a:spcBef>
                <a:spcPts val="1108"/>
              </a:spcBef>
            </a:pPr>
            <a:endParaRPr lang="en-US" sz="1846" spc="-5" dirty="0">
              <a:latin typeface="Times New Roman"/>
              <a:cs typeface="Times New Roman"/>
            </a:endParaRPr>
          </a:p>
          <a:p>
            <a:pPr marL="11723">
              <a:spcBef>
                <a:spcPts val="1108"/>
              </a:spcBef>
            </a:pPr>
            <a:r>
              <a:rPr sz="1846" spc="-5" dirty="0">
                <a:latin typeface="Times New Roman"/>
                <a:cs typeface="Times New Roman"/>
              </a:rPr>
              <a:t>attr</a:t>
            </a:r>
            <a:r>
              <a:rPr lang="en-US" sz="1846" spc="-5" dirty="0">
                <a:latin typeface="Times New Roman"/>
                <a:cs typeface="Times New Roman"/>
              </a:rPr>
              <a:t>2</a:t>
            </a:r>
            <a:r>
              <a:rPr sz="1846" spc="-18" dirty="0">
                <a:latin typeface="Times New Roman"/>
                <a:cs typeface="Times New Roman"/>
              </a:rPr>
              <a:t> </a:t>
            </a:r>
            <a:r>
              <a:rPr sz="1846" dirty="0">
                <a:latin typeface="Times New Roman"/>
                <a:cs typeface="Times New Roman"/>
              </a:rPr>
              <a:t>=</a:t>
            </a:r>
            <a:r>
              <a:rPr sz="1846" spc="-14" dirty="0">
                <a:latin typeface="Times New Roman"/>
                <a:cs typeface="Times New Roman"/>
              </a:rPr>
              <a:t> </a:t>
            </a:r>
            <a:r>
              <a:rPr sz="1846" spc="-5" dirty="0">
                <a:latin typeface="Times New Roman"/>
                <a:cs typeface="Times New Roman"/>
              </a:rPr>
              <a:t>{xs,s,s,s,m,m,l}</a:t>
            </a:r>
            <a:endParaRPr sz="1846" dirty="0">
              <a:latin typeface="Times New Roman"/>
              <a:cs typeface="Times New Roman"/>
            </a:endParaRPr>
          </a:p>
        </p:txBody>
      </p:sp>
      <p:sp>
        <p:nvSpPr>
          <p:cNvPr id="7" name="object 7"/>
          <p:cNvSpPr txBox="1"/>
          <p:nvPr/>
        </p:nvSpPr>
        <p:spPr>
          <a:xfrm>
            <a:off x="794356" y="4823812"/>
            <a:ext cx="4368018" cy="295890"/>
          </a:xfrm>
          <a:prstGeom prst="rect">
            <a:avLst/>
          </a:prstGeom>
        </p:spPr>
        <p:txBody>
          <a:bodyPr vert="horz" wrap="square" lIns="0" tIns="11723" rIns="0" bIns="0" rtlCol="0">
            <a:spAutoFit/>
          </a:bodyPr>
          <a:lstStyle/>
          <a:p>
            <a:pPr marL="11723">
              <a:spcBef>
                <a:spcPts val="92"/>
              </a:spcBef>
            </a:pPr>
            <a:r>
              <a:rPr sz="1846" spc="-5" dirty="0">
                <a:solidFill>
                  <a:srgbClr val="FF0000"/>
                </a:solidFill>
                <a:latin typeface="Times New Roman"/>
                <a:cs typeface="Times New Roman"/>
              </a:rPr>
              <a:t>mean</a:t>
            </a:r>
            <a:r>
              <a:rPr sz="1846" dirty="0">
                <a:solidFill>
                  <a:srgbClr val="FF0000"/>
                </a:solidFill>
                <a:latin typeface="Times New Roman"/>
                <a:cs typeface="Times New Roman"/>
              </a:rPr>
              <a:t> is</a:t>
            </a:r>
            <a:r>
              <a:rPr sz="1846" spc="-14" dirty="0">
                <a:solidFill>
                  <a:srgbClr val="FF0000"/>
                </a:solidFill>
                <a:latin typeface="Times New Roman"/>
                <a:cs typeface="Times New Roman"/>
              </a:rPr>
              <a:t> </a:t>
            </a:r>
            <a:r>
              <a:rPr sz="1846" spc="-5" dirty="0">
                <a:solidFill>
                  <a:srgbClr val="FF0000"/>
                </a:solidFill>
                <a:latin typeface="Times New Roman"/>
                <a:cs typeface="Times New Roman"/>
              </a:rPr>
              <a:t>meaningless</a:t>
            </a:r>
            <a:r>
              <a:rPr sz="1846" spc="-18" dirty="0">
                <a:solidFill>
                  <a:srgbClr val="FF0000"/>
                </a:solidFill>
                <a:latin typeface="Times New Roman"/>
                <a:cs typeface="Times New Roman"/>
              </a:rPr>
              <a:t> </a:t>
            </a:r>
            <a:r>
              <a:rPr sz="1846" dirty="0">
                <a:solidFill>
                  <a:srgbClr val="FF0000"/>
                </a:solidFill>
                <a:latin typeface="Times New Roman"/>
                <a:cs typeface="Times New Roman"/>
              </a:rPr>
              <a:t>for</a:t>
            </a:r>
            <a:r>
              <a:rPr sz="1846" spc="-28" dirty="0">
                <a:solidFill>
                  <a:srgbClr val="FF0000"/>
                </a:solidFill>
                <a:latin typeface="Times New Roman"/>
                <a:cs typeface="Times New Roman"/>
              </a:rPr>
              <a:t> </a:t>
            </a:r>
            <a:r>
              <a:rPr sz="1846" dirty="0">
                <a:solidFill>
                  <a:srgbClr val="FF0000"/>
                </a:solidFill>
                <a:latin typeface="Times New Roman"/>
                <a:cs typeface="Times New Roman"/>
              </a:rPr>
              <a:t>categorical</a:t>
            </a:r>
            <a:r>
              <a:rPr sz="1846" spc="-42" dirty="0">
                <a:solidFill>
                  <a:srgbClr val="FF0000"/>
                </a:solidFill>
                <a:latin typeface="Times New Roman"/>
                <a:cs typeface="Times New Roman"/>
              </a:rPr>
              <a:t> </a:t>
            </a:r>
            <a:r>
              <a:rPr sz="1846" dirty="0">
                <a:solidFill>
                  <a:srgbClr val="FF0000"/>
                </a:solidFill>
                <a:latin typeface="Times New Roman"/>
                <a:cs typeface="Times New Roman"/>
              </a:rPr>
              <a:t>attributes.</a:t>
            </a:r>
            <a:endParaRPr sz="1846">
              <a:latin typeface="Times New Roman"/>
              <a:cs typeface="Times New Roman"/>
            </a:endParaRPr>
          </a:p>
        </p:txBody>
      </p:sp>
      <p:sp>
        <p:nvSpPr>
          <p:cNvPr id="8" name="object 8"/>
          <p:cNvSpPr txBox="1"/>
          <p:nvPr/>
        </p:nvSpPr>
        <p:spPr>
          <a:xfrm>
            <a:off x="794356" y="5105963"/>
            <a:ext cx="1053905" cy="629122"/>
          </a:xfrm>
          <a:prstGeom prst="rect">
            <a:avLst/>
          </a:prstGeom>
        </p:spPr>
        <p:txBody>
          <a:bodyPr vert="horz" wrap="square" lIns="0" tIns="11723" rIns="0" bIns="0" rtlCol="0">
            <a:spAutoFit/>
          </a:bodyPr>
          <a:lstStyle/>
          <a:p>
            <a:pPr marL="11723" marR="4689">
              <a:lnSpc>
                <a:spcPct val="112500"/>
              </a:lnSpc>
              <a:spcBef>
                <a:spcPts val="92"/>
              </a:spcBef>
            </a:pPr>
            <a:r>
              <a:rPr sz="1846" spc="-5" dirty="0">
                <a:solidFill>
                  <a:srgbClr val="FF0000"/>
                </a:solidFill>
                <a:latin typeface="Times New Roman"/>
                <a:cs typeface="Times New Roman"/>
              </a:rPr>
              <a:t>median</a:t>
            </a:r>
            <a:r>
              <a:rPr sz="1846" spc="-46" dirty="0">
                <a:solidFill>
                  <a:srgbClr val="FF0000"/>
                </a:solidFill>
                <a:latin typeface="Times New Roman"/>
                <a:cs typeface="Times New Roman"/>
              </a:rPr>
              <a:t> </a:t>
            </a:r>
            <a:r>
              <a:rPr sz="1846" dirty="0">
                <a:solidFill>
                  <a:srgbClr val="FF0000"/>
                </a:solidFill>
                <a:latin typeface="Times New Roman"/>
                <a:cs typeface="Times New Roman"/>
              </a:rPr>
              <a:t>=</a:t>
            </a:r>
            <a:r>
              <a:rPr sz="1846" spc="-37" dirty="0">
                <a:solidFill>
                  <a:srgbClr val="FF0000"/>
                </a:solidFill>
                <a:latin typeface="Times New Roman"/>
                <a:cs typeface="Times New Roman"/>
              </a:rPr>
              <a:t> </a:t>
            </a:r>
            <a:r>
              <a:rPr sz="1846" dirty="0">
                <a:solidFill>
                  <a:srgbClr val="FF0000"/>
                </a:solidFill>
                <a:latin typeface="Times New Roman"/>
                <a:cs typeface="Times New Roman"/>
              </a:rPr>
              <a:t>s </a:t>
            </a:r>
            <a:r>
              <a:rPr sz="1846" spc="-447" dirty="0">
                <a:solidFill>
                  <a:srgbClr val="FF0000"/>
                </a:solidFill>
                <a:latin typeface="Times New Roman"/>
                <a:cs typeface="Times New Roman"/>
              </a:rPr>
              <a:t> </a:t>
            </a:r>
            <a:r>
              <a:rPr sz="1846" spc="-5" dirty="0">
                <a:solidFill>
                  <a:srgbClr val="FF0000"/>
                </a:solidFill>
                <a:latin typeface="Times New Roman"/>
                <a:cs typeface="Times New Roman"/>
              </a:rPr>
              <a:t>mode</a:t>
            </a:r>
            <a:r>
              <a:rPr sz="1846" spc="-28" dirty="0">
                <a:solidFill>
                  <a:srgbClr val="FF0000"/>
                </a:solidFill>
                <a:latin typeface="Times New Roman"/>
                <a:cs typeface="Times New Roman"/>
              </a:rPr>
              <a:t> </a:t>
            </a:r>
            <a:r>
              <a:rPr sz="1846" dirty="0">
                <a:solidFill>
                  <a:srgbClr val="FF0000"/>
                </a:solidFill>
                <a:latin typeface="Times New Roman"/>
                <a:cs typeface="Times New Roman"/>
              </a:rPr>
              <a:t>=</a:t>
            </a:r>
            <a:r>
              <a:rPr sz="1846" spc="-14" dirty="0">
                <a:solidFill>
                  <a:srgbClr val="FF0000"/>
                </a:solidFill>
                <a:latin typeface="Times New Roman"/>
                <a:cs typeface="Times New Roman"/>
              </a:rPr>
              <a:t> </a:t>
            </a:r>
            <a:r>
              <a:rPr sz="1846" dirty="0">
                <a:solidFill>
                  <a:srgbClr val="FF0000"/>
                </a:solidFill>
                <a:latin typeface="Times New Roman"/>
                <a:cs typeface="Times New Roman"/>
              </a:rPr>
              <a:t>s</a:t>
            </a:r>
            <a:endParaRPr sz="1846">
              <a:latin typeface="Times New Roman"/>
              <a:cs typeface="Times New Roman"/>
            </a:endParaRPr>
          </a:p>
        </p:txBody>
      </p:sp>
      <p:sp>
        <p:nvSpPr>
          <p:cNvPr id="9" name="object 9"/>
          <p:cNvSpPr txBox="1"/>
          <p:nvPr/>
        </p:nvSpPr>
        <p:spPr>
          <a:xfrm>
            <a:off x="4645503" y="5105962"/>
            <a:ext cx="1790113" cy="653926"/>
          </a:xfrm>
          <a:prstGeom prst="rect">
            <a:avLst/>
          </a:prstGeom>
        </p:spPr>
        <p:txBody>
          <a:bodyPr vert="horz" wrap="square" lIns="0" tIns="46892" rIns="0" bIns="0" rtlCol="0">
            <a:spAutoFit/>
          </a:bodyPr>
          <a:lstStyle/>
          <a:p>
            <a:pPr marL="11723">
              <a:spcBef>
                <a:spcPts val="369"/>
              </a:spcBef>
            </a:pPr>
            <a:r>
              <a:rPr sz="1846" spc="-5" dirty="0">
                <a:solidFill>
                  <a:srgbClr val="FF0000"/>
                </a:solidFill>
                <a:latin typeface="Times New Roman"/>
                <a:cs typeface="Times New Roman"/>
              </a:rPr>
              <a:t>middle</a:t>
            </a:r>
            <a:r>
              <a:rPr sz="1846" spc="-46" dirty="0">
                <a:solidFill>
                  <a:srgbClr val="FF0000"/>
                </a:solidFill>
                <a:latin typeface="Times New Roman"/>
                <a:cs typeface="Times New Roman"/>
              </a:rPr>
              <a:t> </a:t>
            </a:r>
            <a:r>
              <a:rPr sz="1846" dirty="0">
                <a:solidFill>
                  <a:srgbClr val="FF0000"/>
                </a:solidFill>
                <a:latin typeface="Times New Roman"/>
                <a:cs typeface="Times New Roman"/>
              </a:rPr>
              <a:t>value</a:t>
            </a:r>
            <a:endParaRPr sz="1846">
              <a:latin typeface="Times New Roman"/>
              <a:cs typeface="Times New Roman"/>
            </a:endParaRPr>
          </a:p>
          <a:p>
            <a:pPr marL="11723">
              <a:spcBef>
                <a:spcPts val="277"/>
              </a:spcBef>
            </a:pPr>
            <a:r>
              <a:rPr sz="1846" spc="-5" dirty="0">
                <a:solidFill>
                  <a:srgbClr val="FF0000"/>
                </a:solidFill>
                <a:latin typeface="Times New Roman"/>
                <a:cs typeface="Times New Roman"/>
              </a:rPr>
              <a:t>most</a:t>
            </a:r>
            <a:r>
              <a:rPr sz="1846" spc="-32" dirty="0">
                <a:solidFill>
                  <a:srgbClr val="FF0000"/>
                </a:solidFill>
                <a:latin typeface="Times New Roman"/>
                <a:cs typeface="Times New Roman"/>
              </a:rPr>
              <a:t> </a:t>
            </a:r>
            <a:r>
              <a:rPr sz="1846" dirty="0">
                <a:solidFill>
                  <a:srgbClr val="FF0000"/>
                </a:solidFill>
                <a:latin typeface="Times New Roman"/>
                <a:cs typeface="Times New Roman"/>
              </a:rPr>
              <a:t>frequent</a:t>
            </a:r>
            <a:r>
              <a:rPr sz="1846" spc="-69" dirty="0">
                <a:solidFill>
                  <a:srgbClr val="FF0000"/>
                </a:solidFill>
                <a:latin typeface="Times New Roman"/>
                <a:cs typeface="Times New Roman"/>
              </a:rPr>
              <a:t> </a:t>
            </a:r>
            <a:r>
              <a:rPr sz="1846" spc="-5" dirty="0">
                <a:solidFill>
                  <a:srgbClr val="FF0000"/>
                </a:solidFill>
                <a:latin typeface="Times New Roman"/>
                <a:cs typeface="Times New Roman"/>
              </a:rPr>
              <a:t>item</a:t>
            </a:r>
            <a:endParaRPr sz="1846">
              <a:latin typeface="Times New Roman"/>
              <a:cs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7081" y="404447"/>
            <a:ext cx="5621920" cy="617328"/>
          </a:xfrm>
          <a:prstGeom prst="rect">
            <a:avLst/>
          </a:prstGeom>
          <a:solidFill>
            <a:schemeClr val="bg1"/>
          </a:solidFill>
        </p:spPr>
        <p:txBody>
          <a:bodyPr vert="horz" wrap="square" lIns="0" tIns="184638" rIns="0" bIns="0" rtlCol="0">
            <a:spAutoFit/>
          </a:bodyPr>
          <a:lstStyle/>
          <a:p>
            <a:pPr>
              <a:spcBef>
                <a:spcPts val="1454"/>
              </a:spcBef>
            </a:pPr>
            <a:r>
              <a:rPr sz="2800" dirty="0">
                <a:solidFill>
                  <a:srgbClr val="FF0000"/>
                </a:solidFill>
              </a:rPr>
              <a:t>Measuring</a:t>
            </a:r>
            <a:r>
              <a:rPr sz="2800" spc="-32" dirty="0">
                <a:solidFill>
                  <a:srgbClr val="FF0000"/>
                </a:solidFill>
              </a:rPr>
              <a:t> </a:t>
            </a:r>
            <a:r>
              <a:rPr sz="2800" dirty="0">
                <a:solidFill>
                  <a:srgbClr val="FF0000"/>
                </a:solidFill>
              </a:rPr>
              <a:t>Dispersion</a:t>
            </a:r>
            <a:r>
              <a:rPr sz="2800" spc="-32" dirty="0">
                <a:solidFill>
                  <a:srgbClr val="FF0000"/>
                </a:solidFill>
              </a:rPr>
              <a:t> </a:t>
            </a:r>
            <a:r>
              <a:rPr sz="2800" dirty="0">
                <a:solidFill>
                  <a:srgbClr val="FF0000"/>
                </a:solidFill>
              </a:rPr>
              <a:t>of</a:t>
            </a:r>
            <a:r>
              <a:rPr sz="2800" spc="-9" dirty="0">
                <a:solidFill>
                  <a:srgbClr val="FF0000"/>
                </a:solidFill>
              </a:rPr>
              <a:t> </a:t>
            </a:r>
            <a:r>
              <a:rPr sz="2800" dirty="0">
                <a:solidFill>
                  <a:srgbClr val="FF0000"/>
                </a:solidFill>
              </a:rPr>
              <a:t>Data</a:t>
            </a:r>
          </a:p>
        </p:txBody>
      </p:sp>
      <p:sp>
        <p:nvSpPr>
          <p:cNvPr id="3" name="object 3"/>
          <p:cNvSpPr txBox="1"/>
          <p:nvPr/>
        </p:nvSpPr>
        <p:spPr>
          <a:xfrm>
            <a:off x="424375" y="1411458"/>
            <a:ext cx="8084234" cy="1082594"/>
          </a:xfrm>
          <a:prstGeom prst="rect">
            <a:avLst/>
          </a:prstGeom>
        </p:spPr>
        <p:txBody>
          <a:bodyPr vert="horz" wrap="square" lIns="0" tIns="12309" rIns="0" bIns="0" rtlCol="0">
            <a:spAutoFit/>
          </a:bodyPr>
          <a:lstStyle/>
          <a:p>
            <a:pPr marL="328254" indent="-316531">
              <a:spcBef>
                <a:spcPts val="97"/>
              </a:spcBef>
              <a:buFont typeface="Times New Roman"/>
              <a:buChar char="•"/>
              <a:tabLst>
                <a:tab pos="327668" algn="l"/>
                <a:tab pos="328254" algn="l"/>
              </a:tabLst>
            </a:pPr>
            <a:r>
              <a:rPr sz="1846" b="1" dirty="0">
                <a:latin typeface="Times New Roman"/>
                <a:cs typeface="Times New Roman"/>
              </a:rPr>
              <a:t>The</a:t>
            </a:r>
            <a:r>
              <a:rPr sz="1846" b="1" spc="5" dirty="0">
                <a:latin typeface="Times New Roman"/>
                <a:cs typeface="Times New Roman"/>
              </a:rPr>
              <a:t> </a:t>
            </a:r>
            <a:r>
              <a:rPr sz="1846" b="1" dirty="0">
                <a:latin typeface="Times New Roman"/>
                <a:cs typeface="Times New Roman"/>
              </a:rPr>
              <a:t>degree</a:t>
            </a:r>
            <a:r>
              <a:rPr sz="1846" b="1" spc="-18" dirty="0">
                <a:latin typeface="Times New Roman"/>
                <a:cs typeface="Times New Roman"/>
              </a:rPr>
              <a:t> </a:t>
            </a:r>
            <a:r>
              <a:rPr sz="1846" b="1" dirty="0">
                <a:latin typeface="Times New Roman"/>
                <a:cs typeface="Times New Roman"/>
              </a:rPr>
              <a:t>to</a:t>
            </a:r>
            <a:r>
              <a:rPr sz="1846" b="1" spc="9" dirty="0">
                <a:latin typeface="Times New Roman"/>
                <a:cs typeface="Times New Roman"/>
              </a:rPr>
              <a:t> </a:t>
            </a:r>
            <a:r>
              <a:rPr sz="1846" b="1" spc="-5" dirty="0">
                <a:latin typeface="Times New Roman"/>
                <a:cs typeface="Times New Roman"/>
              </a:rPr>
              <a:t>which</a:t>
            </a:r>
            <a:r>
              <a:rPr sz="1846" b="1" spc="5" dirty="0">
                <a:latin typeface="Times New Roman"/>
                <a:cs typeface="Times New Roman"/>
              </a:rPr>
              <a:t> </a:t>
            </a:r>
            <a:r>
              <a:rPr sz="1846" b="1" dirty="0">
                <a:latin typeface="Times New Roman"/>
                <a:cs typeface="Times New Roman"/>
              </a:rPr>
              <a:t>numerical</a:t>
            </a:r>
            <a:r>
              <a:rPr sz="1846" b="1" spc="-18" dirty="0">
                <a:latin typeface="Times New Roman"/>
                <a:cs typeface="Times New Roman"/>
              </a:rPr>
              <a:t> </a:t>
            </a:r>
            <a:r>
              <a:rPr sz="1846" b="1" dirty="0">
                <a:latin typeface="Times New Roman"/>
                <a:cs typeface="Times New Roman"/>
              </a:rPr>
              <a:t>data</a:t>
            </a:r>
            <a:r>
              <a:rPr sz="1846" b="1" spc="-9" dirty="0">
                <a:latin typeface="Times New Roman"/>
                <a:cs typeface="Times New Roman"/>
              </a:rPr>
              <a:t> </a:t>
            </a:r>
            <a:r>
              <a:rPr sz="1846" b="1" dirty="0">
                <a:latin typeface="Times New Roman"/>
                <a:cs typeface="Times New Roman"/>
              </a:rPr>
              <a:t>tend</a:t>
            </a:r>
            <a:r>
              <a:rPr sz="1846" b="1" spc="-9" dirty="0">
                <a:latin typeface="Times New Roman"/>
                <a:cs typeface="Times New Roman"/>
              </a:rPr>
              <a:t> </a:t>
            </a:r>
            <a:r>
              <a:rPr sz="1846" b="1" dirty="0">
                <a:latin typeface="Times New Roman"/>
                <a:cs typeface="Times New Roman"/>
              </a:rPr>
              <a:t>to</a:t>
            </a:r>
            <a:r>
              <a:rPr sz="1846" b="1" spc="-5" dirty="0">
                <a:latin typeface="Times New Roman"/>
                <a:cs typeface="Times New Roman"/>
              </a:rPr>
              <a:t> </a:t>
            </a:r>
            <a:r>
              <a:rPr sz="1846" b="1" dirty="0">
                <a:latin typeface="Times New Roman"/>
                <a:cs typeface="Times New Roman"/>
              </a:rPr>
              <a:t>spread</a:t>
            </a:r>
            <a:r>
              <a:rPr sz="1846" b="1" spc="-9" dirty="0">
                <a:latin typeface="Times New Roman"/>
                <a:cs typeface="Times New Roman"/>
              </a:rPr>
              <a:t> </a:t>
            </a:r>
            <a:r>
              <a:rPr sz="1846" b="1" dirty="0">
                <a:latin typeface="Times New Roman"/>
                <a:cs typeface="Times New Roman"/>
              </a:rPr>
              <a:t>is</a:t>
            </a:r>
            <a:r>
              <a:rPr sz="1846" b="1" spc="-9" dirty="0">
                <a:latin typeface="Times New Roman"/>
                <a:cs typeface="Times New Roman"/>
              </a:rPr>
              <a:t> </a:t>
            </a:r>
            <a:r>
              <a:rPr sz="1846" b="1" spc="-5" dirty="0">
                <a:latin typeface="Times New Roman"/>
                <a:cs typeface="Times New Roman"/>
              </a:rPr>
              <a:t>called</a:t>
            </a:r>
            <a:r>
              <a:rPr sz="1846" b="1" dirty="0">
                <a:latin typeface="Times New Roman"/>
                <a:cs typeface="Times New Roman"/>
              </a:rPr>
              <a:t> the</a:t>
            </a:r>
            <a:r>
              <a:rPr sz="1846" b="1" spc="-42" dirty="0">
                <a:latin typeface="Times New Roman"/>
                <a:cs typeface="Times New Roman"/>
              </a:rPr>
              <a:t> </a:t>
            </a:r>
            <a:r>
              <a:rPr sz="1846" b="1" dirty="0">
                <a:solidFill>
                  <a:srgbClr val="FF0000"/>
                </a:solidFill>
                <a:latin typeface="Times New Roman"/>
                <a:cs typeface="Times New Roman"/>
              </a:rPr>
              <a:t>dispersion</a:t>
            </a:r>
            <a:r>
              <a:rPr sz="1846" b="1" dirty="0">
                <a:latin typeface="Times New Roman"/>
                <a:cs typeface="Times New Roman"/>
              </a:rPr>
              <a:t>,</a:t>
            </a:r>
            <a:r>
              <a:rPr sz="1846" b="1" spc="-23" dirty="0">
                <a:latin typeface="Times New Roman"/>
                <a:cs typeface="Times New Roman"/>
              </a:rPr>
              <a:t> </a:t>
            </a:r>
            <a:r>
              <a:rPr sz="1846" b="1" dirty="0">
                <a:latin typeface="Times New Roman"/>
                <a:cs typeface="Times New Roman"/>
              </a:rPr>
              <a:t>or</a:t>
            </a:r>
            <a:endParaRPr sz="1846">
              <a:latin typeface="Times New Roman"/>
              <a:cs typeface="Times New Roman"/>
            </a:endParaRPr>
          </a:p>
          <a:p>
            <a:pPr marL="328254"/>
            <a:r>
              <a:rPr sz="1846" b="1" dirty="0">
                <a:solidFill>
                  <a:srgbClr val="FF0000"/>
                </a:solidFill>
                <a:latin typeface="Times New Roman"/>
                <a:cs typeface="Times New Roman"/>
              </a:rPr>
              <a:t>variance</a:t>
            </a:r>
            <a:r>
              <a:rPr sz="1846" b="1" spc="-46" dirty="0">
                <a:solidFill>
                  <a:srgbClr val="FF0000"/>
                </a:solidFill>
                <a:latin typeface="Times New Roman"/>
                <a:cs typeface="Times New Roman"/>
              </a:rPr>
              <a:t> </a:t>
            </a:r>
            <a:r>
              <a:rPr sz="1846" b="1" dirty="0">
                <a:latin typeface="Times New Roman"/>
                <a:cs typeface="Times New Roman"/>
              </a:rPr>
              <a:t>of</a:t>
            </a:r>
            <a:r>
              <a:rPr sz="1846" b="1" spc="-23" dirty="0">
                <a:latin typeface="Times New Roman"/>
                <a:cs typeface="Times New Roman"/>
              </a:rPr>
              <a:t> </a:t>
            </a:r>
            <a:r>
              <a:rPr sz="1846" b="1" dirty="0">
                <a:latin typeface="Times New Roman"/>
                <a:cs typeface="Times New Roman"/>
              </a:rPr>
              <a:t>the</a:t>
            </a:r>
            <a:r>
              <a:rPr sz="1846" b="1" spc="-18" dirty="0">
                <a:latin typeface="Times New Roman"/>
                <a:cs typeface="Times New Roman"/>
              </a:rPr>
              <a:t> </a:t>
            </a:r>
            <a:r>
              <a:rPr sz="1846" b="1" dirty="0">
                <a:latin typeface="Times New Roman"/>
                <a:cs typeface="Times New Roman"/>
              </a:rPr>
              <a:t>data.</a:t>
            </a:r>
            <a:endParaRPr sz="1846">
              <a:latin typeface="Times New Roman"/>
              <a:cs typeface="Times New Roman"/>
            </a:endParaRPr>
          </a:p>
          <a:p>
            <a:pPr marL="11723">
              <a:spcBef>
                <a:spcPts val="1662"/>
              </a:spcBef>
            </a:pPr>
            <a:r>
              <a:rPr sz="1846" dirty="0">
                <a:latin typeface="Times New Roman"/>
                <a:cs typeface="Times New Roman"/>
              </a:rPr>
              <a:t>The </a:t>
            </a:r>
            <a:r>
              <a:rPr sz="1846" spc="-9" dirty="0">
                <a:latin typeface="Times New Roman"/>
                <a:cs typeface="Times New Roman"/>
              </a:rPr>
              <a:t>most</a:t>
            </a:r>
            <a:r>
              <a:rPr sz="1846" spc="-5" dirty="0">
                <a:latin typeface="Times New Roman"/>
                <a:cs typeface="Times New Roman"/>
              </a:rPr>
              <a:t> </a:t>
            </a:r>
            <a:r>
              <a:rPr sz="1846" spc="-9" dirty="0">
                <a:latin typeface="Times New Roman"/>
                <a:cs typeface="Times New Roman"/>
              </a:rPr>
              <a:t>common</a:t>
            </a:r>
            <a:r>
              <a:rPr sz="1846" spc="18" dirty="0">
                <a:latin typeface="Times New Roman"/>
                <a:cs typeface="Times New Roman"/>
              </a:rPr>
              <a:t> </a:t>
            </a:r>
            <a:r>
              <a:rPr sz="1846" b="1" i="1" dirty="0">
                <a:latin typeface="Times New Roman"/>
                <a:cs typeface="Times New Roman"/>
              </a:rPr>
              <a:t>measures</a:t>
            </a:r>
            <a:r>
              <a:rPr sz="1846" b="1" i="1" spc="-42" dirty="0">
                <a:latin typeface="Times New Roman"/>
                <a:cs typeface="Times New Roman"/>
              </a:rPr>
              <a:t> </a:t>
            </a:r>
            <a:r>
              <a:rPr sz="1846" b="1" i="1" dirty="0">
                <a:latin typeface="Times New Roman"/>
                <a:cs typeface="Times New Roman"/>
              </a:rPr>
              <a:t>of</a:t>
            </a:r>
            <a:r>
              <a:rPr sz="1846" b="1" i="1" spc="-14" dirty="0">
                <a:latin typeface="Times New Roman"/>
                <a:cs typeface="Times New Roman"/>
              </a:rPr>
              <a:t> </a:t>
            </a:r>
            <a:r>
              <a:rPr sz="1846" b="1" i="1" dirty="0">
                <a:latin typeface="Times New Roman"/>
                <a:cs typeface="Times New Roman"/>
              </a:rPr>
              <a:t>data</a:t>
            </a:r>
            <a:r>
              <a:rPr sz="1846" b="1" i="1" spc="-18" dirty="0">
                <a:latin typeface="Times New Roman"/>
                <a:cs typeface="Times New Roman"/>
              </a:rPr>
              <a:t> </a:t>
            </a:r>
            <a:r>
              <a:rPr sz="1846" b="1" i="1" dirty="0">
                <a:latin typeface="Times New Roman"/>
                <a:cs typeface="Times New Roman"/>
              </a:rPr>
              <a:t>dispersion:</a:t>
            </a:r>
            <a:endParaRPr sz="1846">
              <a:latin typeface="Times New Roman"/>
              <a:cs typeface="Times New Roman"/>
            </a:endParaRPr>
          </a:p>
        </p:txBody>
      </p:sp>
      <p:sp>
        <p:nvSpPr>
          <p:cNvPr id="4" name="object 4"/>
          <p:cNvSpPr txBox="1"/>
          <p:nvPr/>
        </p:nvSpPr>
        <p:spPr>
          <a:xfrm>
            <a:off x="424376" y="2467215"/>
            <a:ext cx="5919568" cy="1185581"/>
          </a:xfrm>
          <a:prstGeom prst="rect">
            <a:avLst/>
          </a:prstGeom>
        </p:spPr>
        <p:txBody>
          <a:bodyPr vert="horz" wrap="square" lIns="0" tIns="152400" rIns="0" bIns="0" rtlCol="0">
            <a:spAutoFit/>
          </a:bodyPr>
          <a:lstStyle/>
          <a:p>
            <a:pPr marL="328254" indent="-316531">
              <a:spcBef>
                <a:spcPts val="1200"/>
              </a:spcBef>
              <a:buFont typeface="Times New Roman"/>
              <a:buChar char="•"/>
              <a:tabLst>
                <a:tab pos="327668" algn="l"/>
                <a:tab pos="328254" algn="l"/>
              </a:tabLst>
            </a:pPr>
            <a:r>
              <a:rPr sz="1846" b="1" spc="5" dirty="0">
                <a:latin typeface="Times New Roman"/>
                <a:cs typeface="Times New Roman"/>
              </a:rPr>
              <a:t>Range:</a:t>
            </a:r>
            <a:r>
              <a:rPr sz="1846" b="1" spc="-37" dirty="0">
                <a:latin typeface="Times New Roman"/>
                <a:cs typeface="Times New Roman"/>
              </a:rPr>
              <a:t> </a:t>
            </a:r>
            <a:r>
              <a:rPr sz="1846" dirty="0">
                <a:latin typeface="Times New Roman"/>
                <a:cs typeface="Times New Roman"/>
              </a:rPr>
              <a:t>Difference</a:t>
            </a:r>
            <a:r>
              <a:rPr sz="1846" spc="-51" dirty="0">
                <a:latin typeface="Times New Roman"/>
                <a:cs typeface="Times New Roman"/>
              </a:rPr>
              <a:t> </a:t>
            </a:r>
            <a:r>
              <a:rPr sz="1846" dirty="0">
                <a:latin typeface="Times New Roman"/>
                <a:cs typeface="Times New Roman"/>
              </a:rPr>
              <a:t>between</a:t>
            </a:r>
            <a:r>
              <a:rPr sz="1846" spc="-14" dirty="0">
                <a:latin typeface="Times New Roman"/>
                <a:cs typeface="Times New Roman"/>
              </a:rPr>
              <a:t> </a:t>
            </a:r>
            <a:r>
              <a:rPr sz="1846" dirty="0">
                <a:latin typeface="Times New Roman"/>
                <a:cs typeface="Times New Roman"/>
              </a:rPr>
              <a:t>the</a:t>
            </a:r>
            <a:r>
              <a:rPr sz="1846" spc="-14" dirty="0">
                <a:latin typeface="Times New Roman"/>
                <a:cs typeface="Times New Roman"/>
              </a:rPr>
              <a:t> </a:t>
            </a:r>
            <a:r>
              <a:rPr sz="1846" dirty="0">
                <a:latin typeface="Times New Roman"/>
                <a:cs typeface="Times New Roman"/>
              </a:rPr>
              <a:t>largest</a:t>
            </a:r>
            <a:r>
              <a:rPr sz="1846" spc="-42" dirty="0">
                <a:latin typeface="Times New Roman"/>
                <a:cs typeface="Times New Roman"/>
              </a:rPr>
              <a:t> </a:t>
            </a:r>
            <a:r>
              <a:rPr sz="1846" dirty="0">
                <a:latin typeface="Times New Roman"/>
                <a:cs typeface="Times New Roman"/>
              </a:rPr>
              <a:t>and </a:t>
            </a:r>
            <a:r>
              <a:rPr sz="1846" spc="-5" dirty="0">
                <a:latin typeface="Times New Roman"/>
                <a:cs typeface="Times New Roman"/>
              </a:rPr>
              <a:t>smallest</a:t>
            </a:r>
            <a:r>
              <a:rPr sz="1846" spc="-18" dirty="0">
                <a:latin typeface="Times New Roman"/>
                <a:cs typeface="Times New Roman"/>
              </a:rPr>
              <a:t> </a:t>
            </a:r>
            <a:r>
              <a:rPr sz="1846" dirty="0">
                <a:latin typeface="Times New Roman"/>
                <a:cs typeface="Times New Roman"/>
              </a:rPr>
              <a:t>values.</a:t>
            </a:r>
            <a:endParaRPr sz="1846">
              <a:latin typeface="Times New Roman"/>
              <a:cs typeface="Times New Roman"/>
            </a:endParaRPr>
          </a:p>
          <a:p>
            <a:pPr marL="328254" indent="-316531">
              <a:spcBef>
                <a:spcPts val="1108"/>
              </a:spcBef>
              <a:buFont typeface="Times New Roman"/>
              <a:buChar char="•"/>
              <a:tabLst>
                <a:tab pos="327668" algn="l"/>
                <a:tab pos="328254" algn="l"/>
              </a:tabLst>
            </a:pPr>
            <a:r>
              <a:rPr sz="1846" b="1" dirty="0">
                <a:latin typeface="Times New Roman"/>
                <a:cs typeface="Times New Roman"/>
              </a:rPr>
              <a:t>Interquartile</a:t>
            </a:r>
            <a:r>
              <a:rPr sz="1846" b="1" spc="-37" dirty="0">
                <a:latin typeface="Times New Roman"/>
                <a:cs typeface="Times New Roman"/>
              </a:rPr>
              <a:t> </a:t>
            </a:r>
            <a:r>
              <a:rPr sz="1846" b="1" spc="5" dirty="0">
                <a:latin typeface="Times New Roman"/>
                <a:cs typeface="Times New Roman"/>
              </a:rPr>
              <a:t>Range</a:t>
            </a:r>
            <a:r>
              <a:rPr sz="1846" b="1" spc="-37" dirty="0">
                <a:latin typeface="Times New Roman"/>
                <a:cs typeface="Times New Roman"/>
              </a:rPr>
              <a:t> </a:t>
            </a:r>
            <a:r>
              <a:rPr sz="1846" b="1" dirty="0">
                <a:latin typeface="Times New Roman"/>
                <a:cs typeface="Times New Roman"/>
              </a:rPr>
              <a:t>(IQR):</a:t>
            </a:r>
            <a:r>
              <a:rPr sz="1846" b="1" spc="-42" dirty="0">
                <a:latin typeface="Times New Roman"/>
                <a:cs typeface="Times New Roman"/>
              </a:rPr>
              <a:t> </a:t>
            </a:r>
            <a:r>
              <a:rPr sz="1846" dirty="0">
                <a:latin typeface="Times New Roman"/>
                <a:cs typeface="Times New Roman"/>
              </a:rPr>
              <a:t>range</a:t>
            </a:r>
            <a:r>
              <a:rPr sz="1846" spc="-18" dirty="0">
                <a:latin typeface="Times New Roman"/>
                <a:cs typeface="Times New Roman"/>
              </a:rPr>
              <a:t> </a:t>
            </a:r>
            <a:r>
              <a:rPr sz="1846" dirty="0">
                <a:latin typeface="Times New Roman"/>
                <a:cs typeface="Times New Roman"/>
              </a:rPr>
              <a:t>of</a:t>
            </a:r>
            <a:r>
              <a:rPr sz="1846" spc="-14" dirty="0">
                <a:latin typeface="Times New Roman"/>
                <a:cs typeface="Times New Roman"/>
              </a:rPr>
              <a:t> </a:t>
            </a:r>
            <a:r>
              <a:rPr sz="1846" spc="-5" dirty="0">
                <a:latin typeface="Times New Roman"/>
                <a:cs typeface="Times New Roman"/>
              </a:rPr>
              <a:t>middle</a:t>
            </a:r>
            <a:r>
              <a:rPr sz="1846" spc="-18" dirty="0">
                <a:latin typeface="Times New Roman"/>
                <a:cs typeface="Times New Roman"/>
              </a:rPr>
              <a:t> </a:t>
            </a:r>
            <a:r>
              <a:rPr sz="1846" spc="5" dirty="0">
                <a:latin typeface="Times New Roman"/>
                <a:cs typeface="Times New Roman"/>
              </a:rPr>
              <a:t>50%</a:t>
            </a:r>
            <a:endParaRPr sz="1846">
              <a:latin typeface="Times New Roman"/>
              <a:cs typeface="Times New Roman"/>
            </a:endParaRPr>
          </a:p>
          <a:p>
            <a:pPr marL="433765">
              <a:spcBef>
                <a:spcPts val="277"/>
              </a:spcBef>
              <a:tabLst>
                <a:tab pos="698127" algn="l"/>
              </a:tabLst>
            </a:pPr>
            <a:r>
              <a:rPr sz="1846" dirty="0">
                <a:latin typeface="Times New Roman"/>
                <a:cs typeface="Times New Roman"/>
              </a:rPr>
              <a:t>–	</a:t>
            </a:r>
            <a:r>
              <a:rPr sz="1846" b="1" dirty="0">
                <a:latin typeface="Times New Roman"/>
                <a:cs typeface="Times New Roman"/>
              </a:rPr>
              <a:t>quartiles</a:t>
            </a:r>
            <a:r>
              <a:rPr sz="1846" dirty="0">
                <a:latin typeface="Times New Roman"/>
                <a:cs typeface="Times New Roman"/>
              </a:rPr>
              <a:t>:</a:t>
            </a:r>
            <a:r>
              <a:rPr sz="1846" spc="-46" dirty="0">
                <a:latin typeface="Times New Roman"/>
                <a:cs typeface="Times New Roman"/>
              </a:rPr>
              <a:t> </a:t>
            </a:r>
            <a:r>
              <a:rPr sz="1846" dirty="0">
                <a:latin typeface="Times New Roman"/>
                <a:cs typeface="Times New Roman"/>
              </a:rPr>
              <a:t>Q1</a:t>
            </a:r>
            <a:r>
              <a:rPr sz="1846" spc="-14" dirty="0">
                <a:latin typeface="Times New Roman"/>
                <a:cs typeface="Times New Roman"/>
              </a:rPr>
              <a:t> </a:t>
            </a:r>
            <a:r>
              <a:rPr sz="1846" dirty="0">
                <a:latin typeface="Times New Roman"/>
                <a:cs typeface="Times New Roman"/>
              </a:rPr>
              <a:t>(25th</a:t>
            </a:r>
            <a:r>
              <a:rPr sz="1846" spc="-32" dirty="0">
                <a:latin typeface="Times New Roman"/>
                <a:cs typeface="Times New Roman"/>
              </a:rPr>
              <a:t> </a:t>
            </a:r>
            <a:r>
              <a:rPr sz="1846" dirty="0">
                <a:latin typeface="Times New Roman"/>
                <a:cs typeface="Times New Roman"/>
              </a:rPr>
              <a:t>percentile),</a:t>
            </a:r>
            <a:r>
              <a:rPr sz="1846" spc="-46" dirty="0">
                <a:latin typeface="Times New Roman"/>
                <a:cs typeface="Times New Roman"/>
              </a:rPr>
              <a:t> </a:t>
            </a:r>
            <a:r>
              <a:rPr sz="1846" dirty="0">
                <a:latin typeface="Times New Roman"/>
                <a:cs typeface="Times New Roman"/>
              </a:rPr>
              <a:t>Q3</a:t>
            </a:r>
            <a:r>
              <a:rPr sz="1846" spc="-5" dirty="0">
                <a:latin typeface="Times New Roman"/>
                <a:cs typeface="Times New Roman"/>
              </a:rPr>
              <a:t> </a:t>
            </a:r>
            <a:r>
              <a:rPr sz="1846" dirty="0">
                <a:latin typeface="Times New Roman"/>
                <a:cs typeface="Times New Roman"/>
              </a:rPr>
              <a:t>(75th</a:t>
            </a:r>
            <a:r>
              <a:rPr sz="1846" spc="-42" dirty="0">
                <a:latin typeface="Times New Roman"/>
                <a:cs typeface="Times New Roman"/>
              </a:rPr>
              <a:t> </a:t>
            </a:r>
            <a:r>
              <a:rPr sz="1846" dirty="0">
                <a:latin typeface="Times New Roman"/>
                <a:cs typeface="Times New Roman"/>
              </a:rPr>
              <a:t>percentile)</a:t>
            </a:r>
            <a:endParaRPr sz="1846">
              <a:latin typeface="Times New Roman"/>
              <a:cs typeface="Times New Roman"/>
            </a:endParaRPr>
          </a:p>
        </p:txBody>
      </p:sp>
      <p:sp>
        <p:nvSpPr>
          <p:cNvPr id="5" name="object 5"/>
          <p:cNvSpPr txBox="1"/>
          <p:nvPr/>
        </p:nvSpPr>
        <p:spPr>
          <a:xfrm>
            <a:off x="6321161" y="3346352"/>
            <a:ext cx="1219786" cy="296481"/>
          </a:xfrm>
          <a:prstGeom prst="rect">
            <a:avLst/>
          </a:prstGeom>
        </p:spPr>
        <p:txBody>
          <a:bodyPr vert="horz" wrap="square" lIns="0" tIns="12309" rIns="0" bIns="0" rtlCol="0">
            <a:spAutoFit/>
          </a:bodyPr>
          <a:lstStyle/>
          <a:p>
            <a:pPr marL="11723">
              <a:spcBef>
                <a:spcPts val="97"/>
              </a:spcBef>
            </a:pPr>
            <a:r>
              <a:rPr sz="1846" dirty="0">
                <a:latin typeface="Times New Roman"/>
                <a:cs typeface="Times New Roman"/>
              </a:rPr>
              <a:t>I</a:t>
            </a:r>
            <a:r>
              <a:rPr sz="1846" spc="5" dirty="0">
                <a:latin typeface="Times New Roman"/>
                <a:cs typeface="Times New Roman"/>
              </a:rPr>
              <a:t>Q</a:t>
            </a:r>
            <a:r>
              <a:rPr sz="1846" dirty="0">
                <a:latin typeface="Times New Roman"/>
                <a:cs typeface="Times New Roman"/>
              </a:rPr>
              <a:t>R</a:t>
            </a:r>
            <a:r>
              <a:rPr sz="1846" spc="-9" dirty="0">
                <a:latin typeface="Times New Roman"/>
                <a:cs typeface="Times New Roman"/>
              </a:rPr>
              <a:t>=</a:t>
            </a:r>
            <a:r>
              <a:rPr sz="1846" dirty="0">
                <a:latin typeface="Times New Roman"/>
                <a:cs typeface="Times New Roman"/>
              </a:rPr>
              <a:t>Q</a:t>
            </a:r>
            <a:r>
              <a:rPr sz="1846" spc="32" dirty="0">
                <a:latin typeface="Times New Roman"/>
                <a:cs typeface="Times New Roman"/>
              </a:rPr>
              <a:t>3</a:t>
            </a:r>
            <a:r>
              <a:rPr sz="1846" dirty="0">
                <a:latin typeface="Times New Roman"/>
                <a:cs typeface="Times New Roman"/>
              </a:rPr>
              <a:t>-</a:t>
            </a:r>
            <a:r>
              <a:rPr sz="1846" spc="5" dirty="0">
                <a:latin typeface="Times New Roman"/>
                <a:cs typeface="Times New Roman"/>
              </a:rPr>
              <a:t>Q1</a:t>
            </a:r>
            <a:endParaRPr sz="1846">
              <a:latin typeface="Times New Roman"/>
              <a:cs typeface="Times New Roman"/>
            </a:endParaRPr>
          </a:p>
        </p:txBody>
      </p:sp>
      <p:sp>
        <p:nvSpPr>
          <p:cNvPr id="6" name="object 6"/>
          <p:cNvSpPr txBox="1"/>
          <p:nvPr/>
        </p:nvSpPr>
        <p:spPr>
          <a:xfrm>
            <a:off x="846406" y="3662876"/>
            <a:ext cx="6286500" cy="295890"/>
          </a:xfrm>
          <a:prstGeom prst="rect">
            <a:avLst/>
          </a:prstGeom>
        </p:spPr>
        <p:txBody>
          <a:bodyPr vert="horz" wrap="square" lIns="0" tIns="11723" rIns="0" bIns="0" rtlCol="0">
            <a:spAutoFit/>
          </a:bodyPr>
          <a:lstStyle/>
          <a:p>
            <a:pPr marL="11723">
              <a:spcBef>
                <a:spcPts val="92"/>
              </a:spcBef>
              <a:tabLst>
                <a:tab pos="276085" algn="l"/>
              </a:tabLst>
            </a:pPr>
            <a:r>
              <a:rPr sz="1846" dirty="0">
                <a:latin typeface="Times New Roman"/>
                <a:cs typeface="Times New Roman"/>
              </a:rPr>
              <a:t>–	</a:t>
            </a:r>
            <a:r>
              <a:rPr sz="1846" b="1" dirty="0">
                <a:latin typeface="Times New Roman"/>
                <a:cs typeface="Times New Roman"/>
              </a:rPr>
              <a:t>five</a:t>
            </a:r>
            <a:r>
              <a:rPr sz="1846" b="1" spc="-18" dirty="0">
                <a:latin typeface="Times New Roman"/>
                <a:cs typeface="Times New Roman"/>
              </a:rPr>
              <a:t> </a:t>
            </a:r>
            <a:r>
              <a:rPr sz="1846" b="1" dirty="0">
                <a:latin typeface="Times New Roman"/>
                <a:cs typeface="Times New Roman"/>
              </a:rPr>
              <a:t>number</a:t>
            </a:r>
            <a:r>
              <a:rPr sz="1846" b="1" spc="-18" dirty="0">
                <a:latin typeface="Times New Roman"/>
                <a:cs typeface="Times New Roman"/>
              </a:rPr>
              <a:t> </a:t>
            </a:r>
            <a:r>
              <a:rPr sz="1846" b="1" dirty="0">
                <a:latin typeface="Times New Roman"/>
                <a:cs typeface="Times New Roman"/>
              </a:rPr>
              <a:t>summar</a:t>
            </a:r>
            <a:r>
              <a:rPr sz="1846" b="1" spc="9" dirty="0">
                <a:latin typeface="Times New Roman"/>
                <a:cs typeface="Times New Roman"/>
              </a:rPr>
              <a:t>y</a:t>
            </a:r>
            <a:r>
              <a:rPr sz="1846" dirty="0">
                <a:latin typeface="Times New Roman"/>
                <a:cs typeface="Times New Roman"/>
              </a:rPr>
              <a:t>:</a:t>
            </a:r>
            <a:r>
              <a:rPr sz="1846" spc="-37" dirty="0">
                <a:latin typeface="Times New Roman"/>
                <a:cs typeface="Times New Roman"/>
              </a:rPr>
              <a:t> </a:t>
            </a:r>
            <a:r>
              <a:rPr sz="1846" dirty="0">
                <a:latin typeface="Times New Roman"/>
                <a:cs typeface="Times New Roman"/>
              </a:rPr>
              <a:t>M</a:t>
            </a:r>
            <a:r>
              <a:rPr sz="1846" spc="-9" dirty="0">
                <a:latin typeface="Times New Roman"/>
                <a:cs typeface="Times New Roman"/>
              </a:rPr>
              <a:t>i</a:t>
            </a:r>
            <a:r>
              <a:rPr sz="1846" dirty="0">
                <a:latin typeface="Times New Roman"/>
                <a:cs typeface="Times New Roman"/>
              </a:rPr>
              <a:t>ni</a:t>
            </a:r>
            <a:r>
              <a:rPr sz="1846" spc="-23" dirty="0">
                <a:latin typeface="Times New Roman"/>
                <a:cs typeface="Times New Roman"/>
              </a:rPr>
              <a:t>m</a:t>
            </a:r>
            <a:r>
              <a:rPr sz="1846" dirty="0">
                <a:latin typeface="Times New Roman"/>
                <a:cs typeface="Times New Roman"/>
              </a:rPr>
              <a:t>u</a:t>
            </a:r>
            <a:r>
              <a:rPr sz="1846" spc="-18" dirty="0">
                <a:latin typeface="Times New Roman"/>
                <a:cs typeface="Times New Roman"/>
              </a:rPr>
              <a:t>m</a:t>
            </a:r>
            <a:r>
              <a:rPr sz="1846" dirty="0">
                <a:latin typeface="Times New Roman"/>
                <a:cs typeface="Times New Roman"/>
              </a:rPr>
              <a:t>, </a:t>
            </a:r>
            <a:r>
              <a:rPr sz="1846" spc="9" dirty="0">
                <a:latin typeface="Times New Roman"/>
                <a:cs typeface="Times New Roman"/>
              </a:rPr>
              <a:t>Q</a:t>
            </a:r>
            <a:r>
              <a:rPr sz="1846" dirty="0">
                <a:latin typeface="Times New Roman"/>
                <a:cs typeface="Times New Roman"/>
              </a:rPr>
              <a:t>1,</a:t>
            </a:r>
            <a:r>
              <a:rPr sz="1846" spc="-14" dirty="0">
                <a:latin typeface="Times New Roman"/>
                <a:cs typeface="Times New Roman"/>
              </a:rPr>
              <a:t> </a:t>
            </a:r>
            <a:r>
              <a:rPr sz="1846" dirty="0">
                <a:latin typeface="Times New Roman"/>
                <a:cs typeface="Times New Roman"/>
              </a:rPr>
              <a:t>M</a:t>
            </a:r>
            <a:r>
              <a:rPr sz="1846" spc="-9" dirty="0">
                <a:latin typeface="Times New Roman"/>
                <a:cs typeface="Times New Roman"/>
              </a:rPr>
              <a:t>e</a:t>
            </a:r>
            <a:r>
              <a:rPr sz="1846" dirty="0">
                <a:latin typeface="Times New Roman"/>
                <a:cs typeface="Times New Roman"/>
              </a:rPr>
              <a:t>dian,</a:t>
            </a:r>
            <a:r>
              <a:rPr sz="1846" spc="-162" dirty="0">
                <a:latin typeface="Times New Roman"/>
                <a:cs typeface="Times New Roman"/>
              </a:rPr>
              <a:t> </a:t>
            </a:r>
            <a:r>
              <a:rPr sz="1846" dirty="0">
                <a:latin typeface="Times New Roman"/>
                <a:cs typeface="Times New Roman"/>
              </a:rPr>
              <a:t>Q</a:t>
            </a:r>
            <a:r>
              <a:rPr sz="1846" spc="9" dirty="0">
                <a:latin typeface="Times New Roman"/>
                <a:cs typeface="Times New Roman"/>
              </a:rPr>
              <a:t>3</a:t>
            </a:r>
            <a:r>
              <a:rPr sz="1846" dirty="0">
                <a:latin typeface="Times New Roman"/>
                <a:cs typeface="Times New Roman"/>
              </a:rPr>
              <a:t>, </a:t>
            </a:r>
            <a:r>
              <a:rPr sz="1846" spc="-14" dirty="0">
                <a:latin typeface="Times New Roman"/>
                <a:cs typeface="Times New Roman"/>
              </a:rPr>
              <a:t>M</a:t>
            </a:r>
            <a:r>
              <a:rPr sz="1846" dirty="0">
                <a:latin typeface="Times New Roman"/>
                <a:cs typeface="Times New Roman"/>
              </a:rPr>
              <a:t>axi</a:t>
            </a:r>
            <a:r>
              <a:rPr sz="1846" spc="-23" dirty="0">
                <a:latin typeface="Times New Roman"/>
                <a:cs typeface="Times New Roman"/>
              </a:rPr>
              <a:t>m</a:t>
            </a:r>
            <a:r>
              <a:rPr sz="1846" dirty="0">
                <a:latin typeface="Times New Roman"/>
                <a:cs typeface="Times New Roman"/>
              </a:rPr>
              <a:t>um</a:t>
            </a:r>
            <a:endParaRPr sz="1846">
              <a:latin typeface="Times New Roman"/>
              <a:cs typeface="Times New Roman"/>
            </a:endParaRPr>
          </a:p>
        </p:txBody>
      </p:sp>
      <p:sp>
        <p:nvSpPr>
          <p:cNvPr id="7" name="object 7"/>
          <p:cNvSpPr txBox="1"/>
          <p:nvPr/>
        </p:nvSpPr>
        <p:spPr>
          <a:xfrm>
            <a:off x="4536949" y="4062749"/>
            <a:ext cx="2454226" cy="295890"/>
          </a:xfrm>
          <a:prstGeom prst="rect">
            <a:avLst/>
          </a:prstGeom>
        </p:spPr>
        <p:txBody>
          <a:bodyPr vert="horz" wrap="square" lIns="0" tIns="11723" rIns="0" bIns="0" rtlCol="0">
            <a:spAutoFit/>
          </a:bodyPr>
          <a:lstStyle/>
          <a:p>
            <a:pPr marL="11723">
              <a:spcBef>
                <a:spcPts val="92"/>
              </a:spcBef>
            </a:pPr>
            <a:r>
              <a:rPr sz="1846" dirty="0">
                <a:latin typeface="Times New Roman"/>
                <a:cs typeface="Times New Roman"/>
              </a:rPr>
              <a:t>(</a:t>
            </a:r>
            <a:r>
              <a:rPr sz="1846" i="1" dirty="0">
                <a:latin typeface="Times New Roman"/>
                <a:cs typeface="Times New Roman"/>
              </a:rPr>
              <a:t>sample:</a:t>
            </a:r>
            <a:r>
              <a:rPr sz="1846" i="1" spc="-55" dirty="0">
                <a:latin typeface="Times New Roman"/>
                <a:cs typeface="Times New Roman"/>
              </a:rPr>
              <a:t> </a:t>
            </a:r>
            <a:r>
              <a:rPr sz="1846" i="1" spc="-5" dirty="0">
                <a:latin typeface="Times New Roman"/>
                <a:cs typeface="Times New Roman"/>
              </a:rPr>
              <a:t>s,</a:t>
            </a:r>
            <a:r>
              <a:rPr sz="1846" i="1" spc="-23" dirty="0">
                <a:latin typeface="Times New Roman"/>
                <a:cs typeface="Times New Roman"/>
              </a:rPr>
              <a:t> </a:t>
            </a:r>
            <a:r>
              <a:rPr sz="1846" i="1" dirty="0">
                <a:latin typeface="Times New Roman"/>
                <a:cs typeface="Times New Roman"/>
              </a:rPr>
              <a:t>population:</a:t>
            </a:r>
            <a:r>
              <a:rPr sz="1846" i="1" spc="-55" dirty="0">
                <a:latin typeface="Times New Roman"/>
                <a:cs typeface="Times New Roman"/>
              </a:rPr>
              <a:t> </a:t>
            </a:r>
            <a:r>
              <a:rPr sz="1846" i="1" spc="-5" dirty="0">
                <a:latin typeface="Times New Roman"/>
                <a:cs typeface="Times New Roman"/>
              </a:rPr>
              <a:t>σ)</a:t>
            </a:r>
            <a:endParaRPr sz="1846">
              <a:latin typeface="Times New Roman"/>
              <a:cs typeface="Times New Roman"/>
            </a:endParaRPr>
          </a:p>
        </p:txBody>
      </p:sp>
      <p:sp>
        <p:nvSpPr>
          <p:cNvPr id="8" name="object 8"/>
          <p:cNvSpPr txBox="1"/>
          <p:nvPr/>
        </p:nvSpPr>
        <p:spPr>
          <a:xfrm>
            <a:off x="822959" y="5737040"/>
            <a:ext cx="6120618" cy="295890"/>
          </a:xfrm>
          <a:prstGeom prst="rect">
            <a:avLst/>
          </a:prstGeom>
        </p:spPr>
        <p:txBody>
          <a:bodyPr vert="horz" wrap="square" lIns="0" tIns="11723" rIns="0" bIns="0" rtlCol="0">
            <a:spAutoFit/>
          </a:bodyPr>
          <a:lstStyle/>
          <a:p>
            <a:pPr marL="35170">
              <a:spcBef>
                <a:spcPts val="92"/>
              </a:spcBef>
              <a:tabLst>
                <a:tab pos="299532" algn="l"/>
              </a:tabLst>
            </a:pPr>
            <a:r>
              <a:rPr sz="1477" spc="-5" dirty="0">
                <a:latin typeface="Times New Roman"/>
                <a:cs typeface="Times New Roman"/>
              </a:rPr>
              <a:t>–	</a:t>
            </a:r>
            <a:r>
              <a:rPr sz="1846" b="1" dirty="0">
                <a:latin typeface="Times New Roman"/>
                <a:cs typeface="Times New Roman"/>
              </a:rPr>
              <a:t>standard</a:t>
            </a:r>
            <a:r>
              <a:rPr sz="1846" b="1" spc="-42" dirty="0">
                <a:latin typeface="Times New Roman"/>
                <a:cs typeface="Times New Roman"/>
              </a:rPr>
              <a:t> </a:t>
            </a:r>
            <a:r>
              <a:rPr sz="1846" b="1" dirty="0">
                <a:latin typeface="Times New Roman"/>
                <a:cs typeface="Times New Roman"/>
              </a:rPr>
              <a:t>deviation</a:t>
            </a:r>
            <a:r>
              <a:rPr sz="1846" b="1" spc="-28" dirty="0">
                <a:latin typeface="Times New Roman"/>
                <a:cs typeface="Times New Roman"/>
              </a:rPr>
              <a:t> </a:t>
            </a:r>
            <a:r>
              <a:rPr sz="1846" i="1" dirty="0">
                <a:latin typeface="Times New Roman"/>
                <a:cs typeface="Times New Roman"/>
              </a:rPr>
              <a:t>σ </a:t>
            </a:r>
            <a:r>
              <a:rPr sz="1846" i="1" spc="-5" dirty="0">
                <a:latin typeface="Times New Roman"/>
                <a:cs typeface="Times New Roman"/>
              </a:rPr>
              <a:t>(s) </a:t>
            </a:r>
            <a:r>
              <a:rPr sz="1846" dirty="0">
                <a:latin typeface="Times New Roman"/>
                <a:cs typeface="Times New Roman"/>
              </a:rPr>
              <a:t>is</a:t>
            </a:r>
            <a:r>
              <a:rPr sz="1846" spc="-14"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square</a:t>
            </a:r>
            <a:r>
              <a:rPr sz="1846" spc="-28" dirty="0">
                <a:latin typeface="Times New Roman"/>
                <a:cs typeface="Times New Roman"/>
              </a:rPr>
              <a:t> </a:t>
            </a:r>
            <a:r>
              <a:rPr sz="1846" dirty="0">
                <a:latin typeface="Times New Roman"/>
                <a:cs typeface="Times New Roman"/>
              </a:rPr>
              <a:t>root</a:t>
            </a:r>
            <a:r>
              <a:rPr sz="1846" spc="-23" dirty="0">
                <a:latin typeface="Times New Roman"/>
                <a:cs typeface="Times New Roman"/>
              </a:rPr>
              <a:t> </a:t>
            </a:r>
            <a:r>
              <a:rPr sz="1846" dirty="0">
                <a:latin typeface="Times New Roman"/>
                <a:cs typeface="Times New Roman"/>
              </a:rPr>
              <a:t>of</a:t>
            </a:r>
            <a:r>
              <a:rPr sz="1846" spc="-14" dirty="0">
                <a:latin typeface="Times New Roman"/>
                <a:cs typeface="Times New Roman"/>
              </a:rPr>
              <a:t> </a:t>
            </a:r>
            <a:r>
              <a:rPr sz="1846" dirty="0">
                <a:latin typeface="Times New Roman"/>
                <a:cs typeface="Times New Roman"/>
              </a:rPr>
              <a:t>variance</a:t>
            </a:r>
            <a:r>
              <a:rPr sz="1846" spc="-171" dirty="0">
                <a:latin typeface="Times New Roman"/>
                <a:cs typeface="Times New Roman"/>
              </a:rPr>
              <a:t> </a:t>
            </a:r>
            <a:r>
              <a:rPr sz="1846" i="1" spc="5" dirty="0">
                <a:latin typeface="Times New Roman"/>
                <a:cs typeface="Times New Roman"/>
              </a:rPr>
              <a:t>σ</a:t>
            </a:r>
            <a:r>
              <a:rPr i="1" spc="6" baseline="25641" dirty="0">
                <a:latin typeface="Times New Roman"/>
                <a:cs typeface="Times New Roman"/>
              </a:rPr>
              <a:t>2</a:t>
            </a:r>
            <a:r>
              <a:rPr i="1" spc="234" baseline="25641" dirty="0">
                <a:latin typeface="Times New Roman"/>
                <a:cs typeface="Times New Roman"/>
              </a:rPr>
              <a:t> </a:t>
            </a:r>
            <a:r>
              <a:rPr sz="1846" i="1" dirty="0">
                <a:latin typeface="Times New Roman"/>
                <a:cs typeface="Times New Roman"/>
              </a:rPr>
              <a:t>(</a:t>
            </a:r>
            <a:r>
              <a:rPr sz="1846" i="1" spc="-162" dirty="0">
                <a:latin typeface="Times New Roman"/>
                <a:cs typeface="Times New Roman"/>
              </a:rPr>
              <a:t> </a:t>
            </a:r>
            <a:r>
              <a:rPr sz="1846" i="1" spc="5" dirty="0">
                <a:latin typeface="Times New Roman"/>
                <a:cs typeface="Times New Roman"/>
              </a:rPr>
              <a:t>s</a:t>
            </a:r>
            <a:r>
              <a:rPr i="1" spc="6" baseline="25641" dirty="0">
                <a:latin typeface="Times New Roman"/>
                <a:cs typeface="Times New Roman"/>
              </a:rPr>
              <a:t>2</a:t>
            </a:r>
            <a:r>
              <a:rPr sz="1846" i="1" spc="5" dirty="0">
                <a:latin typeface="Times New Roman"/>
                <a:cs typeface="Times New Roman"/>
              </a:rPr>
              <a:t>)</a:t>
            </a:r>
            <a:endParaRPr sz="1846">
              <a:latin typeface="Times New Roman"/>
              <a:cs typeface="Times New Roman"/>
            </a:endParaRPr>
          </a:p>
        </p:txBody>
      </p:sp>
      <p:sp>
        <p:nvSpPr>
          <p:cNvPr id="9" name="object 9"/>
          <p:cNvSpPr txBox="1"/>
          <p:nvPr/>
        </p:nvSpPr>
        <p:spPr>
          <a:xfrm>
            <a:off x="1232682" y="5013725"/>
            <a:ext cx="113128" cy="198871"/>
          </a:xfrm>
          <a:prstGeom prst="rect">
            <a:avLst/>
          </a:prstGeom>
        </p:spPr>
        <p:txBody>
          <a:bodyPr vert="horz" wrap="square" lIns="0" tIns="14068" rIns="0" bIns="0" rtlCol="0">
            <a:spAutoFit/>
          </a:bodyPr>
          <a:lstStyle/>
          <a:p>
            <a:pPr marL="11723">
              <a:spcBef>
                <a:spcPts val="111"/>
              </a:spcBef>
            </a:pPr>
            <a:r>
              <a:rPr sz="1200" spc="37" dirty="0">
                <a:latin typeface="Cambria Math"/>
                <a:cs typeface="Cambria Math"/>
              </a:rPr>
              <a:t>2</a:t>
            </a:r>
            <a:endParaRPr sz="1200">
              <a:latin typeface="Cambria Math"/>
              <a:cs typeface="Cambria Math"/>
            </a:endParaRPr>
          </a:p>
        </p:txBody>
      </p:sp>
      <p:sp>
        <p:nvSpPr>
          <p:cNvPr id="10" name="object 10"/>
          <p:cNvSpPr/>
          <p:nvPr/>
        </p:nvSpPr>
        <p:spPr>
          <a:xfrm>
            <a:off x="1617081" y="5188867"/>
            <a:ext cx="125437" cy="14068"/>
          </a:xfrm>
          <a:custGeom>
            <a:avLst/>
            <a:gdLst/>
            <a:ahLst/>
            <a:cxnLst/>
            <a:rect l="l" t="t" r="r" b="b"/>
            <a:pathLst>
              <a:path w="135889" h="15239">
                <a:moveTo>
                  <a:pt x="135636" y="0"/>
                </a:moveTo>
                <a:lnTo>
                  <a:pt x="0" y="0"/>
                </a:lnTo>
                <a:lnTo>
                  <a:pt x="0" y="15239"/>
                </a:lnTo>
                <a:lnTo>
                  <a:pt x="135636" y="15239"/>
                </a:lnTo>
                <a:lnTo>
                  <a:pt x="135636" y="0"/>
                </a:lnTo>
                <a:close/>
              </a:path>
            </a:pathLst>
          </a:custGeom>
          <a:solidFill>
            <a:srgbClr val="000000"/>
          </a:solidFill>
        </p:spPr>
        <p:txBody>
          <a:bodyPr wrap="square" lIns="0" tIns="0" rIns="0" bIns="0" rtlCol="0"/>
          <a:lstStyle/>
          <a:p>
            <a:endParaRPr sz="1662"/>
          </a:p>
        </p:txBody>
      </p:sp>
      <p:sp>
        <p:nvSpPr>
          <p:cNvPr id="11" name="object 11"/>
          <p:cNvSpPr txBox="1"/>
          <p:nvPr/>
        </p:nvSpPr>
        <p:spPr>
          <a:xfrm>
            <a:off x="1609695" y="4874455"/>
            <a:ext cx="140677" cy="267613"/>
          </a:xfrm>
          <a:prstGeom prst="rect">
            <a:avLst/>
          </a:prstGeom>
        </p:spPr>
        <p:txBody>
          <a:bodyPr vert="horz" wrap="square" lIns="0" tIns="11723" rIns="0" bIns="0" rtlCol="0">
            <a:spAutoFit/>
          </a:bodyPr>
          <a:lstStyle/>
          <a:p>
            <a:pPr marL="11723">
              <a:spcBef>
                <a:spcPts val="92"/>
              </a:spcBef>
            </a:pPr>
            <a:r>
              <a:rPr sz="1662" dirty="0">
                <a:latin typeface="Cambria Math"/>
                <a:cs typeface="Cambria Math"/>
              </a:rPr>
              <a:t>1</a:t>
            </a:r>
            <a:endParaRPr sz="1662">
              <a:latin typeface="Cambria Math"/>
              <a:cs typeface="Cambria Math"/>
            </a:endParaRPr>
          </a:p>
        </p:txBody>
      </p:sp>
      <p:sp>
        <p:nvSpPr>
          <p:cNvPr id="12" name="object 12"/>
          <p:cNvSpPr txBox="1"/>
          <p:nvPr/>
        </p:nvSpPr>
        <p:spPr>
          <a:xfrm>
            <a:off x="1605475" y="5175739"/>
            <a:ext cx="144780" cy="267613"/>
          </a:xfrm>
          <a:prstGeom prst="rect">
            <a:avLst/>
          </a:prstGeom>
        </p:spPr>
        <p:txBody>
          <a:bodyPr vert="horz" wrap="square" lIns="0" tIns="11723" rIns="0" bIns="0" rtlCol="0">
            <a:spAutoFit/>
          </a:bodyPr>
          <a:lstStyle/>
          <a:p>
            <a:pPr marL="11723">
              <a:spcBef>
                <a:spcPts val="92"/>
              </a:spcBef>
            </a:pPr>
            <a:r>
              <a:rPr sz="1662" dirty="0">
                <a:latin typeface="Cambria Math"/>
                <a:cs typeface="Cambria Math"/>
              </a:rPr>
              <a:t>𝑛</a:t>
            </a:r>
            <a:endParaRPr sz="1662">
              <a:latin typeface="Cambria Math"/>
              <a:cs typeface="Cambria Math"/>
            </a:endParaRPr>
          </a:p>
        </p:txBody>
      </p:sp>
      <p:sp>
        <p:nvSpPr>
          <p:cNvPr id="13" name="object 13"/>
          <p:cNvSpPr txBox="1"/>
          <p:nvPr/>
        </p:nvSpPr>
        <p:spPr>
          <a:xfrm>
            <a:off x="424376" y="3978906"/>
            <a:ext cx="3791242" cy="1003726"/>
          </a:xfrm>
          <a:prstGeom prst="rect">
            <a:avLst/>
          </a:prstGeom>
        </p:spPr>
        <p:txBody>
          <a:bodyPr vert="horz" wrap="square" lIns="0" tIns="96129" rIns="0" bIns="0" rtlCol="0">
            <a:spAutoFit/>
          </a:bodyPr>
          <a:lstStyle/>
          <a:p>
            <a:pPr marL="328254" indent="-316531">
              <a:spcBef>
                <a:spcPts val="757"/>
              </a:spcBef>
              <a:buSzPct val="80000"/>
              <a:buFont typeface="Times New Roman"/>
              <a:buChar char="•"/>
              <a:tabLst>
                <a:tab pos="327668" algn="l"/>
                <a:tab pos="328254" algn="l"/>
              </a:tabLst>
            </a:pPr>
            <a:r>
              <a:rPr sz="1846" b="1" dirty="0">
                <a:latin typeface="Times New Roman"/>
                <a:cs typeface="Times New Roman"/>
              </a:rPr>
              <a:t>Variance</a:t>
            </a:r>
            <a:r>
              <a:rPr sz="1846" b="1" spc="-23" dirty="0">
                <a:latin typeface="Times New Roman"/>
                <a:cs typeface="Times New Roman"/>
              </a:rPr>
              <a:t> </a:t>
            </a:r>
            <a:r>
              <a:rPr sz="1846" b="1" dirty="0">
                <a:latin typeface="Times New Roman"/>
                <a:cs typeface="Times New Roman"/>
              </a:rPr>
              <a:t>and</a:t>
            </a:r>
            <a:r>
              <a:rPr sz="1846" b="1" spc="-14" dirty="0">
                <a:latin typeface="Times New Roman"/>
                <a:cs typeface="Times New Roman"/>
              </a:rPr>
              <a:t> </a:t>
            </a:r>
            <a:r>
              <a:rPr sz="1846" b="1" dirty="0">
                <a:latin typeface="Times New Roman"/>
                <a:cs typeface="Times New Roman"/>
              </a:rPr>
              <a:t>Standard</a:t>
            </a:r>
            <a:r>
              <a:rPr sz="1846" b="1" spc="-42" dirty="0">
                <a:latin typeface="Times New Roman"/>
                <a:cs typeface="Times New Roman"/>
              </a:rPr>
              <a:t> </a:t>
            </a:r>
            <a:r>
              <a:rPr sz="1846" b="1" dirty="0">
                <a:latin typeface="Times New Roman"/>
                <a:cs typeface="Times New Roman"/>
              </a:rPr>
              <a:t>Deviation:</a:t>
            </a:r>
            <a:endParaRPr sz="1846">
              <a:latin typeface="Times New Roman"/>
              <a:cs typeface="Times New Roman"/>
            </a:endParaRPr>
          </a:p>
          <a:p>
            <a:pPr marL="433765">
              <a:spcBef>
                <a:spcPts val="665"/>
              </a:spcBef>
              <a:tabLst>
                <a:tab pos="698127" algn="l"/>
              </a:tabLst>
            </a:pPr>
            <a:r>
              <a:rPr sz="1477" spc="-5" dirty="0">
                <a:latin typeface="Times New Roman"/>
                <a:cs typeface="Times New Roman"/>
              </a:rPr>
              <a:t>–	</a:t>
            </a:r>
            <a:r>
              <a:rPr sz="1846" b="1" dirty="0">
                <a:latin typeface="Times New Roman"/>
                <a:cs typeface="Times New Roman"/>
              </a:rPr>
              <a:t>variance</a:t>
            </a:r>
            <a:r>
              <a:rPr sz="1846" b="1" spc="-37" dirty="0">
                <a:latin typeface="Times New Roman"/>
                <a:cs typeface="Times New Roman"/>
              </a:rPr>
              <a:t> </a:t>
            </a:r>
            <a:r>
              <a:rPr sz="1846" dirty="0">
                <a:latin typeface="Times New Roman"/>
                <a:cs typeface="Times New Roman"/>
              </a:rPr>
              <a:t>of</a:t>
            </a:r>
            <a:r>
              <a:rPr sz="1846" spc="-18" dirty="0">
                <a:latin typeface="Times New Roman"/>
                <a:cs typeface="Times New Roman"/>
              </a:rPr>
              <a:t> </a:t>
            </a:r>
            <a:r>
              <a:rPr sz="1846" dirty="0">
                <a:latin typeface="Times New Roman"/>
                <a:cs typeface="Times New Roman"/>
              </a:rPr>
              <a:t>N </a:t>
            </a:r>
            <a:r>
              <a:rPr sz="1846" spc="-5" dirty="0">
                <a:latin typeface="Times New Roman"/>
                <a:cs typeface="Times New Roman"/>
              </a:rPr>
              <a:t>observations:</a:t>
            </a:r>
            <a:endParaRPr sz="1846">
              <a:latin typeface="Times New Roman"/>
              <a:cs typeface="Times New Roman"/>
            </a:endParaRPr>
          </a:p>
          <a:p>
            <a:pPr marR="798948" algn="ctr">
              <a:spcBef>
                <a:spcPts val="535"/>
              </a:spcBef>
            </a:pPr>
            <a:r>
              <a:rPr sz="1200" spc="102" dirty="0">
                <a:latin typeface="Cambria Math"/>
                <a:cs typeface="Cambria Math"/>
              </a:rPr>
              <a:t>𝑛</a:t>
            </a:r>
            <a:endParaRPr sz="1200">
              <a:latin typeface="Cambria Math"/>
              <a:cs typeface="Cambria Math"/>
            </a:endParaRPr>
          </a:p>
        </p:txBody>
      </p:sp>
      <p:sp>
        <p:nvSpPr>
          <p:cNvPr id="14" name="object 14"/>
          <p:cNvSpPr txBox="1"/>
          <p:nvPr/>
        </p:nvSpPr>
        <p:spPr>
          <a:xfrm>
            <a:off x="2244501" y="5134426"/>
            <a:ext cx="77958" cy="383537"/>
          </a:xfrm>
          <a:prstGeom prst="rect">
            <a:avLst/>
          </a:prstGeom>
        </p:spPr>
        <p:txBody>
          <a:bodyPr vert="horz" wrap="square" lIns="0" tIns="14068" rIns="0" bIns="0" rtlCol="0">
            <a:spAutoFit/>
          </a:bodyPr>
          <a:lstStyle/>
          <a:p>
            <a:pPr marL="11723">
              <a:spcBef>
                <a:spcPts val="111"/>
              </a:spcBef>
            </a:pPr>
            <a:r>
              <a:rPr sz="1200" spc="148" dirty="0">
                <a:latin typeface="Cambria Math"/>
                <a:cs typeface="Cambria Math"/>
              </a:rPr>
              <a:t>𝑖</a:t>
            </a:r>
            <a:endParaRPr sz="1200">
              <a:latin typeface="Cambria Math"/>
              <a:cs typeface="Cambria Math"/>
            </a:endParaRPr>
          </a:p>
        </p:txBody>
      </p:sp>
      <p:sp>
        <p:nvSpPr>
          <p:cNvPr id="15" name="object 15"/>
          <p:cNvSpPr txBox="1"/>
          <p:nvPr/>
        </p:nvSpPr>
        <p:spPr>
          <a:xfrm>
            <a:off x="1096248" y="5034546"/>
            <a:ext cx="1701605" cy="267613"/>
          </a:xfrm>
          <a:prstGeom prst="rect">
            <a:avLst/>
          </a:prstGeom>
        </p:spPr>
        <p:txBody>
          <a:bodyPr vert="horz" wrap="square" lIns="0" tIns="11723" rIns="0" bIns="0" rtlCol="0">
            <a:spAutoFit/>
          </a:bodyPr>
          <a:lstStyle/>
          <a:p>
            <a:pPr marL="11723">
              <a:spcBef>
                <a:spcPts val="92"/>
              </a:spcBef>
              <a:tabLst>
                <a:tab pos="304221" algn="l"/>
                <a:tab pos="681128" algn="l"/>
              </a:tabLst>
            </a:pPr>
            <a:r>
              <a:rPr sz="1662" dirty="0">
                <a:latin typeface="Cambria Math"/>
                <a:cs typeface="Cambria Math"/>
              </a:rPr>
              <a:t>𝜎	=	</a:t>
            </a:r>
            <a:r>
              <a:rPr sz="1662" spc="175" dirty="0">
                <a:latin typeface="Cambria Math"/>
                <a:cs typeface="Cambria Math"/>
              </a:rPr>
              <a:t>෍(𝑥</a:t>
            </a:r>
            <a:r>
              <a:rPr sz="1662" spc="475" dirty="0">
                <a:latin typeface="Cambria Math"/>
                <a:cs typeface="Cambria Math"/>
              </a:rPr>
              <a:t> </a:t>
            </a:r>
            <a:r>
              <a:rPr sz="1662" dirty="0">
                <a:latin typeface="Cambria Math"/>
                <a:cs typeface="Cambria Math"/>
              </a:rPr>
              <a:t>−</a:t>
            </a:r>
            <a:r>
              <a:rPr sz="1662" spc="-23" dirty="0">
                <a:latin typeface="Cambria Math"/>
                <a:cs typeface="Cambria Math"/>
              </a:rPr>
              <a:t> </a:t>
            </a:r>
            <a:r>
              <a:rPr sz="1662" spc="23" dirty="0">
                <a:latin typeface="Cambria Math"/>
                <a:cs typeface="Cambria Math"/>
              </a:rPr>
              <a:t>𝜇)</a:t>
            </a:r>
            <a:endParaRPr sz="1662">
              <a:latin typeface="Cambria Math"/>
              <a:cs typeface="Cambria Math"/>
            </a:endParaRPr>
          </a:p>
        </p:txBody>
      </p:sp>
      <p:sp>
        <p:nvSpPr>
          <p:cNvPr id="16" name="object 16"/>
          <p:cNvSpPr txBox="1"/>
          <p:nvPr/>
        </p:nvSpPr>
        <p:spPr>
          <a:xfrm>
            <a:off x="2773446" y="5013725"/>
            <a:ext cx="113128" cy="198871"/>
          </a:xfrm>
          <a:prstGeom prst="rect">
            <a:avLst/>
          </a:prstGeom>
        </p:spPr>
        <p:txBody>
          <a:bodyPr vert="horz" wrap="square" lIns="0" tIns="14068" rIns="0" bIns="0" rtlCol="0">
            <a:spAutoFit/>
          </a:bodyPr>
          <a:lstStyle/>
          <a:p>
            <a:pPr marL="11723">
              <a:spcBef>
                <a:spcPts val="111"/>
              </a:spcBef>
            </a:pPr>
            <a:r>
              <a:rPr sz="1200" spc="37" dirty="0">
                <a:latin typeface="Cambria Math"/>
                <a:cs typeface="Cambria Math"/>
              </a:rPr>
              <a:t>2</a:t>
            </a:r>
            <a:endParaRPr sz="1200">
              <a:latin typeface="Cambria Math"/>
              <a:cs typeface="Cambria Math"/>
            </a:endParaRPr>
          </a:p>
        </p:txBody>
      </p:sp>
      <p:sp>
        <p:nvSpPr>
          <p:cNvPr id="17" name="object 17"/>
          <p:cNvSpPr txBox="1"/>
          <p:nvPr/>
        </p:nvSpPr>
        <p:spPr>
          <a:xfrm>
            <a:off x="3583861" y="5034546"/>
            <a:ext cx="494128" cy="267613"/>
          </a:xfrm>
          <a:prstGeom prst="rect">
            <a:avLst/>
          </a:prstGeom>
        </p:spPr>
        <p:txBody>
          <a:bodyPr vert="horz" wrap="square" lIns="0" tIns="11723" rIns="0" bIns="0" rtlCol="0">
            <a:spAutoFit/>
          </a:bodyPr>
          <a:lstStyle/>
          <a:p>
            <a:pPr marL="35170">
              <a:spcBef>
                <a:spcPts val="92"/>
              </a:spcBef>
            </a:pPr>
            <a:r>
              <a:rPr sz="1662" spc="55" dirty="0">
                <a:latin typeface="Cambria Math"/>
                <a:cs typeface="Cambria Math"/>
              </a:rPr>
              <a:t>𝑠</a:t>
            </a:r>
            <a:r>
              <a:rPr spc="82" baseline="27777" dirty="0">
                <a:latin typeface="Cambria Math"/>
                <a:cs typeface="Cambria Math"/>
              </a:rPr>
              <a:t>2</a:t>
            </a:r>
            <a:r>
              <a:rPr spc="325" baseline="27777" dirty="0">
                <a:latin typeface="Cambria Math"/>
                <a:cs typeface="Cambria Math"/>
              </a:rPr>
              <a:t> </a:t>
            </a:r>
            <a:r>
              <a:rPr sz="1662" dirty="0">
                <a:latin typeface="Cambria Math"/>
                <a:cs typeface="Cambria Math"/>
              </a:rPr>
              <a:t>=</a:t>
            </a:r>
            <a:endParaRPr sz="1662">
              <a:latin typeface="Cambria Math"/>
              <a:cs typeface="Cambria Math"/>
            </a:endParaRPr>
          </a:p>
        </p:txBody>
      </p:sp>
      <p:sp>
        <p:nvSpPr>
          <p:cNvPr id="18" name="object 18"/>
          <p:cNvSpPr/>
          <p:nvPr/>
        </p:nvSpPr>
        <p:spPr>
          <a:xfrm>
            <a:off x="4100967" y="5188867"/>
            <a:ext cx="495300" cy="14068"/>
          </a:xfrm>
          <a:custGeom>
            <a:avLst/>
            <a:gdLst/>
            <a:ahLst/>
            <a:cxnLst/>
            <a:rect l="l" t="t" r="r" b="b"/>
            <a:pathLst>
              <a:path w="536575" h="15239">
                <a:moveTo>
                  <a:pt x="536448" y="0"/>
                </a:moveTo>
                <a:lnTo>
                  <a:pt x="0" y="0"/>
                </a:lnTo>
                <a:lnTo>
                  <a:pt x="0" y="15239"/>
                </a:lnTo>
                <a:lnTo>
                  <a:pt x="536448" y="15239"/>
                </a:lnTo>
                <a:lnTo>
                  <a:pt x="536448" y="0"/>
                </a:lnTo>
                <a:close/>
              </a:path>
            </a:pathLst>
          </a:custGeom>
          <a:solidFill>
            <a:srgbClr val="000000"/>
          </a:solidFill>
        </p:spPr>
        <p:txBody>
          <a:bodyPr wrap="square" lIns="0" tIns="0" rIns="0" bIns="0" rtlCol="0"/>
          <a:lstStyle/>
          <a:p>
            <a:endParaRPr sz="1662"/>
          </a:p>
        </p:txBody>
      </p:sp>
      <p:sp>
        <p:nvSpPr>
          <p:cNvPr id="19" name="object 19"/>
          <p:cNvSpPr txBox="1"/>
          <p:nvPr/>
        </p:nvSpPr>
        <p:spPr>
          <a:xfrm>
            <a:off x="4278337" y="4874455"/>
            <a:ext cx="140677" cy="267613"/>
          </a:xfrm>
          <a:prstGeom prst="rect">
            <a:avLst/>
          </a:prstGeom>
        </p:spPr>
        <p:txBody>
          <a:bodyPr vert="horz" wrap="square" lIns="0" tIns="11723" rIns="0" bIns="0" rtlCol="0">
            <a:spAutoFit/>
          </a:bodyPr>
          <a:lstStyle/>
          <a:p>
            <a:pPr marL="11723">
              <a:spcBef>
                <a:spcPts val="92"/>
              </a:spcBef>
            </a:pPr>
            <a:r>
              <a:rPr sz="1662" dirty="0">
                <a:latin typeface="Cambria Math"/>
                <a:cs typeface="Cambria Math"/>
              </a:rPr>
              <a:t>1</a:t>
            </a:r>
            <a:endParaRPr sz="1662">
              <a:latin typeface="Cambria Math"/>
              <a:cs typeface="Cambria Math"/>
            </a:endParaRPr>
          </a:p>
        </p:txBody>
      </p:sp>
      <p:sp>
        <p:nvSpPr>
          <p:cNvPr id="26" name="object 26"/>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27" name="object 27"/>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68</a:t>
            </a:fld>
            <a:endParaRPr dirty="0"/>
          </a:p>
        </p:txBody>
      </p:sp>
      <p:sp>
        <p:nvSpPr>
          <p:cNvPr id="20" name="object 20"/>
          <p:cNvSpPr txBox="1"/>
          <p:nvPr/>
        </p:nvSpPr>
        <p:spPr>
          <a:xfrm>
            <a:off x="4089829" y="5175739"/>
            <a:ext cx="517574" cy="267613"/>
          </a:xfrm>
          <a:prstGeom prst="rect">
            <a:avLst/>
          </a:prstGeom>
        </p:spPr>
        <p:txBody>
          <a:bodyPr vert="horz" wrap="square" lIns="0" tIns="11723" rIns="0" bIns="0" rtlCol="0">
            <a:spAutoFit/>
          </a:bodyPr>
          <a:lstStyle/>
          <a:p>
            <a:pPr marL="11723">
              <a:spcBef>
                <a:spcPts val="92"/>
              </a:spcBef>
            </a:pPr>
            <a:r>
              <a:rPr sz="1662" dirty="0">
                <a:latin typeface="Cambria Math"/>
                <a:cs typeface="Cambria Math"/>
              </a:rPr>
              <a:t>𝑛</a:t>
            </a:r>
            <a:r>
              <a:rPr sz="1662" spc="-18" dirty="0">
                <a:latin typeface="Cambria Math"/>
                <a:cs typeface="Cambria Math"/>
              </a:rPr>
              <a:t> </a:t>
            </a:r>
            <a:r>
              <a:rPr sz="1662" dirty="0">
                <a:latin typeface="Cambria Math"/>
                <a:cs typeface="Cambria Math"/>
              </a:rPr>
              <a:t>−</a:t>
            </a:r>
            <a:r>
              <a:rPr sz="1662" spc="-28" dirty="0">
                <a:latin typeface="Cambria Math"/>
                <a:cs typeface="Cambria Math"/>
              </a:rPr>
              <a:t> </a:t>
            </a:r>
            <a:r>
              <a:rPr sz="1662" dirty="0">
                <a:latin typeface="Cambria Math"/>
                <a:cs typeface="Cambria Math"/>
              </a:rPr>
              <a:t>1</a:t>
            </a:r>
            <a:endParaRPr sz="1662">
              <a:latin typeface="Cambria Math"/>
              <a:cs typeface="Cambria Math"/>
            </a:endParaRPr>
          </a:p>
        </p:txBody>
      </p:sp>
      <p:sp>
        <p:nvSpPr>
          <p:cNvPr id="21" name="object 21"/>
          <p:cNvSpPr txBox="1"/>
          <p:nvPr/>
        </p:nvSpPr>
        <p:spPr>
          <a:xfrm>
            <a:off x="1860452" y="5360026"/>
            <a:ext cx="2965938" cy="198871"/>
          </a:xfrm>
          <a:prstGeom prst="rect">
            <a:avLst/>
          </a:prstGeom>
        </p:spPr>
        <p:txBody>
          <a:bodyPr vert="horz" wrap="square" lIns="0" tIns="14068" rIns="0" bIns="0" rtlCol="0">
            <a:spAutoFit/>
          </a:bodyPr>
          <a:lstStyle/>
          <a:p>
            <a:pPr marL="11723">
              <a:spcBef>
                <a:spcPts val="111"/>
              </a:spcBef>
              <a:tabLst>
                <a:tab pos="2864019" algn="l"/>
              </a:tabLst>
            </a:pPr>
            <a:r>
              <a:rPr sz="1200" spc="37" dirty="0">
                <a:latin typeface="Cambria Math"/>
                <a:cs typeface="Cambria Math"/>
              </a:rPr>
              <a:t>1	1</a:t>
            </a:r>
            <a:endParaRPr sz="1200">
              <a:latin typeface="Cambria Math"/>
              <a:cs typeface="Cambria Math"/>
            </a:endParaRPr>
          </a:p>
        </p:txBody>
      </p:sp>
      <p:sp>
        <p:nvSpPr>
          <p:cNvPr id="22" name="object 22"/>
          <p:cNvSpPr txBox="1"/>
          <p:nvPr/>
        </p:nvSpPr>
        <p:spPr>
          <a:xfrm>
            <a:off x="4707400" y="4775981"/>
            <a:ext cx="124265" cy="198871"/>
          </a:xfrm>
          <a:prstGeom prst="rect">
            <a:avLst/>
          </a:prstGeom>
        </p:spPr>
        <p:txBody>
          <a:bodyPr vert="horz" wrap="square" lIns="0" tIns="14068" rIns="0" bIns="0" rtlCol="0">
            <a:spAutoFit/>
          </a:bodyPr>
          <a:lstStyle/>
          <a:p>
            <a:pPr marL="11723">
              <a:spcBef>
                <a:spcPts val="111"/>
              </a:spcBef>
            </a:pPr>
            <a:r>
              <a:rPr sz="1200" spc="175" dirty="0">
                <a:latin typeface="Cambria Math"/>
                <a:cs typeface="Cambria Math"/>
              </a:rPr>
              <a:t>𝑛</a:t>
            </a:r>
            <a:endParaRPr sz="1200">
              <a:latin typeface="Cambria Math"/>
              <a:cs typeface="Cambria Math"/>
            </a:endParaRPr>
          </a:p>
        </p:txBody>
      </p:sp>
      <p:sp>
        <p:nvSpPr>
          <p:cNvPr id="23" name="object 23"/>
          <p:cNvSpPr txBox="1"/>
          <p:nvPr/>
        </p:nvSpPr>
        <p:spPr>
          <a:xfrm>
            <a:off x="5098836" y="5134426"/>
            <a:ext cx="77958" cy="383537"/>
          </a:xfrm>
          <a:prstGeom prst="rect">
            <a:avLst/>
          </a:prstGeom>
        </p:spPr>
        <p:txBody>
          <a:bodyPr vert="horz" wrap="square" lIns="0" tIns="14068" rIns="0" bIns="0" rtlCol="0">
            <a:spAutoFit/>
          </a:bodyPr>
          <a:lstStyle/>
          <a:p>
            <a:pPr marL="11723">
              <a:spcBef>
                <a:spcPts val="111"/>
              </a:spcBef>
            </a:pPr>
            <a:r>
              <a:rPr sz="1200" spc="148" dirty="0">
                <a:latin typeface="Cambria Math"/>
                <a:cs typeface="Cambria Math"/>
              </a:rPr>
              <a:t>𝑖</a:t>
            </a:r>
            <a:endParaRPr sz="1200">
              <a:latin typeface="Cambria Math"/>
              <a:cs typeface="Cambria Math"/>
            </a:endParaRPr>
          </a:p>
        </p:txBody>
      </p:sp>
      <p:sp>
        <p:nvSpPr>
          <p:cNvPr id="24" name="object 24"/>
          <p:cNvSpPr txBox="1"/>
          <p:nvPr/>
        </p:nvSpPr>
        <p:spPr>
          <a:xfrm>
            <a:off x="4595328" y="5034546"/>
            <a:ext cx="1169377" cy="267613"/>
          </a:xfrm>
          <a:prstGeom prst="rect">
            <a:avLst/>
          </a:prstGeom>
        </p:spPr>
        <p:txBody>
          <a:bodyPr vert="horz" wrap="square" lIns="0" tIns="11723" rIns="0" bIns="0" rtlCol="0">
            <a:spAutoFit/>
          </a:bodyPr>
          <a:lstStyle/>
          <a:p>
            <a:pPr marL="35170">
              <a:spcBef>
                <a:spcPts val="92"/>
              </a:spcBef>
            </a:pPr>
            <a:r>
              <a:rPr sz="1662" spc="180" dirty="0">
                <a:latin typeface="Cambria Math"/>
                <a:cs typeface="Cambria Math"/>
              </a:rPr>
              <a:t>෍(𝑥</a:t>
            </a:r>
            <a:r>
              <a:rPr sz="1662" spc="470" dirty="0">
                <a:latin typeface="Cambria Math"/>
                <a:cs typeface="Cambria Math"/>
              </a:rPr>
              <a:t> </a:t>
            </a:r>
            <a:r>
              <a:rPr sz="1662" dirty="0">
                <a:latin typeface="Cambria Math"/>
                <a:cs typeface="Cambria Math"/>
              </a:rPr>
              <a:t>−</a:t>
            </a:r>
            <a:r>
              <a:rPr sz="1662" spc="-14" dirty="0">
                <a:latin typeface="Cambria Math"/>
                <a:cs typeface="Cambria Math"/>
              </a:rPr>
              <a:t> </a:t>
            </a:r>
            <a:r>
              <a:rPr sz="1662" spc="28" dirty="0">
                <a:latin typeface="Cambria Math"/>
                <a:cs typeface="Cambria Math"/>
              </a:rPr>
              <a:t>𝜇)</a:t>
            </a:r>
            <a:r>
              <a:rPr spc="41" baseline="27777" dirty="0">
                <a:latin typeface="Cambria Math"/>
                <a:cs typeface="Cambria Math"/>
              </a:rPr>
              <a:t>2</a:t>
            </a:r>
            <a:endParaRPr baseline="27777">
              <a:latin typeface="Cambria Math"/>
              <a:cs typeface="Cambria Math"/>
            </a:endParaRPr>
          </a:p>
        </p:txBody>
      </p:sp>
      <p:sp>
        <p:nvSpPr>
          <p:cNvPr id="25" name="object 25"/>
          <p:cNvSpPr txBox="1"/>
          <p:nvPr/>
        </p:nvSpPr>
        <p:spPr>
          <a:xfrm>
            <a:off x="6451561" y="4719711"/>
            <a:ext cx="2140634" cy="523388"/>
          </a:xfrm>
          <a:prstGeom prst="rect">
            <a:avLst/>
          </a:prstGeom>
        </p:spPr>
        <p:txBody>
          <a:bodyPr vert="horz" wrap="square" lIns="0" tIns="11723" rIns="0" bIns="0" rtlCol="0">
            <a:spAutoFit/>
          </a:bodyPr>
          <a:lstStyle/>
          <a:p>
            <a:pPr marL="11723" marR="4689">
              <a:spcBef>
                <a:spcPts val="92"/>
              </a:spcBef>
            </a:pPr>
            <a:r>
              <a:rPr sz="1662" spc="-5" dirty="0">
                <a:latin typeface="Times New Roman"/>
                <a:cs typeface="Times New Roman"/>
              </a:rPr>
              <a:t>where </a:t>
            </a:r>
            <a:r>
              <a:rPr sz="1662" dirty="0">
                <a:latin typeface="Symbol"/>
                <a:cs typeface="Symbol"/>
              </a:rPr>
              <a:t></a:t>
            </a:r>
            <a:r>
              <a:rPr sz="1662" dirty="0">
                <a:latin typeface="Times New Roman"/>
                <a:cs typeface="Times New Roman"/>
              </a:rPr>
              <a:t> </a:t>
            </a:r>
            <a:r>
              <a:rPr sz="1662" spc="-5" dirty="0">
                <a:latin typeface="Times New Roman"/>
                <a:cs typeface="Times New Roman"/>
              </a:rPr>
              <a:t>is </a:t>
            </a:r>
            <a:r>
              <a:rPr sz="1662" dirty="0">
                <a:latin typeface="Times New Roman"/>
                <a:cs typeface="Times New Roman"/>
              </a:rPr>
              <a:t>the </a:t>
            </a:r>
            <a:r>
              <a:rPr sz="1662" spc="-5" dirty="0">
                <a:latin typeface="Times New Roman"/>
                <a:cs typeface="Times New Roman"/>
              </a:rPr>
              <a:t>mean </a:t>
            </a:r>
            <a:r>
              <a:rPr sz="1662" dirty="0">
                <a:latin typeface="Times New Roman"/>
                <a:cs typeface="Times New Roman"/>
              </a:rPr>
              <a:t> value</a:t>
            </a:r>
            <a:r>
              <a:rPr sz="1662" spc="-42" dirty="0">
                <a:latin typeface="Times New Roman"/>
                <a:cs typeface="Times New Roman"/>
              </a:rPr>
              <a:t> </a:t>
            </a:r>
            <a:r>
              <a:rPr sz="1662" dirty="0">
                <a:latin typeface="Times New Roman"/>
                <a:cs typeface="Times New Roman"/>
              </a:rPr>
              <a:t>of</a:t>
            </a:r>
            <a:r>
              <a:rPr sz="1662" spc="-23" dirty="0">
                <a:latin typeface="Times New Roman"/>
                <a:cs typeface="Times New Roman"/>
              </a:rPr>
              <a:t> </a:t>
            </a:r>
            <a:r>
              <a:rPr sz="1662" dirty="0">
                <a:latin typeface="Times New Roman"/>
                <a:cs typeface="Times New Roman"/>
              </a:rPr>
              <a:t>the</a:t>
            </a:r>
            <a:r>
              <a:rPr sz="1662" spc="-28" dirty="0">
                <a:latin typeface="Times New Roman"/>
                <a:cs typeface="Times New Roman"/>
              </a:rPr>
              <a:t> </a:t>
            </a:r>
            <a:r>
              <a:rPr sz="1662" dirty="0">
                <a:latin typeface="Times New Roman"/>
                <a:cs typeface="Times New Roman"/>
              </a:rPr>
              <a:t>observations</a:t>
            </a:r>
            <a:endParaRPr sz="1662">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404447"/>
            <a:ext cx="6019800" cy="863550"/>
          </a:xfrm>
          <a:prstGeom prst="rect">
            <a:avLst/>
          </a:prstGeom>
          <a:solidFill>
            <a:schemeClr val="bg1"/>
          </a:solidFill>
        </p:spPr>
        <p:txBody>
          <a:bodyPr vert="horz" wrap="square" lIns="0" tIns="184638" rIns="0" bIns="0" rtlCol="0">
            <a:spAutoFit/>
          </a:bodyPr>
          <a:lstStyle/>
          <a:p>
            <a:pPr>
              <a:spcBef>
                <a:spcPts val="1454"/>
              </a:spcBef>
            </a:pPr>
            <a:r>
              <a:rPr dirty="0">
                <a:solidFill>
                  <a:srgbClr val="FF0000"/>
                </a:solidFill>
              </a:rPr>
              <a:t>Quartiles</a:t>
            </a:r>
          </a:p>
        </p:txBody>
      </p:sp>
      <p:sp>
        <p:nvSpPr>
          <p:cNvPr id="3" name="object 3"/>
          <p:cNvSpPr txBox="1"/>
          <p:nvPr/>
        </p:nvSpPr>
        <p:spPr>
          <a:xfrm>
            <a:off x="400930" y="1341331"/>
            <a:ext cx="8409549" cy="3153897"/>
          </a:xfrm>
          <a:prstGeom prst="rect">
            <a:avLst/>
          </a:prstGeom>
        </p:spPr>
        <p:txBody>
          <a:bodyPr vert="horz" wrap="square" lIns="0" tIns="82062" rIns="0" bIns="0" rtlCol="0">
            <a:spAutoFit/>
          </a:bodyPr>
          <a:lstStyle/>
          <a:p>
            <a:pPr marL="351701" indent="-316531">
              <a:spcBef>
                <a:spcPts val="646"/>
              </a:spcBef>
              <a:buChar char="•"/>
              <a:tabLst>
                <a:tab pos="351115" algn="l"/>
                <a:tab pos="351701" algn="l"/>
              </a:tabLst>
            </a:pPr>
            <a:r>
              <a:rPr sz="1846" spc="5" dirty="0">
                <a:latin typeface="Times New Roman"/>
                <a:cs typeface="Times New Roman"/>
              </a:rPr>
              <a:t>Suppose</a:t>
            </a:r>
            <a:r>
              <a:rPr sz="1846" spc="-46" dirty="0">
                <a:latin typeface="Times New Roman"/>
                <a:cs typeface="Times New Roman"/>
              </a:rPr>
              <a:t> </a:t>
            </a:r>
            <a:r>
              <a:rPr sz="1846" dirty="0">
                <a:latin typeface="Times New Roman"/>
                <a:cs typeface="Times New Roman"/>
              </a:rPr>
              <a:t>that</a:t>
            </a:r>
            <a:r>
              <a:rPr sz="1846" spc="-14" dirty="0">
                <a:latin typeface="Times New Roman"/>
                <a:cs typeface="Times New Roman"/>
              </a:rPr>
              <a:t> </a:t>
            </a:r>
            <a:r>
              <a:rPr sz="1846" dirty="0">
                <a:latin typeface="Times New Roman"/>
                <a:cs typeface="Times New Roman"/>
              </a:rPr>
              <a:t>set</a:t>
            </a:r>
            <a:r>
              <a:rPr sz="1846" spc="-9" dirty="0">
                <a:latin typeface="Times New Roman"/>
                <a:cs typeface="Times New Roman"/>
              </a:rPr>
              <a:t> </a:t>
            </a:r>
            <a:r>
              <a:rPr sz="1846" dirty="0">
                <a:latin typeface="Times New Roman"/>
                <a:cs typeface="Times New Roman"/>
              </a:rPr>
              <a:t>of</a:t>
            </a:r>
            <a:r>
              <a:rPr sz="1846" spc="-14" dirty="0">
                <a:latin typeface="Times New Roman"/>
                <a:cs typeface="Times New Roman"/>
              </a:rPr>
              <a:t> </a:t>
            </a:r>
            <a:r>
              <a:rPr sz="1846" dirty="0">
                <a:latin typeface="Times New Roman"/>
                <a:cs typeface="Times New Roman"/>
              </a:rPr>
              <a:t>observations</a:t>
            </a:r>
            <a:r>
              <a:rPr sz="1846" spc="-42" dirty="0">
                <a:latin typeface="Times New Roman"/>
                <a:cs typeface="Times New Roman"/>
              </a:rPr>
              <a:t> </a:t>
            </a:r>
            <a:r>
              <a:rPr sz="1846" dirty="0">
                <a:latin typeface="Times New Roman"/>
                <a:cs typeface="Times New Roman"/>
              </a:rPr>
              <a:t>for</a:t>
            </a:r>
            <a:r>
              <a:rPr sz="1846" spc="-14" dirty="0">
                <a:latin typeface="Times New Roman"/>
                <a:cs typeface="Times New Roman"/>
              </a:rPr>
              <a:t> </a:t>
            </a:r>
            <a:r>
              <a:rPr sz="1846" dirty="0">
                <a:latin typeface="Times New Roman"/>
                <a:cs typeface="Times New Roman"/>
              </a:rPr>
              <a:t>numeric</a:t>
            </a:r>
            <a:r>
              <a:rPr sz="1846" spc="-23" dirty="0">
                <a:latin typeface="Times New Roman"/>
                <a:cs typeface="Times New Roman"/>
              </a:rPr>
              <a:t> </a:t>
            </a:r>
            <a:r>
              <a:rPr sz="1846" dirty="0">
                <a:latin typeface="Times New Roman"/>
                <a:cs typeface="Times New Roman"/>
              </a:rPr>
              <a:t>attribute</a:t>
            </a:r>
            <a:r>
              <a:rPr sz="1846" spc="-32" dirty="0">
                <a:latin typeface="Times New Roman"/>
                <a:cs typeface="Times New Roman"/>
              </a:rPr>
              <a:t> </a:t>
            </a:r>
            <a:r>
              <a:rPr sz="1846" dirty="0">
                <a:latin typeface="Times New Roman"/>
                <a:cs typeface="Times New Roman"/>
              </a:rPr>
              <a:t>X</a:t>
            </a:r>
            <a:r>
              <a:rPr sz="1846" spc="5" dirty="0">
                <a:latin typeface="Times New Roman"/>
                <a:cs typeface="Times New Roman"/>
              </a:rPr>
              <a:t> </a:t>
            </a:r>
            <a:r>
              <a:rPr sz="1846" dirty="0">
                <a:latin typeface="Times New Roman"/>
                <a:cs typeface="Times New Roman"/>
              </a:rPr>
              <a:t>is</a:t>
            </a:r>
            <a:r>
              <a:rPr sz="1846" spc="-5" dirty="0">
                <a:latin typeface="Times New Roman"/>
                <a:cs typeface="Times New Roman"/>
              </a:rPr>
              <a:t> </a:t>
            </a:r>
            <a:r>
              <a:rPr sz="1846" dirty="0">
                <a:latin typeface="Times New Roman"/>
                <a:cs typeface="Times New Roman"/>
              </a:rPr>
              <a:t>sorted</a:t>
            </a:r>
            <a:r>
              <a:rPr sz="1846" spc="-28" dirty="0">
                <a:latin typeface="Times New Roman"/>
                <a:cs typeface="Times New Roman"/>
              </a:rPr>
              <a:t> </a:t>
            </a:r>
            <a:r>
              <a:rPr sz="1846" dirty="0">
                <a:latin typeface="Times New Roman"/>
                <a:cs typeface="Times New Roman"/>
              </a:rPr>
              <a:t>in</a:t>
            </a:r>
            <a:r>
              <a:rPr sz="1846" spc="-14" dirty="0">
                <a:latin typeface="Times New Roman"/>
                <a:cs typeface="Times New Roman"/>
              </a:rPr>
              <a:t> </a:t>
            </a:r>
            <a:r>
              <a:rPr sz="1846" dirty="0">
                <a:latin typeface="Times New Roman"/>
                <a:cs typeface="Times New Roman"/>
              </a:rPr>
              <a:t>increasing</a:t>
            </a:r>
            <a:r>
              <a:rPr sz="1846" spc="-37" dirty="0">
                <a:latin typeface="Times New Roman"/>
                <a:cs typeface="Times New Roman"/>
              </a:rPr>
              <a:t> </a:t>
            </a:r>
            <a:r>
              <a:rPr sz="1846" dirty="0">
                <a:latin typeface="Times New Roman"/>
                <a:cs typeface="Times New Roman"/>
              </a:rPr>
              <a:t>order.</a:t>
            </a:r>
            <a:endParaRPr sz="1846">
              <a:latin typeface="Times New Roman"/>
              <a:cs typeface="Times New Roman"/>
            </a:endParaRPr>
          </a:p>
          <a:p>
            <a:pPr marL="351701" marR="229778" indent="-316531">
              <a:spcBef>
                <a:spcPts val="558"/>
              </a:spcBef>
              <a:buFont typeface="Times New Roman"/>
              <a:buChar char="•"/>
              <a:tabLst>
                <a:tab pos="351115" algn="l"/>
                <a:tab pos="351701" algn="l"/>
              </a:tabLst>
            </a:pPr>
            <a:r>
              <a:rPr sz="1846" b="1" dirty="0">
                <a:latin typeface="Times New Roman"/>
                <a:cs typeface="Times New Roman"/>
              </a:rPr>
              <a:t>Quantiles</a:t>
            </a:r>
            <a:r>
              <a:rPr sz="1846" b="1" spc="-42" dirty="0">
                <a:latin typeface="Times New Roman"/>
                <a:cs typeface="Times New Roman"/>
              </a:rPr>
              <a:t> </a:t>
            </a:r>
            <a:r>
              <a:rPr sz="1846" dirty="0">
                <a:latin typeface="Times New Roman"/>
                <a:cs typeface="Times New Roman"/>
              </a:rPr>
              <a:t>are</a:t>
            </a:r>
            <a:r>
              <a:rPr sz="1846" spc="-5" dirty="0">
                <a:latin typeface="Times New Roman"/>
                <a:cs typeface="Times New Roman"/>
              </a:rPr>
              <a:t> </a:t>
            </a:r>
            <a:r>
              <a:rPr sz="1846" dirty="0">
                <a:latin typeface="Times New Roman"/>
                <a:cs typeface="Times New Roman"/>
              </a:rPr>
              <a:t>points</a:t>
            </a:r>
            <a:r>
              <a:rPr sz="1846" spc="-23" dirty="0">
                <a:latin typeface="Times New Roman"/>
                <a:cs typeface="Times New Roman"/>
              </a:rPr>
              <a:t> </a:t>
            </a:r>
            <a:r>
              <a:rPr sz="1846" spc="-5" dirty="0">
                <a:latin typeface="Times New Roman"/>
                <a:cs typeface="Times New Roman"/>
              </a:rPr>
              <a:t>taken</a:t>
            </a:r>
            <a:r>
              <a:rPr sz="1846" spc="-9" dirty="0">
                <a:latin typeface="Times New Roman"/>
                <a:cs typeface="Times New Roman"/>
              </a:rPr>
              <a:t> </a:t>
            </a:r>
            <a:r>
              <a:rPr sz="1846" dirty="0">
                <a:latin typeface="Times New Roman"/>
                <a:cs typeface="Times New Roman"/>
              </a:rPr>
              <a:t>at</a:t>
            </a:r>
            <a:r>
              <a:rPr sz="1846" spc="-5" dirty="0">
                <a:latin typeface="Times New Roman"/>
                <a:cs typeface="Times New Roman"/>
              </a:rPr>
              <a:t> </a:t>
            </a:r>
            <a:r>
              <a:rPr sz="1846" dirty="0">
                <a:latin typeface="Times New Roman"/>
                <a:cs typeface="Times New Roman"/>
              </a:rPr>
              <a:t>regular</a:t>
            </a:r>
            <a:r>
              <a:rPr sz="1846" spc="-23" dirty="0">
                <a:latin typeface="Times New Roman"/>
                <a:cs typeface="Times New Roman"/>
              </a:rPr>
              <a:t> </a:t>
            </a:r>
            <a:r>
              <a:rPr sz="1846" dirty="0">
                <a:latin typeface="Times New Roman"/>
                <a:cs typeface="Times New Roman"/>
              </a:rPr>
              <a:t>intervals</a:t>
            </a:r>
            <a:r>
              <a:rPr sz="1846" spc="-37" dirty="0">
                <a:latin typeface="Times New Roman"/>
                <a:cs typeface="Times New Roman"/>
              </a:rPr>
              <a:t> </a:t>
            </a:r>
            <a:r>
              <a:rPr sz="1846" dirty="0">
                <a:latin typeface="Times New Roman"/>
                <a:cs typeface="Times New Roman"/>
              </a:rPr>
              <a:t>of</a:t>
            </a:r>
            <a:r>
              <a:rPr sz="1846" spc="9" dirty="0">
                <a:latin typeface="Times New Roman"/>
                <a:cs typeface="Times New Roman"/>
              </a:rPr>
              <a:t> </a:t>
            </a:r>
            <a:r>
              <a:rPr sz="1846" dirty="0">
                <a:latin typeface="Times New Roman"/>
                <a:cs typeface="Times New Roman"/>
              </a:rPr>
              <a:t>a</a:t>
            </a:r>
            <a:r>
              <a:rPr sz="1846" spc="-5" dirty="0">
                <a:latin typeface="Times New Roman"/>
                <a:cs typeface="Times New Roman"/>
              </a:rPr>
              <a:t> </a:t>
            </a:r>
            <a:r>
              <a:rPr sz="1846" dirty="0">
                <a:latin typeface="Times New Roman"/>
                <a:cs typeface="Times New Roman"/>
              </a:rPr>
              <a:t>data</a:t>
            </a:r>
            <a:r>
              <a:rPr sz="1846" spc="-5" dirty="0">
                <a:latin typeface="Times New Roman"/>
                <a:cs typeface="Times New Roman"/>
              </a:rPr>
              <a:t> distribution,</a:t>
            </a:r>
            <a:r>
              <a:rPr sz="1846" spc="-32" dirty="0">
                <a:latin typeface="Times New Roman"/>
                <a:cs typeface="Times New Roman"/>
              </a:rPr>
              <a:t> </a:t>
            </a:r>
            <a:r>
              <a:rPr sz="1846" dirty="0">
                <a:latin typeface="Times New Roman"/>
                <a:cs typeface="Times New Roman"/>
              </a:rPr>
              <a:t>dividing</a:t>
            </a:r>
            <a:r>
              <a:rPr sz="1846" spc="-28" dirty="0">
                <a:latin typeface="Times New Roman"/>
                <a:cs typeface="Times New Roman"/>
              </a:rPr>
              <a:t> </a:t>
            </a:r>
            <a:r>
              <a:rPr sz="1846" dirty="0">
                <a:latin typeface="Times New Roman"/>
                <a:cs typeface="Times New Roman"/>
              </a:rPr>
              <a:t>it</a:t>
            </a:r>
            <a:r>
              <a:rPr sz="1846" spc="-14" dirty="0">
                <a:latin typeface="Times New Roman"/>
                <a:cs typeface="Times New Roman"/>
              </a:rPr>
              <a:t> </a:t>
            </a:r>
            <a:r>
              <a:rPr sz="1846" dirty="0">
                <a:latin typeface="Times New Roman"/>
                <a:cs typeface="Times New Roman"/>
              </a:rPr>
              <a:t>into </a:t>
            </a:r>
            <a:r>
              <a:rPr sz="1846" spc="-447" dirty="0">
                <a:latin typeface="Times New Roman"/>
                <a:cs typeface="Times New Roman"/>
              </a:rPr>
              <a:t> </a:t>
            </a:r>
            <a:r>
              <a:rPr sz="1846" spc="-5" dirty="0">
                <a:latin typeface="Times New Roman"/>
                <a:cs typeface="Times New Roman"/>
              </a:rPr>
              <a:t>essentially</a:t>
            </a:r>
            <a:r>
              <a:rPr sz="1846" spc="-23" dirty="0">
                <a:latin typeface="Times New Roman"/>
                <a:cs typeface="Times New Roman"/>
              </a:rPr>
              <a:t> </a:t>
            </a:r>
            <a:r>
              <a:rPr sz="1846" dirty="0">
                <a:latin typeface="Times New Roman"/>
                <a:cs typeface="Times New Roman"/>
              </a:rPr>
              <a:t>equal</a:t>
            </a:r>
            <a:r>
              <a:rPr sz="1846" spc="-23" dirty="0">
                <a:latin typeface="Times New Roman"/>
                <a:cs typeface="Times New Roman"/>
              </a:rPr>
              <a:t> </a:t>
            </a:r>
            <a:r>
              <a:rPr sz="1846" spc="-5" dirty="0">
                <a:latin typeface="Times New Roman"/>
                <a:cs typeface="Times New Roman"/>
              </a:rPr>
              <a:t>size</a:t>
            </a:r>
            <a:r>
              <a:rPr sz="1846" spc="-9" dirty="0">
                <a:latin typeface="Times New Roman"/>
                <a:cs typeface="Times New Roman"/>
              </a:rPr>
              <a:t> </a:t>
            </a:r>
            <a:r>
              <a:rPr sz="1846" dirty="0">
                <a:latin typeface="Times New Roman"/>
                <a:cs typeface="Times New Roman"/>
              </a:rPr>
              <a:t>consecutive</a:t>
            </a:r>
            <a:r>
              <a:rPr sz="1846" spc="-32" dirty="0">
                <a:latin typeface="Times New Roman"/>
                <a:cs typeface="Times New Roman"/>
              </a:rPr>
              <a:t> </a:t>
            </a:r>
            <a:r>
              <a:rPr sz="1846" spc="-5" dirty="0">
                <a:latin typeface="Times New Roman"/>
                <a:cs typeface="Times New Roman"/>
              </a:rPr>
              <a:t>sets.</a:t>
            </a:r>
            <a:endParaRPr sz="1846">
              <a:latin typeface="Times New Roman"/>
              <a:cs typeface="Times New Roman"/>
            </a:endParaRPr>
          </a:p>
          <a:p>
            <a:pPr marL="721573" marR="95545" lvl="1" indent="-264948" algn="just">
              <a:spcBef>
                <a:spcPts val="558"/>
              </a:spcBef>
              <a:buChar char="–"/>
              <a:tabLst>
                <a:tab pos="722160" algn="l"/>
              </a:tabLst>
            </a:pPr>
            <a:r>
              <a:rPr sz="1662" dirty="0">
                <a:latin typeface="Times New Roman"/>
                <a:cs typeface="Times New Roman"/>
              </a:rPr>
              <a:t>The </a:t>
            </a:r>
            <a:r>
              <a:rPr sz="1662" b="1" spc="-5" dirty="0">
                <a:latin typeface="Times New Roman"/>
                <a:cs typeface="Times New Roman"/>
              </a:rPr>
              <a:t>k</a:t>
            </a:r>
            <a:r>
              <a:rPr sz="1662" b="1" spc="-6" baseline="25462" dirty="0">
                <a:latin typeface="Times New Roman"/>
                <a:cs typeface="Times New Roman"/>
              </a:rPr>
              <a:t>th </a:t>
            </a:r>
            <a:r>
              <a:rPr sz="1662" b="1" spc="-5" dirty="0">
                <a:latin typeface="Times New Roman"/>
                <a:cs typeface="Times New Roman"/>
              </a:rPr>
              <a:t>q-quantile </a:t>
            </a:r>
            <a:r>
              <a:rPr sz="1662" dirty="0">
                <a:latin typeface="Times New Roman"/>
                <a:cs typeface="Times New Roman"/>
              </a:rPr>
              <a:t>for </a:t>
            </a:r>
            <a:r>
              <a:rPr sz="1662" spc="-5" dirty="0">
                <a:latin typeface="Times New Roman"/>
                <a:cs typeface="Times New Roman"/>
              </a:rPr>
              <a:t>a </a:t>
            </a:r>
            <a:r>
              <a:rPr sz="1662" dirty="0">
                <a:latin typeface="Times New Roman"/>
                <a:cs typeface="Times New Roman"/>
              </a:rPr>
              <a:t>given data distribution </a:t>
            </a:r>
            <a:r>
              <a:rPr sz="1662" spc="-5" dirty="0">
                <a:latin typeface="Times New Roman"/>
                <a:cs typeface="Times New Roman"/>
              </a:rPr>
              <a:t>is </a:t>
            </a:r>
            <a:r>
              <a:rPr sz="1662" dirty="0">
                <a:latin typeface="Times New Roman"/>
                <a:cs typeface="Times New Roman"/>
              </a:rPr>
              <a:t>the value x such that at </a:t>
            </a:r>
            <a:r>
              <a:rPr sz="1662" spc="-5" dirty="0">
                <a:latin typeface="Times New Roman"/>
                <a:cs typeface="Times New Roman"/>
              </a:rPr>
              <a:t>most </a:t>
            </a:r>
            <a:r>
              <a:rPr sz="1662" b="1" spc="-5" dirty="0">
                <a:latin typeface="Times New Roman"/>
                <a:cs typeface="Times New Roman"/>
              </a:rPr>
              <a:t>k/q </a:t>
            </a:r>
            <a:r>
              <a:rPr sz="1662" dirty="0">
                <a:latin typeface="Times New Roman"/>
                <a:cs typeface="Times New Roman"/>
              </a:rPr>
              <a:t>of the </a:t>
            </a:r>
            <a:r>
              <a:rPr sz="1662" spc="5" dirty="0">
                <a:latin typeface="Times New Roman"/>
                <a:cs typeface="Times New Roman"/>
              </a:rPr>
              <a:t> </a:t>
            </a:r>
            <a:r>
              <a:rPr sz="1662" dirty="0">
                <a:latin typeface="Times New Roman"/>
                <a:cs typeface="Times New Roman"/>
              </a:rPr>
              <a:t>data values are less than x and at </a:t>
            </a:r>
            <a:r>
              <a:rPr sz="1662" spc="-5" dirty="0">
                <a:latin typeface="Times New Roman"/>
                <a:cs typeface="Times New Roman"/>
              </a:rPr>
              <a:t>most </a:t>
            </a:r>
            <a:r>
              <a:rPr sz="1662" b="1" spc="-5" dirty="0">
                <a:latin typeface="Times New Roman"/>
                <a:cs typeface="Times New Roman"/>
              </a:rPr>
              <a:t>(q-k)/q </a:t>
            </a:r>
            <a:r>
              <a:rPr sz="1662" dirty="0">
                <a:latin typeface="Times New Roman"/>
                <a:cs typeface="Times New Roman"/>
              </a:rPr>
              <a:t>of the data values are </a:t>
            </a:r>
            <a:r>
              <a:rPr sz="1662" spc="-5" dirty="0">
                <a:latin typeface="Times New Roman"/>
                <a:cs typeface="Times New Roman"/>
              </a:rPr>
              <a:t>more </a:t>
            </a:r>
            <a:r>
              <a:rPr sz="1662" dirty="0">
                <a:latin typeface="Times New Roman"/>
                <a:cs typeface="Times New Roman"/>
              </a:rPr>
              <a:t>than x, where k </a:t>
            </a:r>
            <a:r>
              <a:rPr sz="1662" spc="-401" dirty="0">
                <a:latin typeface="Times New Roman"/>
                <a:cs typeface="Times New Roman"/>
              </a:rPr>
              <a:t> </a:t>
            </a:r>
            <a:r>
              <a:rPr sz="1662" spc="-5" dirty="0">
                <a:latin typeface="Times New Roman"/>
                <a:cs typeface="Times New Roman"/>
              </a:rPr>
              <a:t>is</a:t>
            </a:r>
            <a:r>
              <a:rPr sz="1662" spc="-14" dirty="0">
                <a:latin typeface="Times New Roman"/>
                <a:cs typeface="Times New Roman"/>
              </a:rPr>
              <a:t> </a:t>
            </a:r>
            <a:r>
              <a:rPr sz="1662" dirty="0">
                <a:latin typeface="Times New Roman"/>
                <a:cs typeface="Times New Roman"/>
              </a:rPr>
              <a:t>an</a:t>
            </a:r>
            <a:r>
              <a:rPr sz="1662" spc="5" dirty="0">
                <a:latin typeface="Times New Roman"/>
                <a:cs typeface="Times New Roman"/>
              </a:rPr>
              <a:t> </a:t>
            </a:r>
            <a:r>
              <a:rPr sz="1662" dirty="0">
                <a:latin typeface="Times New Roman"/>
                <a:cs typeface="Times New Roman"/>
              </a:rPr>
              <a:t>integer</a:t>
            </a:r>
            <a:r>
              <a:rPr sz="1662" spc="-18" dirty="0">
                <a:latin typeface="Times New Roman"/>
                <a:cs typeface="Times New Roman"/>
              </a:rPr>
              <a:t> </a:t>
            </a:r>
            <a:r>
              <a:rPr sz="1662" dirty="0">
                <a:latin typeface="Times New Roman"/>
                <a:cs typeface="Times New Roman"/>
              </a:rPr>
              <a:t>such</a:t>
            </a:r>
            <a:r>
              <a:rPr sz="1662" spc="-9" dirty="0">
                <a:latin typeface="Times New Roman"/>
                <a:cs typeface="Times New Roman"/>
              </a:rPr>
              <a:t> </a:t>
            </a:r>
            <a:r>
              <a:rPr sz="1662" dirty="0">
                <a:latin typeface="Times New Roman"/>
                <a:cs typeface="Times New Roman"/>
              </a:rPr>
              <a:t>that 0&lt;k&lt;q.</a:t>
            </a:r>
            <a:r>
              <a:rPr sz="1662" spc="-18" dirty="0">
                <a:latin typeface="Times New Roman"/>
                <a:cs typeface="Times New Roman"/>
              </a:rPr>
              <a:t> </a:t>
            </a:r>
            <a:r>
              <a:rPr sz="1662" dirty="0">
                <a:latin typeface="Times New Roman"/>
                <a:cs typeface="Times New Roman"/>
              </a:rPr>
              <a:t>There</a:t>
            </a:r>
            <a:r>
              <a:rPr sz="1662" spc="-14" dirty="0">
                <a:latin typeface="Times New Roman"/>
                <a:cs typeface="Times New Roman"/>
              </a:rPr>
              <a:t> </a:t>
            </a:r>
            <a:r>
              <a:rPr sz="1662" dirty="0">
                <a:latin typeface="Times New Roman"/>
                <a:cs typeface="Times New Roman"/>
              </a:rPr>
              <a:t>are </a:t>
            </a:r>
            <a:r>
              <a:rPr sz="1662" spc="5" dirty="0">
                <a:latin typeface="Times New Roman"/>
                <a:cs typeface="Times New Roman"/>
              </a:rPr>
              <a:t>q-1</a:t>
            </a:r>
            <a:r>
              <a:rPr sz="1662" spc="-9" dirty="0">
                <a:latin typeface="Times New Roman"/>
                <a:cs typeface="Times New Roman"/>
              </a:rPr>
              <a:t> </a:t>
            </a:r>
            <a:r>
              <a:rPr sz="1662" dirty="0">
                <a:latin typeface="Times New Roman"/>
                <a:cs typeface="Times New Roman"/>
              </a:rPr>
              <a:t>q-quantiles.</a:t>
            </a:r>
            <a:endParaRPr sz="1662">
              <a:latin typeface="Times New Roman"/>
              <a:cs typeface="Times New Roman"/>
            </a:endParaRPr>
          </a:p>
          <a:p>
            <a:pPr marL="721573" marR="434350" lvl="1" indent="-264948" algn="just">
              <a:spcBef>
                <a:spcPts val="558"/>
              </a:spcBef>
              <a:buChar char="–"/>
              <a:tabLst>
                <a:tab pos="722160" algn="l"/>
              </a:tabLst>
            </a:pPr>
            <a:r>
              <a:rPr sz="1662" dirty="0">
                <a:latin typeface="Times New Roman"/>
                <a:cs typeface="Times New Roman"/>
              </a:rPr>
              <a:t>The 100-quantiles are </a:t>
            </a:r>
            <a:r>
              <a:rPr sz="1662" spc="-5" dirty="0">
                <a:latin typeface="Times New Roman"/>
                <a:cs typeface="Times New Roman"/>
              </a:rPr>
              <a:t>more commonly </a:t>
            </a:r>
            <a:r>
              <a:rPr sz="1662" dirty="0">
                <a:latin typeface="Times New Roman"/>
                <a:cs typeface="Times New Roman"/>
              </a:rPr>
              <a:t>referred to </a:t>
            </a:r>
            <a:r>
              <a:rPr sz="1662" spc="-5" dirty="0">
                <a:latin typeface="Times New Roman"/>
                <a:cs typeface="Times New Roman"/>
              </a:rPr>
              <a:t>as </a:t>
            </a:r>
            <a:r>
              <a:rPr sz="1662" b="1" dirty="0">
                <a:latin typeface="Times New Roman"/>
                <a:cs typeface="Times New Roman"/>
              </a:rPr>
              <a:t>percentiles</a:t>
            </a:r>
            <a:r>
              <a:rPr sz="1662" dirty="0">
                <a:latin typeface="Times New Roman"/>
                <a:cs typeface="Times New Roman"/>
              </a:rPr>
              <a:t>; they divide the data </a:t>
            </a:r>
            <a:r>
              <a:rPr sz="1662" spc="-401" dirty="0">
                <a:latin typeface="Times New Roman"/>
                <a:cs typeface="Times New Roman"/>
              </a:rPr>
              <a:t> </a:t>
            </a:r>
            <a:r>
              <a:rPr sz="1662" dirty="0">
                <a:latin typeface="Times New Roman"/>
                <a:cs typeface="Times New Roman"/>
              </a:rPr>
              <a:t>distribution</a:t>
            </a:r>
            <a:r>
              <a:rPr sz="1662" spc="-23" dirty="0">
                <a:latin typeface="Times New Roman"/>
                <a:cs typeface="Times New Roman"/>
              </a:rPr>
              <a:t> </a:t>
            </a:r>
            <a:r>
              <a:rPr sz="1662" dirty="0">
                <a:latin typeface="Times New Roman"/>
                <a:cs typeface="Times New Roman"/>
              </a:rPr>
              <a:t>into</a:t>
            </a:r>
            <a:r>
              <a:rPr sz="1662" spc="-9" dirty="0">
                <a:latin typeface="Times New Roman"/>
                <a:cs typeface="Times New Roman"/>
              </a:rPr>
              <a:t> </a:t>
            </a:r>
            <a:r>
              <a:rPr sz="1662" dirty="0">
                <a:latin typeface="Times New Roman"/>
                <a:cs typeface="Times New Roman"/>
              </a:rPr>
              <a:t>100 equal-sized</a:t>
            </a:r>
            <a:r>
              <a:rPr sz="1662" spc="-32" dirty="0">
                <a:latin typeface="Times New Roman"/>
                <a:cs typeface="Times New Roman"/>
              </a:rPr>
              <a:t> </a:t>
            </a:r>
            <a:r>
              <a:rPr sz="1662" dirty="0">
                <a:latin typeface="Times New Roman"/>
                <a:cs typeface="Times New Roman"/>
              </a:rPr>
              <a:t>consecutive</a:t>
            </a:r>
            <a:r>
              <a:rPr sz="1662" spc="-14" dirty="0">
                <a:latin typeface="Times New Roman"/>
                <a:cs typeface="Times New Roman"/>
              </a:rPr>
              <a:t> </a:t>
            </a:r>
            <a:r>
              <a:rPr sz="1662" spc="-5" dirty="0">
                <a:latin typeface="Times New Roman"/>
                <a:cs typeface="Times New Roman"/>
              </a:rPr>
              <a:t>sets.</a:t>
            </a:r>
            <a:endParaRPr sz="1662">
              <a:latin typeface="Times New Roman"/>
              <a:cs typeface="Times New Roman"/>
            </a:endParaRPr>
          </a:p>
          <a:p>
            <a:pPr marL="351701" indent="-316531" algn="just">
              <a:spcBef>
                <a:spcPts val="1098"/>
              </a:spcBef>
              <a:buFont typeface="Times New Roman"/>
              <a:buChar char="•"/>
              <a:tabLst>
                <a:tab pos="351701" algn="l"/>
              </a:tabLst>
            </a:pPr>
            <a:r>
              <a:rPr sz="1846" b="1" dirty="0">
                <a:solidFill>
                  <a:srgbClr val="FF0000"/>
                </a:solidFill>
                <a:latin typeface="Times New Roman"/>
                <a:cs typeface="Times New Roman"/>
              </a:rPr>
              <a:t>Quartiles</a:t>
            </a:r>
            <a:r>
              <a:rPr sz="1846" dirty="0">
                <a:latin typeface="Times New Roman"/>
                <a:cs typeface="Times New Roman"/>
              </a:rPr>
              <a:t>:</a:t>
            </a:r>
            <a:r>
              <a:rPr sz="1846" spc="-51" dirty="0">
                <a:latin typeface="Times New Roman"/>
                <a:cs typeface="Times New Roman"/>
              </a:rPr>
              <a:t> </a:t>
            </a:r>
            <a:r>
              <a:rPr sz="1846" dirty="0">
                <a:latin typeface="Times New Roman"/>
                <a:cs typeface="Times New Roman"/>
              </a:rPr>
              <a:t>The</a:t>
            </a:r>
            <a:r>
              <a:rPr sz="1846" spc="-5" dirty="0">
                <a:latin typeface="Times New Roman"/>
                <a:cs typeface="Times New Roman"/>
              </a:rPr>
              <a:t> </a:t>
            </a:r>
            <a:r>
              <a:rPr sz="1846" dirty="0">
                <a:latin typeface="Times New Roman"/>
                <a:cs typeface="Times New Roman"/>
              </a:rPr>
              <a:t>4-quantiles</a:t>
            </a:r>
            <a:r>
              <a:rPr sz="1846" spc="-42" dirty="0">
                <a:latin typeface="Times New Roman"/>
                <a:cs typeface="Times New Roman"/>
              </a:rPr>
              <a:t> </a:t>
            </a:r>
            <a:r>
              <a:rPr sz="1846" dirty="0">
                <a:latin typeface="Times New Roman"/>
                <a:cs typeface="Times New Roman"/>
              </a:rPr>
              <a:t>are</a:t>
            </a:r>
            <a:r>
              <a:rPr sz="1846" spc="-9"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three</a:t>
            </a:r>
            <a:r>
              <a:rPr sz="1846" spc="-18" dirty="0">
                <a:latin typeface="Times New Roman"/>
                <a:cs typeface="Times New Roman"/>
              </a:rPr>
              <a:t> </a:t>
            </a:r>
            <a:r>
              <a:rPr sz="1846" dirty="0">
                <a:latin typeface="Times New Roman"/>
                <a:cs typeface="Times New Roman"/>
              </a:rPr>
              <a:t>data</a:t>
            </a:r>
            <a:r>
              <a:rPr sz="1846" spc="-9" dirty="0">
                <a:latin typeface="Times New Roman"/>
                <a:cs typeface="Times New Roman"/>
              </a:rPr>
              <a:t> </a:t>
            </a:r>
            <a:r>
              <a:rPr sz="1846" dirty="0">
                <a:latin typeface="Times New Roman"/>
                <a:cs typeface="Times New Roman"/>
              </a:rPr>
              <a:t>points</a:t>
            </a:r>
            <a:r>
              <a:rPr sz="1846" spc="-28" dirty="0">
                <a:latin typeface="Times New Roman"/>
                <a:cs typeface="Times New Roman"/>
              </a:rPr>
              <a:t> </a:t>
            </a:r>
            <a:r>
              <a:rPr sz="1846" dirty="0">
                <a:latin typeface="Times New Roman"/>
                <a:cs typeface="Times New Roman"/>
              </a:rPr>
              <a:t>that</a:t>
            </a:r>
            <a:r>
              <a:rPr sz="1846" spc="-28" dirty="0">
                <a:latin typeface="Times New Roman"/>
                <a:cs typeface="Times New Roman"/>
              </a:rPr>
              <a:t> </a:t>
            </a:r>
            <a:r>
              <a:rPr sz="1846" dirty="0">
                <a:latin typeface="Times New Roman"/>
                <a:cs typeface="Times New Roman"/>
              </a:rPr>
              <a:t>split</a:t>
            </a:r>
            <a:r>
              <a:rPr sz="1846" spc="-23"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data</a:t>
            </a:r>
            <a:r>
              <a:rPr sz="1846" spc="-14" dirty="0">
                <a:latin typeface="Times New Roman"/>
                <a:cs typeface="Times New Roman"/>
              </a:rPr>
              <a:t> </a:t>
            </a:r>
            <a:r>
              <a:rPr sz="1846" spc="-5" dirty="0">
                <a:latin typeface="Times New Roman"/>
                <a:cs typeface="Times New Roman"/>
              </a:rPr>
              <a:t>distribution</a:t>
            </a:r>
            <a:r>
              <a:rPr sz="1846" spc="-37" dirty="0">
                <a:latin typeface="Times New Roman"/>
                <a:cs typeface="Times New Roman"/>
              </a:rPr>
              <a:t> </a:t>
            </a:r>
            <a:r>
              <a:rPr sz="1846" dirty="0">
                <a:latin typeface="Times New Roman"/>
                <a:cs typeface="Times New Roman"/>
              </a:rPr>
              <a:t>into</a:t>
            </a:r>
            <a:endParaRPr sz="1846">
              <a:latin typeface="Times New Roman"/>
              <a:cs typeface="Times New Roman"/>
            </a:endParaRPr>
          </a:p>
          <a:p>
            <a:pPr marL="351701" algn="just">
              <a:spcBef>
                <a:spcPts val="5"/>
              </a:spcBef>
            </a:pPr>
            <a:r>
              <a:rPr sz="1846" spc="5" dirty="0">
                <a:latin typeface="Times New Roman"/>
                <a:cs typeface="Times New Roman"/>
              </a:rPr>
              <a:t>four</a:t>
            </a:r>
            <a:r>
              <a:rPr sz="1846" spc="-32" dirty="0">
                <a:latin typeface="Times New Roman"/>
                <a:cs typeface="Times New Roman"/>
              </a:rPr>
              <a:t> </a:t>
            </a:r>
            <a:r>
              <a:rPr sz="1846" dirty="0">
                <a:latin typeface="Times New Roman"/>
                <a:cs typeface="Times New Roman"/>
              </a:rPr>
              <a:t>equal</a:t>
            </a:r>
            <a:r>
              <a:rPr sz="1846" spc="-23" dirty="0">
                <a:latin typeface="Times New Roman"/>
                <a:cs typeface="Times New Roman"/>
              </a:rPr>
              <a:t> </a:t>
            </a:r>
            <a:r>
              <a:rPr sz="1846" dirty="0">
                <a:latin typeface="Times New Roman"/>
                <a:cs typeface="Times New Roman"/>
              </a:rPr>
              <a:t>parts;</a:t>
            </a:r>
            <a:r>
              <a:rPr sz="1846" spc="-37" dirty="0">
                <a:latin typeface="Times New Roman"/>
                <a:cs typeface="Times New Roman"/>
              </a:rPr>
              <a:t> </a:t>
            </a:r>
            <a:r>
              <a:rPr sz="1846" dirty="0">
                <a:latin typeface="Times New Roman"/>
                <a:cs typeface="Times New Roman"/>
              </a:rPr>
              <a:t>each part</a:t>
            </a:r>
            <a:r>
              <a:rPr sz="1846" spc="-18" dirty="0">
                <a:latin typeface="Times New Roman"/>
                <a:cs typeface="Times New Roman"/>
              </a:rPr>
              <a:t> </a:t>
            </a:r>
            <a:r>
              <a:rPr sz="1846" dirty="0">
                <a:latin typeface="Times New Roman"/>
                <a:cs typeface="Times New Roman"/>
              </a:rPr>
              <a:t>represents</a:t>
            </a:r>
            <a:r>
              <a:rPr sz="1846" spc="-46" dirty="0">
                <a:latin typeface="Times New Roman"/>
                <a:cs typeface="Times New Roman"/>
              </a:rPr>
              <a:t> </a:t>
            </a:r>
            <a:r>
              <a:rPr sz="1846" dirty="0">
                <a:latin typeface="Times New Roman"/>
                <a:cs typeface="Times New Roman"/>
              </a:rPr>
              <a:t>one-fourth</a:t>
            </a:r>
            <a:r>
              <a:rPr sz="1846" spc="-37" dirty="0">
                <a:latin typeface="Times New Roman"/>
                <a:cs typeface="Times New Roman"/>
              </a:rPr>
              <a:t> </a:t>
            </a:r>
            <a:r>
              <a:rPr sz="1846" dirty="0">
                <a:latin typeface="Times New Roman"/>
                <a:cs typeface="Times New Roman"/>
              </a:rPr>
              <a:t>of</a:t>
            </a:r>
            <a:r>
              <a:rPr sz="1846" spc="-14"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data</a:t>
            </a:r>
            <a:r>
              <a:rPr sz="1846" spc="-23" dirty="0">
                <a:latin typeface="Times New Roman"/>
                <a:cs typeface="Times New Roman"/>
              </a:rPr>
              <a:t> </a:t>
            </a:r>
            <a:r>
              <a:rPr sz="1846" dirty="0">
                <a:latin typeface="Times New Roman"/>
                <a:cs typeface="Times New Roman"/>
              </a:rPr>
              <a:t>distribution.</a:t>
            </a:r>
            <a:endParaRPr sz="1846">
              <a:latin typeface="Times New Roman"/>
              <a:cs typeface="Times New Roman"/>
            </a:endParaRPr>
          </a:p>
        </p:txBody>
      </p:sp>
      <p:pic>
        <p:nvPicPr>
          <p:cNvPr id="4" name="object 4"/>
          <p:cNvPicPr/>
          <p:nvPr/>
        </p:nvPicPr>
        <p:blipFill>
          <a:blip r:embed="rId2" cstate="print"/>
          <a:stretch>
            <a:fillRect/>
          </a:stretch>
        </p:blipFill>
        <p:spPr>
          <a:xfrm>
            <a:off x="834613" y="4686735"/>
            <a:ext cx="3109890" cy="1467737"/>
          </a:xfrm>
          <a:prstGeom prst="rect">
            <a:avLst/>
          </a:prstGeom>
        </p:spPr>
      </p:pic>
      <p:sp>
        <p:nvSpPr>
          <p:cNvPr id="5" name="object 5"/>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6" name="object 6"/>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69</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5C426A52-385A-587B-00C7-444E629D6778}"/>
              </a:ext>
            </a:extLst>
          </p:cNvPr>
          <p:cNvSpPr txBox="1">
            <a:spLocks noGrp="1"/>
          </p:cNvSpPr>
          <p:nvPr>
            <p:ph type="title"/>
          </p:nvPr>
        </p:nvSpPr>
        <p:spPr>
          <a:xfrm>
            <a:off x="1371600" y="838200"/>
            <a:ext cx="6400800" cy="3336811"/>
          </a:xfrm>
          <a:prstGeom prst="rect">
            <a:avLst/>
          </a:prstGeom>
        </p:spPr>
        <p:txBody>
          <a:bodyPr vert="horz" wrap="square" lIns="0" tIns="12700" rIns="0" bIns="0" rtlCol="0">
            <a:spAutoFit/>
          </a:bodyPr>
          <a:lstStyle/>
          <a:p>
            <a:pPr marL="12700">
              <a:spcBef>
                <a:spcPts val="100"/>
              </a:spcBef>
            </a:pPr>
            <a:br>
              <a:rPr lang="en-US" sz="3600" b="1" spc="-5" dirty="0">
                <a:solidFill>
                  <a:srgbClr val="FF0000"/>
                </a:solidFill>
              </a:rPr>
            </a:br>
            <a:r>
              <a:rPr sz="3600" b="1" spc="-5" dirty="0">
                <a:solidFill>
                  <a:srgbClr val="FF0000"/>
                </a:solidFill>
              </a:rPr>
              <a:t>Getting</a:t>
            </a:r>
            <a:r>
              <a:rPr sz="3600" b="1" dirty="0">
                <a:solidFill>
                  <a:srgbClr val="FF0000"/>
                </a:solidFill>
              </a:rPr>
              <a:t> </a:t>
            </a:r>
            <a:r>
              <a:rPr sz="3600" b="1" spc="-5" dirty="0">
                <a:solidFill>
                  <a:srgbClr val="FF0000"/>
                </a:solidFill>
              </a:rPr>
              <a:t>to</a:t>
            </a:r>
            <a:r>
              <a:rPr sz="3600" b="1" dirty="0">
                <a:solidFill>
                  <a:srgbClr val="FF0000"/>
                </a:solidFill>
              </a:rPr>
              <a:t> </a:t>
            </a:r>
            <a:r>
              <a:rPr sz="3600" b="1" spc="-5" dirty="0">
                <a:solidFill>
                  <a:srgbClr val="FF0000"/>
                </a:solidFill>
              </a:rPr>
              <a:t>Know</a:t>
            </a:r>
            <a:r>
              <a:rPr sz="3600" b="1" dirty="0">
                <a:solidFill>
                  <a:srgbClr val="FF0000"/>
                </a:solidFill>
              </a:rPr>
              <a:t> </a:t>
            </a:r>
            <a:r>
              <a:rPr sz="3600" b="1" spc="-5" dirty="0">
                <a:solidFill>
                  <a:srgbClr val="FF0000"/>
                </a:solidFill>
              </a:rPr>
              <a:t>Your</a:t>
            </a:r>
            <a:r>
              <a:rPr sz="3600" b="1" dirty="0">
                <a:solidFill>
                  <a:srgbClr val="FF0000"/>
                </a:solidFill>
              </a:rPr>
              <a:t> </a:t>
            </a:r>
            <a:r>
              <a:rPr sz="3600" b="1" spc="-5" dirty="0">
                <a:solidFill>
                  <a:srgbClr val="FF0000"/>
                </a:solidFill>
              </a:rPr>
              <a:t>Data</a:t>
            </a:r>
            <a:br>
              <a:rPr lang="en-US" sz="3600" spc="-5" dirty="0">
                <a:solidFill>
                  <a:srgbClr val="FF0000"/>
                </a:solidFill>
              </a:rPr>
            </a:br>
            <a:br>
              <a:rPr lang="en-US" sz="3600" spc="-5" dirty="0">
                <a:solidFill>
                  <a:srgbClr val="FF0000"/>
                </a:solidFill>
              </a:rPr>
            </a:br>
            <a:r>
              <a:rPr lang="en-US" sz="3600" b="1" spc="-5" dirty="0" err="1">
                <a:latin typeface="Times New Roman"/>
                <a:cs typeface="Times New Roman"/>
              </a:rPr>
              <a:t>Data</a:t>
            </a:r>
            <a:r>
              <a:rPr lang="en-US" sz="3600" b="1" spc="10" dirty="0">
                <a:latin typeface="Times New Roman"/>
                <a:cs typeface="Times New Roman"/>
              </a:rPr>
              <a:t> </a:t>
            </a:r>
            <a:r>
              <a:rPr lang="en-US" sz="3600" b="1" spc="-5" dirty="0">
                <a:latin typeface="Times New Roman"/>
                <a:cs typeface="Times New Roman"/>
              </a:rPr>
              <a:t>Objects and</a:t>
            </a:r>
            <a:r>
              <a:rPr lang="en-US" sz="3600" b="1" spc="10" dirty="0">
                <a:latin typeface="Times New Roman"/>
                <a:cs typeface="Times New Roman"/>
              </a:rPr>
              <a:t> </a:t>
            </a:r>
            <a:r>
              <a:rPr lang="en-US" sz="3600" b="1" spc="-5" dirty="0">
                <a:latin typeface="Times New Roman"/>
                <a:cs typeface="Times New Roman"/>
              </a:rPr>
              <a:t>Attribute</a:t>
            </a:r>
            <a:r>
              <a:rPr lang="en-US" sz="3600" b="1" spc="10" dirty="0">
                <a:latin typeface="Times New Roman"/>
                <a:cs typeface="Times New Roman"/>
              </a:rPr>
              <a:t> </a:t>
            </a:r>
            <a:r>
              <a:rPr lang="en-US" sz="3600" b="1" spc="-5" dirty="0">
                <a:latin typeface="Times New Roman"/>
                <a:cs typeface="Times New Roman"/>
              </a:rPr>
              <a:t>Types</a:t>
            </a:r>
            <a:br>
              <a:rPr lang="en-US" sz="3600" dirty="0">
                <a:latin typeface="Times New Roman"/>
                <a:cs typeface="Times New Roman"/>
              </a:rPr>
            </a:br>
            <a:endParaRPr sz="3600" dirty="0"/>
          </a:p>
        </p:txBody>
      </p:sp>
    </p:spTree>
    <p:extLst>
      <p:ext uri="{BB962C8B-B14F-4D97-AF65-F5344CB8AC3E}">
        <p14:creationId xmlns:p14="http://schemas.microsoft.com/office/powerpoint/2010/main" val="42479160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404447"/>
            <a:ext cx="5791200" cy="863550"/>
          </a:xfrm>
          <a:prstGeom prst="rect">
            <a:avLst/>
          </a:prstGeom>
          <a:solidFill>
            <a:schemeClr val="bg1"/>
          </a:solidFill>
        </p:spPr>
        <p:txBody>
          <a:bodyPr vert="horz" wrap="square" lIns="0" tIns="184638" rIns="0" bIns="0" rtlCol="0">
            <a:spAutoFit/>
          </a:bodyPr>
          <a:lstStyle/>
          <a:p>
            <a:pPr>
              <a:spcBef>
                <a:spcPts val="1454"/>
              </a:spcBef>
            </a:pPr>
            <a:r>
              <a:rPr dirty="0">
                <a:solidFill>
                  <a:srgbClr val="FF0000"/>
                </a:solidFill>
              </a:rPr>
              <a:t>Outliers</a:t>
            </a:r>
          </a:p>
        </p:txBody>
      </p:sp>
      <p:sp>
        <p:nvSpPr>
          <p:cNvPr id="3" name="object 3"/>
          <p:cNvSpPr txBox="1"/>
          <p:nvPr/>
        </p:nvSpPr>
        <p:spPr>
          <a:xfrm>
            <a:off x="424376" y="1411459"/>
            <a:ext cx="8309903" cy="1758164"/>
          </a:xfrm>
          <a:prstGeom prst="rect">
            <a:avLst/>
          </a:prstGeom>
        </p:spPr>
        <p:txBody>
          <a:bodyPr vert="horz" wrap="square" lIns="0" tIns="12309" rIns="0" bIns="0" rtlCol="0">
            <a:spAutoFit/>
          </a:bodyPr>
          <a:lstStyle/>
          <a:p>
            <a:pPr marL="328254" indent="-316531">
              <a:spcBef>
                <a:spcPts val="97"/>
              </a:spcBef>
              <a:buFont typeface="Times New Roman"/>
              <a:buChar char="•"/>
              <a:tabLst>
                <a:tab pos="327668" algn="l"/>
                <a:tab pos="328254" algn="l"/>
                <a:tab pos="4233895" algn="l"/>
              </a:tabLst>
            </a:pPr>
            <a:r>
              <a:rPr sz="1846" b="1" dirty="0">
                <a:latin typeface="Times New Roman"/>
                <a:cs typeface="Times New Roman"/>
              </a:rPr>
              <a:t>Outliers</a:t>
            </a:r>
            <a:r>
              <a:rPr sz="1846" b="1" spc="-32" dirty="0">
                <a:latin typeface="Times New Roman"/>
                <a:cs typeface="Times New Roman"/>
              </a:rPr>
              <a:t> </a:t>
            </a:r>
            <a:r>
              <a:rPr sz="1846" dirty="0">
                <a:latin typeface="Times New Roman"/>
                <a:cs typeface="Times New Roman"/>
              </a:rPr>
              <a:t>can be</a:t>
            </a:r>
            <a:r>
              <a:rPr sz="1846" spc="5" dirty="0">
                <a:latin typeface="Times New Roman"/>
                <a:cs typeface="Times New Roman"/>
              </a:rPr>
              <a:t> </a:t>
            </a:r>
            <a:r>
              <a:rPr sz="1846" dirty="0">
                <a:latin typeface="Times New Roman"/>
                <a:cs typeface="Times New Roman"/>
              </a:rPr>
              <a:t>identified</a:t>
            </a:r>
            <a:r>
              <a:rPr sz="1846" spc="-32" dirty="0">
                <a:latin typeface="Times New Roman"/>
                <a:cs typeface="Times New Roman"/>
              </a:rPr>
              <a:t> </a:t>
            </a:r>
            <a:r>
              <a:rPr sz="1846" dirty="0">
                <a:latin typeface="Times New Roman"/>
                <a:cs typeface="Times New Roman"/>
              </a:rPr>
              <a:t>by</a:t>
            </a:r>
            <a:r>
              <a:rPr sz="1846" spc="-5" dirty="0">
                <a:latin typeface="Times New Roman"/>
                <a:cs typeface="Times New Roman"/>
              </a:rPr>
              <a:t> </a:t>
            </a:r>
            <a:r>
              <a:rPr sz="1846" dirty="0">
                <a:latin typeface="Times New Roman"/>
                <a:cs typeface="Times New Roman"/>
              </a:rPr>
              <a:t>the</a:t>
            </a:r>
            <a:r>
              <a:rPr sz="1846" spc="-9" dirty="0">
                <a:latin typeface="Times New Roman"/>
                <a:cs typeface="Times New Roman"/>
              </a:rPr>
              <a:t> </a:t>
            </a:r>
            <a:r>
              <a:rPr sz="1846" dirty="0">
                <a:latin typeface="Times New Roman"/>
                <a:cs typeface="Times New Roman"/>
              </a:rPr>
              <a:t>help</a:t>
            </a:r>
            <a:r>
              <a:rPr sz="1846" spc="-9" dirty="0">
                <a:latin typeface="Times New Roman"/>
                <a:cs typeface="Times New Roman"/>
              </a:rPr>
              <a:t> </a:t>
            </a:r>
            <a:r>
              <a:rPr sz="1846" dirty="0">
                <a:latin typeface="Times New Roman"/>
                <a:cs typeface="Times New Roman"/>
              </a:rPr>
              <a:t>of	</a:t>
            </a:r>
            <a:r>
              <a:rPr sz="1846" b="1" i="1" spc="-5" dirty="0">
                <a:latin typeface="Times New Roman"/>
                <a:cs typeface="Times New Roman"/>
              </a:rPr>
              <a:t>interquartile</a:t>
            </a:r>
            <a:r>
              <a:rPr sz="1846" b="1" i="1" spc="-32" dirty="0">
                <a:latin typeface="Times New Roman"/>
                <a:cs typeface="Times New Roman"/>
              </a:rPr>
              <a:t> </a:t>
            </a:r>
            <a:r>
              <a:rPr sz="1846" b="1" i="1" dirty="0">
                <a:latin typeface="Times New Roman"/>
                <a:cs typeface="Times New Roman"/>
              </a:rPr>
              <a:t>range</a:t>
            </a:r>
            <a:r>
              <a:rPr sz="1846" b="1" i="1" spc="-14" dirty="0">
                <a:latin typeface="Times New Roman"/>
                <a:cs typeface="Times New Roman"/>
              </a:rPr>
              <a:t> </a:t>
            </a:r>
            <a:r>
              <a:rPr sz="1846" dirty="0">
                <a:latin typeface="Times New Roman"/>
                <a:cs typeface="Times New Roman"/>
              </a:rPr>
              <a:t>or</a:t>
            </a:r>
            <a:r>
              <a:rPr sz="1846" spc="-9" dirty="0">
                <a:latin typeface="Times New Roman"/>
                <a:cs typeface="Times New Roman"/>
              </a:rPr>
              <a:t> </a:t>
            </a:r>
            <a:r>
              <a:rPr sz="1846" b="1" i="1" dirty="0">
                <a:latin typeface="Times New Roman"/>
                <a:cs typeface="Times New Roman"/>
              </a:rPr>
              <a:t>standard</a:t>
            </a:r>
            <a:r>
              <a:rPr sz="1846" b="1" i="1" spc="-42" dirty="0">
                <a:latin typeface="Times New Roman"/>
                <a:cs typeface="Times New Roman"/>
              </a:rPr>
              <a:t> </a:t>
            </a:r>
            <a:r>
              <a:rPr sz="1846" b="1" i="1" dirty="0">
                <a:latin typeface="Times New Roman"/>
                <a:cs typeface="Times New Roman"/>
              </a:rPr>
              <a:t>deviation</a:t>
            </a:r>
            <a:endParaRPr sz="1846" dirty="0">
              <a:latin typeface="Times New Roman"/>
              <a:cs typeface="Times New Roman"/>
            </a:endParaRPr>
          </a:p>
          <a:p>
            <a:pPr marL="328254"/>
            <a:r>
              <a:rPr sz="1846" spc="-5" dirty="0">
                <a:latin typeface="Times New Roman"/>
                <a:cs typeface="Times New Roman"/>
              </a:rPr>
              <a:t>measures.</a:t>
            </a:r>
            <a:endParaRPr sz="1846" dirty="0">
              <a:latin typeface="Times New Roman"/>
              <a:cs typeface="Times New Roman"/>
            </a:endParaRPr>
          </a:p>
          <a:p>
            <a:pPr marL="698127" marR="4689" lvl="1" indent="-264948">
              <a:spcBef>
                <a:spcPts val="563"/>
              </a:spcBef>
              <a:buChar char="–"/>
              <a:tabLst>
                <a:tab pos="698127" algn="l"/>
                <a:tab pos="698713" algn="l"/>
              </a:tabLst>
            </a:pPr>
            <a:r>
              <a:rPr sz="1662" spc="-5" dirty="0">
                <a:latin typeface="Times New Roman"/>
                <a:cs typeface="Times New Roman"/>
              </a:rPr>
              <a:t>Suspected</a:t>
            </a:r>
            <a:r>
              <a:rPr sz="1662" spc="-14" dirty="0">
                <a:latin typeface="Times New Roman"/>
                <a:cs typeface="Times New Roman"/>
              </a:rPr>
              <a:t> </a:t>
            </a:r>
            <a:r>
              <a:rPr sz="1662" dirty="0">
                <a:latin typeface="Times New Roman"/>
                <a:cs typeface="Times New Roman"/>
              </a:rPr>
              <a:t>outliers</a:t>
            </a:r>
            <a:r>
              <a:rPr sz="1662" spc="-23" dirty="0">
                <a:latin typeface="Times New Roman"/>
                <a:cs typeface="Times New Roman"/>
              </a:rPr>
              <a:t> </a:t>
            </a:r>
            <a:r>
              <a:rPr sz="1662" dirty="0">
                <a:latin typeface="Times New Roman"/>
                <a:cs typeface="Times New Roman"/>
              </a:rPr>
              <a:t>are values</a:t>
            </a:r>
            <a:r>
              <a:rPr sz="1662" spc="-9" dirty="0">
                <a:latin typeface="Times New Roman"/>
                <a:cs typeface="Times New Roman"/>
              </a:rPr>
              <a:t> </a:t>
            </a:r>
            <a:r>
              <a:rPr sz="1662" dirty="0">
                <a:latin typeface="Times New Roman"/>
                <a:cs typeface="Times New Roman"/>
              </a:rPr>
              <a:t>falling</a:t>
            </a:r>
            <a:r>
              <a:rPr sz="1662" spc="-18" dirty="0">
                <a:latin typeface="Times New Roman"/>
                <a:cs typeface="Times New Roman"/>
              </a:rPr>
              <a:t> </a:t>
            </a:r>
            <a:r>
              <a:rPr sz="1662" dirty="0">
                <a:latin typeface="Times New Roman"/>
                <a:cs typeface="Times New Roman"/>
              </a:rPr>
              <a:t>at least</a:t>
            </a:r>
            <a:r>
              <a:rPr sz="1662" spc="-5" dirty="0">
                <a:latin typeface="Times New Roman"/>
                <a:cs typeface="Times New Roman"/>
              </a:rPr>
              <a:t> </a:t>
            </a:r>
            <a:r>
              <a:rPr sz="1662" dirty="0">
                <a:latin typeface="Times New Roman"/>
                <a:cs typeface="Times New Roman"/>
              </a:rPr>
              <a:t>1.5xIQR above the third</a:t>
            </a:r>
            <a:r>
              <a:rPr sz="1662" spc="-18" dirty="0">
                <a:latin typeface="Times New Roman"/>
                <a:cs typeface="Times New Roman"/>
              </a:rPr>
              <a:t> </a:t>
            </a:r>
            <a:r>
              <a:rPr sz="1662" dirty="0">
                <a:latin typeface="Times New Roman"/>
                <a:cs typeface="Times New Roman"/>
              </a:rPr>
              <a:t>quartile</a:t>
            </a:r>
            <a:r>
              <a:rPr sz="1662" spc="-14" dirty="0">
                <a:latin typeface="Times New Roman"/>
                <a:cs typeface="Times New Roman"/>
              </a:rPr>
              <a:t> </a:t>
            </a:r>
            <a:r>
              <a:rPr sz="1662" dirty="0">
                <a:latin typeface="Times New Roman"/>
                <a:cs typeface="Times New Roman"/>
              </a:rPr>
              <a:t>or below</a:t>
            </a:r>
            <a:r>
              <a:rPr sz="1662" spc="-9" dirty="0">
                <a:latin typeface="Times New Roman"/>
                <a:cs typeface="Times New Roman"/>
              </a:rPr>
              <a:t> </a:t>
            </a:r>
            <a:r>
              <a:rPr sz="1662" dirty="0">
                <a:latin typeface="Times New Roman"/>
                <a:cs typeface="Times New Roman"/>
              </a:rPr>
              <a:t>the </a:t>
            </a:r>
            <a:r>
              <a:rPr sz="1662" spc="-401" dirty="0">
                <a:latin typeface="Times New Roman"/>
                <a:cs typeface="Times New Roman"/>
              </a:rPr>
              <a:t> </a:t>
            </a:r>
            <a:r>
              <a:rPr sz="1662" spc="-5" dirty="0">
                <a:latin typeface="Times New Roman"/>
                <a:cs typeface="Times New Roman"/>
              </a:rPr>
              <a:t>first </a:t>
            </a:r>
            <a:r>
              <a:rPr sz="1662" dirty="0">
                <a:latin typeface="Times New Roman"/>
                <a:cs typeface="Times New Roman"/>
              </a:rPr>
              <a:t>quartile.</a:t>
            </a:r>
          </a:p>
          <a:p>
            <a:pPr marL="698127" marR="77374" lvl="1" indent="-264948">
              <a:lnSpc>
                <a:spcPct val="109000"/>
              </a:lnSpc>
              <a:spcBef>
                <a:spcPts val="374"/>
              </a:spcBef>
              <a:buChar char="–"/>
              <a:tabLst>
                <a:tab pos="698127" algn="l"/>
                <a:tab pos="698713" algn="l"/>
              </a:tabLst>
            </a:pPr>
            <a:r>
              <a:rPr sz="1662" spc="-5" dirty="0">
                <a:latin typeface="Times New Roman"/>
                <a:cs typeface="Times New Roman"/>
              </a:rPr>
              <a:t>Suspected </a:t>
            </a:r>
            <a:r>
              <a:rPr sz="1662" dirty="0">
                <a:latin typeface="Times New Roman"/>
                <a:cs typeface="Times New Roman"/>
              </a:rPr>
              <a:t>outliers are values that fall outside of the range of</a:t>
            </a:r>
            <a:r>
              <a:rPr sz="1662" spc="5" dirty="0">
                <a:latin typeface="Times New Roman"/>
                <a:cs typeface="Times New Roman"/>
              </a:rPr>
              <a:t> </a:t>
            </a:r>
            <a:r>
              <a:rPr sz="1662" dirty="0">
                <a:latin typeface="Times New Roman"/>
                <a:cs typeface="Times New Roman"/>
              </a:rPr>
              <a:t>μ–Nσ and </a:t>
            </a:r>
            <a:r>
              <a:rPr sz="1662" spc="-5" dirty="0">
                <a:latin typeface="Times New Roman"/>
                <a:cs typeface="Times New Roman"/>
              </a:rPr>
              <a:t>μ+Nσ where </a:t>
            </a:r>
            <a:r>
              <a:rPr sz="1662" dirty="0">
                <a:latin typeface="Times New Roman"/>
                <a:cs typeface="Times New Roman"/>
              </a:rPr>
              <a:t>μ is </a:t>
            </a:r>
            <a:r>
              <a:rPr sz="1662" spc="-401" dirty="0">
                <a:latin typeface="Times New Roman"/>
                <a:cs typeface="Times New Roman"/>
              </a:rPr>
              <a:t> </a:t>
            </a:r>
            <a:r>
              <a:rPr sz="1662" spc="-5" dirty="0">
                <a:latin typeface="Times New Roman"/>
                <a:cs typeface="Times New Roman"/>
              </a:rPr>
              <a:t>mean</a:t>
            </a:r>
            <a:r>
              <a:rPr sz="1662" spc="-14" dirty="0">
                <a:latin typeface="Times New Roman"/>
                <a:cs typeface="Times New Roman"/>
              </a:rPr>
              <a:t> </a:t>
            </a:r>
            <a:r>
              <a:rPr sz="1662" dirty="0">
                <a:latin typeface="Times New Roman"/>
                <a:cs typeface="Times New Roman"/>
              </a:rPr>
              <a:t>and</a:t>
            </a:r>
            <a:r>
              <a:rPr sz="1662" spc="5" dirty="0">
                <a:latin typeface="Times New Roman"/>
                <a:cs typeface="Times New Roman"/>
              </a:rPr>
              <a:t> </a:t>
            </a:r>
            <a:r>
              <a:rPr sz="1662" dirty="0">
                <a:latin typeface="Times New Roman"/>
                <a:cs typeface="Times New Roman"/>
              </a:rPr>
              <a:t>σ</a:t>
            </a:r>
            <a:r>
              <a:rPr sz="1662" spc="-5" dirty="0">
                <a:latin typeface="Times New Roman"/>
                <a:cs typeface="Times New Roman"/>
              </a:rPr>
              <a:t> </a:t>
            </a:r>
            <a:r>
              <a:rPr sz="1662" dirty="0">
                <a:latin typeface="Times New Roman"/>
                <a:cs typeface="Times New Roman"/>
              </a:rPr>
              <a:t>is </a:t>
            </a:r>
            <a:r>
              <a:rPr sz="1662" spc="-5" dirty="0">
                <a:latin typeface="Times New Roman"/>
                <a:cs typeface="Times New Roman"/>
              </a:rPr>
              <a:t>standard</a:t>
            </a:r>
            <a:r>
              <a:rPr sz="1662" spc="-9" dirty="0">
                <a:latin typeface="Times New Roman"/>
                <a:cs typeface="Times New Roman"/>
              </a:rPr>
              <a:t> </a:t>
            </a:r>
            <a:r>
              <a:rPr sz="1662" dirty="0">
                <a:latin typeface="Times New Roman"/>
                <a:cs typeface="Times New Roman"/>
              </a:rPr>
              <a:t>deviation.</a:t>
            </a:r>
            <a:r>
              <a:rPr sz="1662" spc="-23" dirty="0">
                <a:latin typeface="Times New Roman"/>
                <a:cs typeface="Times New Roman"/>
              </a:rPr>
              <a:t> </a:t>
            </a:r>
            <a:endParaRPr sz="1662" dirty="0">
              <a:latin typeface="Times New Roman"/>
              <a:cs typeface="Times New Roman"/>
            </a:endParaRPr>
          </a:p>
        </p:txBody>
      </p:sp>
      <p:sp>
        <p:nvSpPr>
          <p:cNvPr id="5" name="object 5"/>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6" name="object 6"/>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70</a:t>
            </a:fld>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71</a:t>
            </a:fld>
            <a:endParaRPr dirty="0"/>
          </a:p>
        </p:txBody>
      </p:sp>
      <p:sp>
        <p:nvSpPr>
          <p:cNvPr id="2" name="object 2"/>
          <p:cNvSpPr txBox="1">
            <a:spLocks noGrp="1"/>
          </p:cNvSpPr>
          <p:nvPr>
            <p:ph type="title"/>
          </p:nvPr>
        </p:nvSpPr>
        <p:spPr>
          <a:xfrm>
            <a:off x="1295400" y="404446"/>
            <a:ext cx="5943600" cy="1048215"/>
          </a:xfrm>
          <a:prstGeom prst="rect">
            <a:avLst/>
          </a:prstGeom>
          <a:solidFill>
            <a:schemeClr val="bg1"/>
          </a:solidFill>
        </p:spPr>
        <p:txBody>
          <a:bodyPr vert="horz" wrap="square" lIns="0" tIns="184638" rIns="0" bIns="0" rtlCol="0">
            <a:spAutoFit/>
          </a:bodyPr>
          <a:lstStyle/>
          <a:p>
            <a:pPr marL="336461">
              <a:spcBef>
                <a:spcPts val="1454"/>
              </a:spcBef>
            </a:pPr>
            <a:r>
              <a:rPr sz="2800" dirty="0">
                <a:solidFill>
                  <a:srgbClr val="FF0000"/>
                </a:solidFill>
                <a:latin typeface="Times New Roman" panose="02020603050405020304" pitchFamily="18" charset="0"/>
                <a:cs typeface="Times New Roman" panose="02020603050405020304" pitchFamily="18" charset="0"/>
              </a:rPr>
              <a:t>Graphic</a:t>
            </a:r>
            <a:r>
              <a:rPr sz="2800" spc="-14" dirty="0">
                <a:solidFill>
                  <a:srgbClr val="FF0000"/>
                </a:solidFill>
                <a:latin typeface="Times New Roman" panose="02020603050405020304" pitchFamily="18" charset="0"/>
                <a:cs typeface="Times New Roman" panose="02020603050405020304" pitchFamily="18" charset="0"/>
              </a:rPr>
              <a:t> </a:t>
            </a:r>
            <a:r>
              <a:rPr sz="2800" dirty="0">
                <a:solidFill>
                  <a:srgbClr val="FF0000"/>
                </a:solidFill>
                <a:latin typeface="Times New Roman" panose="02020603050405020304" pitchFamily="18" charset="0"/>
                <a:cs typeface="Times New Roman" panose="02020603050405020304" pitchFamily="18" charset="0"/>
              </a:rPr>
              <a:t>Displays</a:t>
            </a:r>
            <a:r>
              <a:rPr sz="2800" spc="-9" dirty="0">
                <a:solidFill>
                  <a:srgbClr val="FF0000"/>
                </a:solidFill>
                <a:latin typeface="Times New Roman" panose="02020603050405020304" pitchFamily="18" charset="0"/>
                <a:cs typeface="Times New Roman" panose="02020603050405020304" pitchFamily="18" charset="0"/>
              </a:rPr>
              <a:t> </a:t>
            </a:r>
            <a:r>
              <a:rPr sz="2800" dirty="0">
                <a:solidFill>
                  <a:srgbClr val="FF0000"/>
                </a:solidFill>
                <a:latin typeface="Times New Roman" panose="02020603050405020304" pitchFamily="18" charset="0"/>
                <a:cs typeface="Times New Roman" panose="02020603050405020304" pitchFamily="18" charset="0"/>
              </a:rPr>
              <a:t>of</a:t>
            </a:r>
            <a:r>
              <a:rPr sz="2800" spc="-14" dirty="0">
                <a:solidFill>
                  <a:srgbClr val="FF0000"/>
                </a:solidFill>
                <a:latin typeface="Times New Roman" panose="02020603050405020304" pitchFamily="18" charset="0"/>
                <a:cs typeface="Times New Roman" panose="02020603050405020304" pitchFamily="18" charset="0"/>
              </a:rPr>
              <a:t> </a:t>
            </a:r>
            <a:r>
              <a:rPr sz="2800" dirty="0">
                <a:solidFill>
                  <a:srgbClr val="FF0000"/>
                </a:solidFill>
                <a:latin typeface="Times New Roman" panose="02020603050405020304" pitchFamily="18" charset="0"/>
                <a:cs typeface="Times New Roman" panose="02020603050405020304" pitchFamily="18" charset="0"/>
              </a:rPr>
              <a:t>Basic</a:t>
            </a:r>
            <a:r>
              <a:rPr sz="2800" spc="5" dirty="0">
                <a:solidFill>
                  <a:srgbClr val="FF0000"/>
                </a:solidFill>
                <a:latin typeface="Times New Roman" panose="02020603050405020304" pitchFamily="18" charset="0"/>
                <a:cs typeface="Times New Roman" panose="02020603050405020304" pitchFamily="18" charset="0"/>
              </a:rPr>
              <a:t> </a:t>
            </a:r>
            <a:r>
              <a:rPr sz="2800" dirty="0">
                <a:solidFill>
                  <a:srgbClr val="FF0000"/>
                </a:solidFill>
                <a:latin typeface="Times New Roman" panose="02020603050405020304" pitchFamily="18" charset="0"/>
                <a:cs typeface="Times New Roman" panose="02020603050405020304" pitchFamily="18" charset="0"/>
              </a:rPr>
              <a:t>Statistical</a:t>
            </a:r>
            <a:r>
              <a:rPr sz="2800" spc="-28" dirty="0">
                <a:solidFill>
                  <a:srgbClr val="FF0000"/>
                </a:solidFill>
                <a:latin typeface="Times New Roman" panose="02020603050405020304" pitchFamily="18" charset="0"/>
                <a:cs typeface="Times New Roman" panose="02020603050405020304" pitchFamily="18" charset="0"/>
              </a:rPr>
              <a:t> </a:t>
            </a:r>
            <a:r>
              <a:rPr sz="2800" dirty="0">
                <a:solidFill>
                  <a:srgbClr val="FF0000"/>
                </a:solidFill>
                <a:latin typeface="Times New Roman" panose="02020603050405020304" pitchFamily="18" charset="0"/>
                <a:cs typeface="Times New Roman" panose="02020603050405020304" pitchFamily="18" charset="0"/>
              </a:rPr>
              <a:t>Descriptions</a:t>
            </a:r>
          </a:p>
        </p:txBody>
      </p:sp>
      <p:sp>
        <p:nvSpPr>
          <p:cNvPr id="3" name="object 3"/>
          <p:cNvSpPr txBox="1"/>
          <p:nvPr/>
        </p:nvSpPr>
        <p:spPr>
          <a:xfrm>
            <a:off x="478965" y="2133600"/>
            <a:ext cx="8322212" cy="3469786"/>
          </a:xfrm>
          <a:prstGeom prst="rect">
            <a:avLst/>
          </a:prstGeom>
        </p:spPr>
        <p:txBody>
          <a:bodyPr vert="horz" wrap="square" lIns="0" tIns="12309" rIns="0" bIns="0" rtlCol="0">
            <a:spAutoFit/>
          </a:bodyPr>
          <a:lstStyle/>
          <a:p>
            <a:pPr marL="375148" indent="-316531">
              <a:spcBef>
                <a:spcPts val="97"/>
              </a:spcBef>
              <a:buSzPct val="80000"/>
              <a:buFont typeface="Times New Roman"/>
              <a:buChar char="•"/>
              <a:tabLst>
                <a:tab pos="374562" algn="l"/>
                <a:tab pos="375148" algn="l"/>
              </a:tabLst>
            </a:pPr>
            <a:r>
              <a:rPr sz="2400" b="1" dirty="0">
                <a:latin typeface="Times New Roman" panose="02020603050405020304" pitchFamily="18" charset="0"/>
                <a:cs typeface="Times New Roman" panose="02020603050405020304" pitchFamily="18" charset="0"/>
              </a:rPr>
              <a:t>Boxplot</a:t>
            </a:r>
            <a:r>
              <a:rPr sz="2400" dirty="0">
                <a:latin typeface="Times New Roman" panose="02020603050405020304" pitchFamily="18" charset="0"/>
                <a:cs typeface="Times New Roman" panose="02020603050405020304" pitchFamily="18" charset="0"/>
              </a:rPr>
              <a:t>:</a:t>
            </a:r>
            <a:r>
              <a:rPr sz="2400" spc="-37"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graphic</a:t>
            </a:r>
            <a:r>
              <a:rPr sz="2400" spc="-46"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display</a:t>
            </a:r>
            <a:r>
              <a:rPr sz="2400" spc="-28"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of</a:t>
            </a:r>
            <a:r>
              <a:rPr sz="2400" spc="-14"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five-number</a:t>
            </a:r>
            <a:r>
              <a:rPr sz="2400" spc="-28" dirty="0">
                <a:latin typeface="Times New Roman" panose="02020603050405020304" pitchFamily="18" charset="0"/>
                <a:cs typeface="Times New Roman" panose="02020603050405020304" pitchFamily="18" charset="0"/>
              </a:rPr>
              <a:t> </a:t>
            </a:r>
            <a:r>
              <a:rPr sz="2400" spc="-9" dirty="0">
                <a:latin typeface="Times New Roman" panose="02020603050405020304" pitchFamily="18" charset="0"/>
                <a:cs typeface="Times New Roman" panose="02020603050405020304" pitchFamily="18" charset="0"/>
              </a:rPr>
              <a:t>summary</a:t>
            </a:r>
            <a:endParaRPr sz="2400" dirty="0">
              <a:latin typeface="Times New Roman" panose="02020603050405020304" pitchFamily="18" charset="0"/>
              <a:cs typeface="Times New Roman" panose="02020603050405020304" pitchFamily="18" charset="0"/>
            </a:endParaRPr>
          </a:p>
          <a:p>
            <a:pPr marL="375148" indent="-316531">
              <a:spcBef>
                <a:spcPts val="1662"/>
              </a:spcBef>
              <a:buSzPct val="80000"/>
              <a:buFont typeface="Times New Roman"/>
              <a:buChar char="•"/>
              <a:tabLst>
                <a:tab pos="374562" algn="l"/>
                <a:tab pos="375148" algn="l"/>
              </a:tabLst>
            </a:pPr>
            <a:r>
              <a:rPr sz="2400" b="1" dirty="0">
                <a:latin typeface="Times New Roman" panose="02020603050405020304" pitchFamily="18" charset="0"/>
                <a:cs typeface="Times New Roman" panose="02020603050405020304" pitchFamily="18" charset="0"/>
              </a:rPr>
              <a:t>Bar</a:t>
            </a:r>
            <a:r>
              <a:rPr sz="2400" b="1" spc="-9" dirty="0">
                <a:latin typeface="Times New Roman" panose="02020603050405020304" pitchFamily="18" charset="0"/>
                <a:cs typeface="Times New Roman" panose="02020603050405020304" pitchFamily="18" charset="0"/>
              </a:rPr>
              <a:t> </a:t>
            </a:r>
            <a:r>
              <a:rPr sz="2400" b="1" dirty="0">
                <a:latin typeface="Times New Roman" panose="02020603050405020304" pitchFamily="18" charset="0"/>
                <a:cs typeface="Times New Roman" panose="02020603050405020304" pitchFamily="18" charset="0"/>
              </a:rPr>
              <a:t>Chart:</a:t>
            </a:r>
            <a:r>
              <a:rPr sz="2400" b="1" spc="-18"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compare</a:t>
            </a:r>
            <a:r>
              <a:rPr sz="2400" dirty="0">
                <a:latin typeface="Times New Roman" panose="02020603050405020304" pitchFamily="18" charset="0"/>
                <a:cs typeface="Times New Roman" panose="02020603050405020304" pitchFamily="18" charset="0"/>
              </a:rPr>
              <a:t> data</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across</a:t>
            </a:r>
            <a:r>
              <a:rPr sz="2400" spc="-28"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different</a:t>
            </a:r>
            <a:r>
              <a:rPr sz="2400" spc="-28"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categories.</a:t>
            </a:r>
            <a:endParaRPr sz="2400" dirty="0">
              <a:latin typeface="Times New Roman" panose="02020603050405020304" pitchFamily="18" charset="0"/>
              <a:cs typeface="Times New Roman" panose="02020603050405020304" pitchFamily="18" charset="0"/>
            </a:endParaRPr>
          </a:p>
          <a:p>
            <a:pPr marL="375148" indent="-316531">
              <a:spcBef>
                <a:spcPts val="1662"/>
              </a:spcBef>
              <a:buSzPct val="80000"/>
              <a:buFont typeface="Times New Roman"/>
              <a:buChar char="•"/>
              <a:tabLst>
                <a:tab pos="374562" algn="l"/>
                <a:tab pos="375148" algn="l"/>
              </a:tabLst>
            </a:pPr>
            <a:r>
              <a:rPr sz="2400" b="1" dirty="0">
                <a:latin typeface="Times New Roman" panose="02020603050405020304" pitchFamily="18" charset="0"/>
                <a:cs typeface="Times New Roman" panose="02020603050405020304" pitchFamily="18" charset="0"/>
              </a:rPr>
              <a:t>Histogram</a:t>
            </a:r>
            <a:r>
              <a:rPr sz="2400" dirty="0">
                <a:latin typeface="Times New Roman" panose="02020603050405020304" pitchFamily="18" charset="0"/>
                <a:cs typeface="Times New Roman" panose="02020603050405020304" pitchFamily="18" charset="0"/>
              </a:rPr>
              <a:t>:</a:t>
            </a:r>
            <a:r>
              <a:rPr sz="2400" spc="-42"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x-axis</a:t>
            </a:r>
            <a:r>
              <a:rPr sz="2400" spc="-37"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are</a:t>
            </a:r>
            <a:r>
              <a:rPr sz="2400" spc="-14"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values,</a:t>
            </a:r>
            <a:r>
              <a:rPr sz="2400" spc="-32"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y-axis</a:t>
            </a:r>
            <a:r>
              <a:rPr sz="2400" spc="-23"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represent</a:t>
            </a:r>
            <a:r>
              <a:rPr sz="2400" spc="-42"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frequencies</a:t>
            </a:r>
          </a:p>
          <a:p>
            <a:pPr marL="375148" marR="51583" indent="-316531">
              <a:lnSpc>
                <a:spcPct val="100499"/>
              </a:lnSpc>
              <a:spcBef>
                <a:spcPts val="1651"/>
              </a:spcBef>
              <a:buSzPct val="80000"/>
              <a:buFont typeface="Times New Roman"/>
              <a:buChar char="•"/>
              <a:tabLst>
                <a:tab pos="374562" algn="l"/>
                <a:tab pos="375148" algn="l"/>
              </a:tabLst>
            </a:pPr>
            <a:r>
              <a:rPr sz="2400" b="1" dirty="0">
                <a:latin typeface="Times New Roman" panose="02020603050405020304" pitchFamily="18" charset="0"/>
                <a:cs typeface="Times New Roman" panose="02020603050405020304" pitchFamily="18" charset="0"/>
              </a:rPr>
              <a:t>Quantile</a:t>
            </a:r>
            <a:r>
              <a:rPr sz="2400" b="1" spc="-37" dirty="0">
                <a:latin typeface="Times New Roman" panose="02020603050405020304" pitchFamily="18" charset="0"/>
                <a:cs typeface="Times New Roman" panose="02020603050405020304" pitchFamily="18" charset="0"/>
              </a:rPr>
              <a:t> </a:t>
            </a:r>
            <a:r>
              <a:rPr sz="2400" b="1" dirty="0">
                <a:latin typeface="Times New Roman" panose="02020603050405020304" pitchFamily="18" charset="0"/>
                <a:cs typeface="Times New Roman" panose="02020603050405020304" pitchFamily="18" charset="0"/>
              </a:rPr>
              <a:t>plot</a:t>
            </a:r>
            <a:r>
              <a:rPr sz="2400" dirty="0">
                <a:latin typeface="Times New Roman" panose="02020603050405020304" pitchFamily="18" charset="0"/>
                <a:cs typeface="Times New Roman" panose="02020603050405020304" pitchFamily="18" charset="0"/>
              </a:rPr>
              <a:t>:</a:t>
            </a:r>
            <a:r>
              <a:rPr sz="2400" spc="447"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each</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value</a:t>
            </a:r>
            <a:r>
              <a:rPr sz="2400" spc="-9" dirty="0">
                <a:latin typeface="Times New Roman" panose="02020603050405020304" pitchFamily="18" charset="0"/>
                <a:cs typeface="Times New Roman" panose="02020603050405020304" pitchFamily="18" charset="0"/>
              </a:rPr>
              <a:t> </a:t>
            </a:r>
            <a:r>
              <a:rPr sz="2400" i="1" dirty="0">
                <a:latin typeface="Times New Roman" panose="02020603050405020304" pitchFamily="18" charset="0"/>
                <a:cs typeface="Times New Roman" panose="02020603050405020304" pitchFamily="18" charset="0"/>
              </a:rPr>
              <a:t>x</a:t>
            </a:r>
            <a:r>
              <a:rPr sz="2400" i="1" baseline="-21367" dirty="0">
                <a:latin typeface="Times New Roman" panose="02020603050405020304" pitchFamily="18" charset="0"/>
                <a:cs typeface="Times New Roman" panose="02020603050405020304" pitchFamily="18" charset="0"/>
              </a:rPr>
              <a:t>i</a:t>
            </a:r>
            <a:r>
              <a:rPr sz="2400" i="1" spc="48" baseline="-21367"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is</a:t>
            </a:r>
            <a:r>
              <a:rPr sz="2400" spc="-9"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paired</a:t>
            </a:r>
            <a:r>
              <a:rPr sz="2400" spc="-18"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with </a:t>
            </a:r>
            <a:r>
              <a:rPr sz="2400" i="1" dirty="0">
                <a:latin typeface="Times New Roman" panose="02020603050405020304" pitchFamily="18" charset="0"/>
                <a:cs typeface="Times New Roman" panose="02020603050405020304" pitchFamily="18" charset="0"/>
              </a:rPr>
              <a:t>f</a:t>
            </a:r>
            <a:r>
              <a:rPr sz="2400" i="1" baseline="-21367" dirty="0">
                <a:latin typeface="Times New Roman" panose="02020603050405020304" pitchFamily="18" charset="0"/>
                <a:cs typeface="Times New Roman" panose="02020603050405020304" pitchFamily="18" charset="0"/>
              </a:rPr>
              <a:t>i</a:t>
            </a:r>
            <a:r>
              <a:rPr sz="2400" i="1" spc="283" baseline="-21367"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indicating</a:t>
            </a:r>
            <a:r>
              <a:rPr sz="2400" spc="-32"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that</a:t>
            </a:r>
            <a:r>
              <a:rPr sz="2400" spc="-9"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approximately</a:t>
            </a:r>
            <a:r>
              <a:rPr sz="2400" spc="-23"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100</a:t>
            </a:r>
            <a:r>
              <a:rPr sz="2400" spc="-9" dirty="0">
                <a:latin typeface="Times New Roman" panose="02020603050405020304" pitchFamily="18" charset="0"/>
                <a:cs typeface="Times New Roman" panose="02020603050405020304" pitchFamily="18" charset="0"/>
              </a:rPr>
              <a:t> </a:t>
            </a:r>
            <a:r>
              <a:rPr sz="2400" i="1" dirty="0">
                <a:latin typeface="Times New Roman" panose="02020603050405020304" pitchFamily="18" charset="0"/>
                <a:cs typeface="Times New Roman" panose="02020603050405020304" pitchFamily="18" charset="0"/>
              </a:rPr>
              <a:t>f</a:t>
            </a:r>
            <a:r>
              <a:rPr sz="2400" i="1" baseline="-21367" dirty="0">
                <a:latin typeface="Times New Roman" panose="02020603050405020304" pitchFamily="18" charset="0"/>
                <a:cs typeface="Times New Roman" panose="02020603050405020304" pitchFamily="18" charset="0"/>
              </a:rPr>
              <a:t>i</a:t>
            </a:r>
            <a:r>
              <a:rPr sz="2400" i="1" spc="34" baseline="-21367"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 </a:t>
            </a:r>
            <a:r>
              <a:rPr sz="2400" spc="-447"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of</a:t>
            </a:r>
            <a:r>
              <a:rPr sz="2400" spc="-18"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data</a:t>
            </a:r>
            <a:r>
              <a:rPr sz="2400" spc="452"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are</a:t>
            </a:r>
            <a:r>
              <a:rPr sz="2400" spc="447"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 </a:t>
            </a:r>
            <a:r>
              <a:rPr sz="2400" i="1" dirty="0">
                <a:latin typeface="Times New Roman" panose="02020603050405020304" pitchFamily="18" charset="0"/>
                <a:cs typeface="Times New Roman" panose="02020603050405020304" pitchFamily="18" charset="0"/>
              </a:rPr>
              <a:t>x</a:t>
            </a:r>
            <a:r>
              <a:rPr sz="2400" i="1" baseline="-21367" dirty="0">
                <a:latin typeface="Times New Roman" panose="02020603050405020304" pitchFamily="18" charset="0"/>
                <a:cs typeface="Times New Roman" panose="02020603050405020304" pitchFamily="18" charset="0"/>
              </a:rPr>
              <a:t>i</a:t>
            </a:r>
            <a:endParaRPr sz="2400" baseline="-21367" dirty="0">
              <a:latin typeface="Times New Roman" panose="02020603050405020304" pitchFamily="18" charset="0"/>
              <a:cs typeface="Times New Roman" panose="02020603050405020304" pitchFamily="18" charset="0"/>
            </a:endParaRPr>
          </a:p>
          <a:p>
            <a:pPr marL="375148" marR="128371" indent="-316531">
              <a:spcBef>
                <a:spcPts val="1662"/>
              </a:spcBef>
              <a:buSzPct val="80000"/>
              <a:buFont typeface="Times New Roman"/>
              <a:buChar char="•"/>
              <a:tabLst>
                <a:tab pos="374562" algn="l"/>
                <a:tab pos="375148" algn="l"/>
              </a:tabLst>
            </a:pPr>
            <a:r>
              <a:rPr sz="2400" b="1" dirty="0">
                <a:latin typeface="Times New Roman" panose="02020603050405020304" pitchFamily="18" charset="0"/>
                <a:cs typeface="Times New Roman" panose="02020603050405020304" pitchFamily="18" charset="0"/>
              </a:rPr>
              <a:t>Scatter</a:t>
            </a:r>
            <a:r>
              <a:rPr sz="2400" b="1" spc="-32" dirty="0">
                <a:latin typeface="Times New Roman" panose="02020603050405020304" pitchFamily="18" charset="0"/>
                <a:cs typeface="Times New Roman" panose="02020603050405020304" pitchFamily="18" charset="0"/>
              </a:rPr>
              <a:t> </a:t>
            </a:r>
            <a:r>
              <a:rPr sz="2400" b="1" dirty="0">
                <a:latin typeface="Times New Roman" panose="02020603050405020304" pitchFamily="18" charset="0"/>
                <a:cs typeface="Times New Roman" panose="02020603050405020304" pitchFamily="18" charset="0"/>
              </a:rPr>
              <a:t>plot</a:t>
            </a:r>
            <a:r>
              <a:rPr sz="2400" dirty="0">
                <a:latin typeface="Times New Roman" panose="02020603050405020304" pitchFamily="18" charset="0"/>
                <a:cs typeface="Times New Roman" panose="02020603050405020304" pitchFamily="18" charset="0"/>
              </a:rPr>
              <a:t>:</a:t>
            </a:r>
            <a:r>
              <a:rPr sz="2400" spc="-23"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each</a:t>
            </a:r>
            <a:r>
              <a:rPr sz="2400" spc="-18"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pair</a:t>
            </a:r>
            <a:r>
              <a:rPr sz="2400" spc="-18"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of values</a:t>
            </a:r>
            <a:r>
              <a:rPr sz="2400" spc="-23"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is</a:t>
            </a:r>
            <a:r>
              <a:rPr sz="2400" spc="-14"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 pair</a:t>
            </a:r>
            <a:r>
              <a:rPr sz="2400" spc="-14"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of</a:t>
            </a:r>
            <a:r>
              <a:rPr sz="2400" spc="-14"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coordinates</a:t>
            </a:r>
            <a:r>
              <a:rPr sz="2400" spc="-28"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and</a:t>
            </a:r>
            <a:r>
              <a:rPr sz="2400" spc="-14"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plotted</a:t>
            </a:r>
            <a:r>
              <a:rPr sz="2400" spc="-28"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as</a:t>
            </a:r>
            <a:r>
              <a:rPr sz="2400" spc="-9"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points</a:t>
            </a:r>
            <a:r>
              <a:rPr sz="2400" spc="-32"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in</a:t>
            </a:r>
            <a:r>
              <a:rPr sz="2400" spc="-9"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 </a:t>
            </a:r>
            <a:r>
              <a:rPr sz="2400" spc="-447"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plane.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anatomy of a box plot. Source: Galarnyk">
            <a:extLst>
              <a:ext uri="{FF2B5EF4-FFF2-40B4-BE49-F238E27FC236}">
                <a16:creationId xmlns:a16="http://schemas.microsoft.com/office/drawing/2014/main" id="{839FE63E-8658-0EE7-9139-5F84868E9E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200" y="1905000"/>
            <a:ext cx="3015465" cy="27447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BBC2F3-A63D-C91C-1FD1-7FBD7BA21D59}"/>
              </a:ext>
            </a:extLst>
          </p:cNvPr>
          <p:cNvSpPr txBox="1"/>
          <p:nvPr/>
        </p:nvSpPr>
        <p:spPr>
          <a:xfrm>
            <a:off x="457200" y="949546"/>
            <a:ext cx="4572000" cy="5909310"/>
          </a:xfrm>
          <a:prstGeom prst="rect">
            <a:avLst/>
          </a:prstGeom>
          <a:noFill/>
        </p:spPr>
        <p:txBody>
          <a:bodyPr wrap="square">
            <a:spAutoFit/>
          </a:bodyPr>
          <a:lstStyle/>
          <a:p>
            <a:pPr algn="just">
              <a:buFont typeface="Arial" panose="020B0604020202020204" pitchFamily="34" charset="0"/>
              <a:buChar char="•"/>
            </a:pPr>
            <a:r>
              <a:rPr lang="en-US" b="1" i="0" dirty="0">
                <a:solidFill>
                  <a:srgbClr val="05192D"/>
                </a:solidFill>
                <a:effectLst/>
                <a:latin typeface="Studio-Feixen-Sans"/>
              </a:rPr>
              <a:t>Median</a:t>
            </a:r>
            <a:r>
              <a:rPr lang="en-US" b="0" i="0" dirty="0">
                <a:solidFill>
                  <a:srgbClr val="05192D"/>
                </a:solidFill>
                <a:effectLst/>
                <a:latin typeface="Studio-Feixen-Sans"/>
              </a:rPr>
              <a:t>. The middle value of a dataset where 50% of the data is less than the median and 50% of the data is higher than the median.</a:t>
            </a:r>
          </a:p>
          <a:p>
            <a:pPr algn="just">
              <a:buFont typeface="Arial" panose="020B0604020202020204" pitchFamily="34" charset="0"/>
              <a:buChar char="•"/>
            </a:pPr>
            <a:r>
              <a:rPr lang="en-US" b="1" i="0" dirty="0">
                <a:solidFill>
                  <a:srgbClr val="05192D"/>
                </a:solidFill>
                <a:effectLst/>
                <a:latin typeface="Studio-Feixen-Sans"/>
              </a:rPr>
              <a:t>The upper quartile</a:t>
            </a:r>
            <a:r>
              <a:rPr lang="en-US" b="0" i="0" dirty="0">
                <a:solidFill>
                  <a:srgbClr val="05192D"/>
                </a:solidFill>
                <a:effectLst/>
                <a:latin typeface="Studio-Feixen-Sans"/>
              </a:rPr>
              <a:t>. The 75th percentile of a dataset where 75% of the data is less than the upper quartile, and 25% of the data is higher than the upper quartile.</a:t>
            </a:r>
          </a:p>
          <a:p>
            <a:pPr algn="just">
              <a:buFont typeface="Arial" panose="020B0604020202020204" pitchFamily="34" charset="0"/>
              <a:buChar char="•"/>
            </a:pPr>
            <a:r>
              <a:rPr lang="en-US" b="1" i="0" dirty="0">
                <a:solidFill>
                  <a:srgbClr val="05192D"/>
                </a:solidFill>
                <a:effectLst/>
                <a:latin typeface="Studio-Feixen-Sans"/>
              </a:rPr>
              <a:t>The lower quartile</a:t>
            </a:r>
            <a:r>
              <a:rPr lang="en-US" b="0" i="0" dirty="0">
                <a:solidFill>
                  <a:srgbClr val="05192D"/>
                </a:solidFill>
                <a:effectLst/>
                <a:latin typeface="Studio-Feixen-Sans"/>
              </a:rPr>
              <a:t>. The 25th percentile of a dataset where 25% of the data is less than the lower quartile and 75% is higher than the lower quartile.</a:t>
            </a:r>
          </a:p>
          <a:p>
            <a:pPr algn="just">
              <a:buFont typeface="Arial" panose="020B0604020202020204" pitchFamily="34" charset="0"/>
              <a:buChar char="•"/>
            </a:pPr>
            <a:r>
              <a:rPr lang="en-US" b="1" i="0" dirty="0">
                <a:solidFill>
                  <a:srgbClr val="05192D"/>
                </a:solidFill>
                <a:effectLst/>
                <a:latin typeface="Studio-Feixen-Sans"/>
              </a:rPr>
              <a:t>The interquartile range</a:t>
            </a:r>
            <a:r>
              <a:rPr lang="en-US" b="0" i="0" dirty="0">
                <a:solidFill>
                  <a:srgbClr val="05192D"/>
                </a:solidFill>
                <a:effectLst/>
                <a:latin typeface="Studio-Feixen-Sans"/>
              </a:rPr>
              <a:t>. The upper quartile minus the lower quartile</a:t>
            </a:r>
          </a:p>
          <a:p>
            <a:pPr algn="just">
              <a:buFont typeface="Arial" panose="020B0604020202020204" pitchFamily="34" charset="0"/>
              <a:buChar char="•"/>
            </a:pPr>
            <a:r>
              <a:rPr lang="en-US" b="1" i="0" dirty="0">
                <a:solidFill>
                  <a:srgbClr val="05192D"/>
                </a:solidFill>
                <a:effectLst/>
                <a:latin typeface="Studio-Feixen-Sans"/>
              </a:rPr>
              <a:t>The upper adjacent value</a:t>
            </a:r>
            <a:r>
              <a:rPr lang="en-US" b="0" i="0" dirty="0">
                <a:solidFill>
                  <a:srgbClr val="05192D"/>
                </a:solidFill>
                <a:effectLst/>
                <a:latin typeface="Studio-Feixen-Sans"/>
              </a:rPr>
              <a:t>. Generally, the “maximum.” It represents the upper quartile plus 1.5 times the interquartile range.</a:t>
            </a:r>
          </a:p>
          <a:p>
            <a:pPr algn="just">
              <a:buFont typeface="Arial" panose="020B0604020202020204" pitchFamily="34" charset="0"/>
              <a:buChar char="•"/>
            </a:pPr>
            <a:r>
              <a:rPr lang="en-US" b="1" i="0" dirty="0">
                <a:solidFill>
                  <a:srgbClr val="05192D"/>
                </a:solidFill>
                <a:effectLst/>
                <a:latin typeface="Studio-Feixen-Sans"/>
              </a:rPr>
              <a:t>The lower adjacent value. Generally, </a:t>
            </a:r>
            <a:r>
              <a:rPr lang="en-US" b="0" i="0" dirty="0">
                <a:solidFill>
                  <a:srgbClr val="05192D"/>
                </a:solidFill>
                <a:effectLst/>
                <a:latin typeface="Studio-Feixen-Sans"/>
              </a:rPr>
              <a:t>the “minimum." It represents the lower quartile minus 1.5 times the interquartile range.</a:t>
            </a:r>
          </a:p>
          <a:p>
            <a:pPr algn="just">
              <a:buFont typeface="Arial" panose="020B0604020202020204" pitchFamily="34" charset="0"/>
              <a:buChar char="•"/>
            </a:pPr>
            <a:r>
              <a:rPr lang="en-US" b="1" i="0" dirty="0">
                <a:solidFill>
                  <a:srgbClr val="05192D"/>
                </a:solidFill>
                <a:effectLst/>
                <a:latin typeface="Studio-Feixen-Sans"/>
              </a:rPr>
              <a:t>Outliers</a:t>
            </a:r>
            <a:r>
              <a:rPr lang="en-US" b="0" i="0" dirty="0">
                <a:solidFill>
                  <a:srgbClr val="05192D"/>
                </a:solidFill>
                <a:effectLst/>
                <a:latin typeface="Studio-Feixen-Sans"/>
              </a:rPr>
              <a:t>. Any values above the “maximum” or below the “minimum.</a:t>
            </a:r>
          </a:p>
        </p:txBody>
      </p:sp>
      <p:sp>
        <p:nvSpPr>
          <p:cNvPr id="6" name="object 2"/>
          <p:cNvSpPr txBox="1">
            <a:spLocks noGrp="1"/>
          </p:cNvSpPr>
          <p:nvPr>
            <p:ph type="title"/>
          </p:nvPr>
        </p:nvSpPr>
        <p:spPr>
          <a:xfrm>
            <a:off x="2057400" y="68872"/>
            <a:ext cx="4419600" cy="863550"/>
          </a:xfrm>
          <a:prstGeom prst="rect">
            <a:avLst/>
          </a:prstGeom>
          <a:solidFill>
            <a:schemeClr val="bg1"/>
          </a:solidFill>
        </p:spPr>
        <p:txBody>
          <a:bodyPr vert="horz" wrap="square" lIns="0" tIns="184638" rIns="0" bIns="0" rtlCol="0">
            <a:spAutoFit/>
          </a:bodyPr>
          <a:lstStyle/>
          <a:p>
            <a:pPr>
              <a:spcBef>
                <a:spcPts val="1454"/>
              </a:spcBef>
            </a:pPr>
            <a:r>
              <a:rPr dirty="0"/>
              <a:t>Boxplot</a:t>
            </a:r>
          </a:p>
        </p:txBody>
      </p:sp>
    </p:spTree>
    <p:extLst>
      <p:ext uri="{BB962C8B-B14F-4D97-AF65-F5344CB8AC3E}">
        <p14:creationId xmlns:p14="http://schemas.microsoft.com/office/powerpoint/2010/main" val="1314665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404447"/>
            <a:ext cx="4800600" cy="863550"/>
          </a:xfrm>
          <a:prstGeom prst="rect">
            <a:avLst/>
          </a:prstGeom>
          <a:solidFill>
            <a:schemeClr val="bg1"/>
          </a:solidFill>
        </p:spPr>
        <p:txBody>
          <a:bodyPr vert="horz" wrap="square" lIns="0" tIns="184638" rIns="0" bIns="0" rtlCol="0">
            <a:spAutoFit/>
          </a:bodyPr>
          <a:lstStyle/>
          <a:p>
            <a:pPr marL="1172">
              <a:spcBef>
                <a:spcPts val="1454"/>
              </a:spcBef>
            </a:pPr>
            <a:r>
              <a:rPr dirty="0"/>
              <a:t>Bar</a:t>
            </a:r>
            <a:r>
              <a:rPr spc="-14" dirty="0"/>
              <a:t> </a:t>
            </a:r>
            <a:r>
              <a:rPr dirty="0"/>
              <a:t>Chart</a:t>
            </a:r>
          </a:p>
        </p:txBody>
      </p:sp>
      <p:pic>
        <p:nvPicPr>
          <p:cNvPr id="4" name="object 4"/>
          <p:cNvPicPr/>
          <p:nvPr/>
        </p:nvPicPr>
        <p:blipFill>
          <a:blip r:embed="rId2" cstate="print"/>
          <a:stretch>
            <a:fillRect/>
          </a:stretch>
        </p:blipFill>
        <p:spPr>
          <a:xfrm>
            <a:off x="668215" y="2634175"/>
            <a:ext cx="3217985" cy="2876843"/>
          </a:xfrm>
          <a:prstGeom prst="rect">
            <a:avLst/>
          </a:prstGeom>
        </p:spPr>
      </p:pic>
      <p:sp>
        <p:nvSpPr>
          <p:cNvPr id="5" name="object 5"/>
          <p:cNvSpPr txBox="1"/>
          <p:nvPr/>
        </p:nvSpPr>
        <p:spPr>
          <a:xfrm>
            <a:off x="4293577" y="3381521"/>
            <a:ext cx="4117731" cy="864586"/>
          </a:xfrm>
          <a:prstGeom prst="rect">
            <a:avLst/>
          </a:prstGeom>
        </p:spPr>
        <p:txBody>
          <a:bodyPr vert="horz" wrap="square" lIns="0" tIns="12309" rIns="0" bIns="0" rtlCol="0">
            <a:spAutoFit/>
          </a:bodyPr>
          <a:lstStyle/>
          <a:p>
            <a:pPr marL="328254" marR="4689" indent="-317117" algn="just">
              <a:spcBef>
                <a:spcPts val="97"/>
              </a:spcBef>
              <a:buFont typeface="Arial MT"/>
              <a:buChar char="•"/>
              <a:tabLst>
                <a:tab pos="328254" algn="l"/>
                <a:tab pos="328841" algn="l"/>
              </a:tabLst>
            </a:pPr>
            <a:r>
              <a:rPr sz="1846" dirty="0">
                <a:latin typeface="Times New Roman"/>
                <a:cs typeface="Times New Roman"/>
              </a:rPr>
              <a:t>A </a:t>
            </a:r>
            <a:r>
              <a:rPr sz="1846" b="1" dirty="0">
                <a:latin typeface="Times New Roman"/>
                <a:cs typeface="Times New Roman"/>
              </a:rPr>
              <a:t>bar chart </a:t>
            </a:r>
            <a:r>
              <a:rPr sz="1846" dirty="0">
                <a:latin typeface="Times New Roman"/>
                <a:cs typeface="Times New Roman"/>
              </a:rPr>
              <a:t>represents data in </a:t>
            </a:r>
            <a:r>
              <a:rPr sz="1846" spc="5" dirty="0">
                <a:latin typeface="Times New Roman"/>
                <a:cs typeface="Times New Roman"/>
              </a:rPr>
              <a:t> </a:t>
            </a:r>
            <a:r>
              <a:rPr sz="1846" dirty="0">
                <a:latin typeface="Times New Roman"/>
                <a:cs typeface="Times New Roman"/>
              </a:rPr>
              <a:t>rectangular bars with length of the bar </a:t>
            </a:r>
            <a:r>
              <a:rPr sz="1846" spc="5" dirty="0">
                <a:latin typeface="Times New Roman"/>
                <a:cs typeface="Times New Roman"/>
              </a:rPr>
              <a:t> </a:t>
            </a:r>
            <a:r>
              <a:rPr sz="1846" dirty="0">
                <a:latin typeface="Times New Roman"/>
                <a:cs typeface="Times New Roman"/>
              </a:rPr>
              <a:t>proportional</a:t>
            </a:r>
            <a:r>
              <a:rPr sz="1846" spc="-51" dirty="0">
                <a:latin typeface="Times New Roman"/>
                <a:cs typeface="Times New Roman"/>
              </a:rPr>
              <a:t> </a:t>
            </a:r>
            <a:r>
              <a:rPr sz="1846" dirty="0">
                <a:latin typeface="Times New Roman"/>
                <a:cs typeface="Times New Roman"/>
              </a:rPr>
              <a:t>to</a:t>
            </a:r>
            <a:r>
              <a:rPr sz="1846" spc="-28" dirty="0">
                <a:latin typeface="Times New Roman"/>
                <a:cs typeface="Times New Roman"/>
              </a:rPr>
              <a:t> </a:t>
            </a:r>
            <a:r>
              <a:rPr sz="1846" dirty="0">
                <a:latin typeface="Times New Roman"/>
                <a:cs typeface="Times New Roman"/>
              </a:rPr>
              <a:t>the</a:t>
            </a:r>
            <a:r>
              <a:rPr sz="1846" spc="-18" dirty="0">
                <a:latin typeface="Times New Roman"/>
                <a:cs typeface="Times New Roman"/>
              </a:rPr>
              <a:t> </a:t>
            </a:r>
            <a:r>
              <a:rPr sz="1846" dirty="0">
                <a:latin typeface="Times New Roman"/>
                <a:cs typeface="Times New Roman"/>
              </a:rPr>
              <a:t>value</a:t>
            </a:r>
            <a:r>
              <a:rPr sz="1846" spc="-28" dirty="0">
                <a:latin typeface="Times New Roman"/>
                <a:cs typeface="Times New Roman"/>
              </a:rPr>
              <a:t> </a:t>
            </a:r>
            <a:r>
              <a:rPr sz="1846" dirty="0">
                <a:latin typeface="Times New Roman"/>
                <a:cs typeface="Times New Roman"/>
              </a:rPr>
              <a:t>of</a:t>
            </a:r>
            <a:r>
              <a:rPr sz="1846" spc="-18" dirty="0">
                <a:latin typeface="Times New Roman"/>
                <a:cs typeface="Times New Roman"/>
              </a:rPr>
              <a:t> </a:t>
            </a:r>
            <a:r>
              <a:rPr sz="1846" dirty="0">
                <a:latin typeface="Times New Roman"/>
                <a:cs typeface="Times New Roman"/>
              </a:rPr>
              <a:t>the</a:t>
            </a:r>
            <a:r>
              <a:rPr sz="1846" spc="-23" dirty="0">
                <a:latin typeface="Times New Roman"/>
                <a:cs typeface="Times New Roman"/>
              </a:rPr>
              <a:t> </a:t>
            </a:r>
            <a:r>
              <a:rPr sz="1846" dirty="0">
                <a:latin typeface="Times New Roman"/>
                <a:cs typeface="Times New Roman"/>
              </a:rPr>
              <a:t>variable.</a:t>
            </a:r>
          </a:p>
        </p:txBody>
      </p:sp>
      <p:sp>
        <p:nvSpPr>
          <p:cNvPr id="6" name="object 6"/>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7" name="object 7"/>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73</a:t>
            </a:fld>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404447"/>
            <a:ext cx="5029200" cy="863550"/>
          </a:xfrm>
          <a:prstGeom prst="rect">
            <a:avLst/>
          </a:prstGeom>
          <a:solidFill>
            <a:schemeClr val="bg1"/>
          </a:solidFill>
        </p:spPr>
        <p:txBody>
          <a:bodyPr vert="horz" wrap="square" lIns="0" tIns="184638" rIns="0" bIns="0" rtlCol="0">
            <a:spAutoFit/>
          </a:bodyPr>
          <a:lstStyle/>
          <a:p>
            <a:pPr>
              <a:spcBef>
                <a:spcPts val="1454"/>
              </a:spcBef>
            </a:pPr>
            <a:r>
              <a:rPr dirty="0"/>
              <a:t>Histogram</a:t>
            </a:r>
          </a:p>
        </p:txBody>
      </p:sp>
      <p:sp>
        <p:nvSpPr>
          <p:cNvPr id="5" name="object 5"/>
          <p:cNvSpPr txBox="1"/>
          <p:nvPr/>
        </p:nvSpPr>
        <p:spPr>
          <a:xfrm>
            <a:off x="1283618" y="1600200"/>
            <a:ext cx="7143750" cy="1551312"/>
          </a:xfrm>
          <a:prstGeom prst="rect">
            <a:avLst/>
          </a:prstGeom>
        </p:spPr>
        <p:txBody>
          <a:bodyPr vert="horz" wrap="square" lIns="0" tIns="12309" rIns="0" bIns="0" rtlCol="0">
            <a:spAutoFit/>
          </a:bodyPr>
          <a:lstStyle/>
          <a:p>
            <a:pPr marL="328254" marR="177023" indent="-316531" algn="just">
              <a:spcBef>
                <a:spcPts val="97"/>
              </a:spcBef>
              <a:buChar char="•"/>
              <a:tabLst>
                <a:tab pos="327668" algn="l"/>
                <a:tab pos="328254" algn="l"/>
              </a:tabLst>
            </a:pPr>
            <a:r>
              <a:rPr lang="en-US" sz="2000" b="0" i="0" dirty="0">
                <a:solidFill>
                  <a:srgbClr val="05192D"/>
                </a:solidFill>
                <a:effectLst/>
                <a:latin typeface="Times New Roman" panose="02020603050405020304" pitchFamily="18" charset="0"/>
                <a:cs typeface="Times New Roman" panose="02020603050405020304" pitchFamily="18" charset="0"/>
              </a:rPr>
              <a:t>To build a histogram, the numerical data is first divided into several ranges or bins, and the frequency of occurrence of each range is counted. The horizontal axis shows the range, while the vertical axis represents the frequency or percentage of occurrences of a range.</a:t>
            </a:r>
            <a:endParaRPr sz="1846" dirty="0">
              <a:latin typeface="Times New Roman" panose="02020603050405020304" pitchFamily="18" charset="0"/>
              <a:cs typeface="Times New Roman" panose="02020603050405020304" pitchFamily="18" charset="0"/>
            </a:endParaRPr>
          </a:p>
        </p:txBody>
      </p:sp>
      <p:sp>
        <p:nvSpPr>
          <p:cNvPr id="6" name="object 6"/>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7" name="object 7"/>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74</a:t>
            </a:fld>
            <a:endParaRPr dirty="0"/>
          </a:p>
        </p:txBody>
      </p:sp>
      <p:pic>
        <p:nvPicPr>
          <p:cNvPr id="2050" name="Picture 2">
            <a:extLst>
              <a:ext uri="{FF2B5EF4-FFF2-40B4-BE49-F238E27FC236}">
                <a16:creationId xmlns:a16="http://schemas.microsoft.com/office/drawing/2014/main" id="{9312D987-3EFF-D44F-6E6F-D558D05C9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196" y="3423863"/>
            <a:ext cx="7143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404447"/>
            <a:ext cx="4495800" cy="863550"/>
          </a:xfrm>
          <a:prstGeom prst="rect">
            <a:avLst/>
          </a:prstGeom>
          <a:solidFill>
            <a:schemeClr val="bg1"/>
          </a:solidFill>
        </p:spPr>
        <p:txBody>
          <a:bodyPr vert="horz" wrap="square" lIns="0" tIns="184638" rIns="0" bIns="0" rtlCol="0">
            <a:spAutoFit/>
          </a:bodyPr>
          <a:lstStyle/>
          <a:p>
            <a:pPr>
              <a:spcBef>
                <a:spcPts val="1454"/>
              </a:spcBef>
            </a:pPr>
            <a:r>
              <a:rPr dirty="0"/>
              <a:t>Quantile</a:t>
            </a:r>
            <a:r>
              <a:rPr spc="-65" dirty="0"/>
              <a:t> </a:t>
            </a:r>
            <a:r>
              <a:rPr dirty="0"/>
              <a:t>Plot</a:t>
            </a:r>
          </a:p>
        </p:txBody>
      </p:sp>
      <p:sp>
        <p:nvSpPr>
          <p:cNvPr id="3" name="object 3"/>
          <p:cNvSpPr txBox="1"/>
          <p:nvPr/>
        </p:nvSpPr>
        <p:spPr>
          <a:xfrm>
            <a:off x="389206" y="1376289"/>
            <a:ext cx="8412480" cy="1724279"/>
          </a:xfrm>
          <a:prstGeom prst="rect">
            <a:avLst/>
          </a:prstGeom>
        </p:spPr>
        <p:txBody>
          <a:bodyPr vert="horz" wrap="square" lIns="0" tIns="49237" rIns="0" bIns="0" rtlCol="0">
            <a:spAutoFit/>
          </a:bodyPr>
          <a:lstStyle/>
          <a:p>
            <a:pPr marL="363424" marR="464245" indent="-316531">
              <a:lnSpc>
                <a:spcPts val="2400"/>
              </a:lnSpc>
              <a:spcBef>
                <a:spcPts val="388"/>
              </a:spcBef>
              <a:buChar char="•"/>
              <a:tabLst>
                <a:tab pos="362838" algn="l"/>
                <a:tab pos="363424" algn="l"/>
              </a:tabLst>
            </a:pPr>
            <a:r>
              <a:rPr sz="2215" dirty="0">
                <a:latin typeface="Times New Roman"/>
                <a:cs typeface="Times New Roman"/>
              </a:rPr>
              <a:t>Displays</a:t>
            </a:r>
            <a:r>
              <a:rPr sz="2215" spc="-14" dirty="0">
                <a:latin typeface="Times New Roman"/>
                <a:cs typeface="Times New Roman"/>
              </a:rPr>
              <a:t> </a:t>
            </a:r>
            <a:r>
              <a:rPr sz="2215" dirty="0">
                <a:latin typeface="Times New Roman"/>
                <a:cs typeface="Times New Roman"/>
              </a:rPr>
              <a:t>all</a:t>
            </a:r>
            <a:r>
              <a:rPr sz="2215" spc="-23" dirty="0">
                <a:latin typeface="Times New Roman"/>
                <a:cs typeface="Times New Roman"/>
              </a:rPr>
              <a:t> </a:t>
            </a:r>
            <a:r>
              <a:rPr sz="2215" dirty="0">
                <a:latin typeface="Times New Roman"/>
                <a:cs typeface="Times New Roman"/>
              </a:rPr>
              <a:t>of the</a:t>
            </a:r>
            <a:r>
              <a:rPr sz="2215" spc="-23" dirty="0">
                <a:latin typeface="Times New Roman"/>
                <a:cs typeface="Times New Roman"/>
              </a:rPr>
              <a:t> </a:t>
            </a:r>
            <a:r>
              <a:rPr sz="2215" dirty="0">
                <a:latin typeface="Times New Roman"/>
                <a:cs typeface="Times New Roman"/>
              </a:rPr>
              <a:t>data</a:t>
            </a:r>
            <a:r>
              <a:rPr sz="2215" spc="-9" dirty="0">
                <a:latin typeface="Times New Roman"/>
                <a:cs typeface="Times New Roman"/>
              </a:rPr>
              <a:t> </a:t>
            </a:r>
            <a:r>
              <a:rPr sz="2215" dirty="0">
                <a:latin typeface="Times New Roman"/>
                <a:cs typeface="Times New Roman"/>
              </a:rPr>
              <a:t>(allowing</a:t>
            </a:r>
            <a:r>
              <a:rPr sz="2215" spc="-37" dirty="0">
                <a:latin typeface="Times New Roman"/>
                <a:cs typeface="Times New Roman"/>
              </a:rPr>
              <a:t> </a:t>
            </a:r>
            <a:r>
              <a:rPr sz="2215" dirty="0">
                <a:latin typeface="Times New Roman"/>
                <a:cs typeface="Times New Roman"/>
              </a:rPr>
              <a:t>the</a:t>
            </a:r>
            <a:r>
              <a:rPr sz="2215" spc="-9" dirty="0">
                <a:latin typeface="Times New Roman"/>
                <a:cs typeface="Times New Roman"/>
              </a:rPr>
              <a:t> </a:t>
            </a:r>
            <a:r>
              <a:rPr sz="2215" dirty="0">
                <a:latin typeface="Times New Roman"/>
                <a:cs typeface="Times New Roman"/>
              </a:rPr>
              <a:t>user</a:t>
            </a:r>
            <a:r>
              <a:rPr sz="2215" spc="-14" dirty="0">
                <a:latin typeface="Times New Roman"/>
                <a:cs typeface="Times New Roman"/>
              </a:rPr>
              <a:t> </a:t>
            </a:r>
            <a:r>
              <a:rPr sz="2215" dirty="0">
                <a:latin typeface="Times New Roman"/>
                <a:cs typeface="Times New Roman"/>
              </a:rPr>
              <a:t>to</a:t>
            </a:r>
            <a:r>
              <a:rPr sz="2215" spc="5" dirty="0">
                <a:latin typeface="Times New Roman"/>
                <a:cs typeface="Times New Roman"/>
              </a:rPr>
              <a:t> </a:t>
            </a:r>
            <a:r>
              <a:rPr sz="2215" dirty="0">
                <a:latin typeface="Times New Roman"/>
                <a:cs typeface="Times New Roman"/>
              </a:rPr>
              <a:t>assess</a:t>
            </a:r>
            <a:r>
              <a:rPr sz="2215" spc="-14" dirty="0">
                <a:latin typeface="Times New Roman"/>
                <a:cs typeface="Times New Roman"/>
              </a:rPr>
              <a:t> </a:t>
            </a:r>
            <a:r>
              <a:rPr sz="2215" dirty="0">
                <a:latin typeface="Times New Roman"/>
                <a:cs typeface="Times New Roman"/>
              </a:rPr>
              <a:t>both</a:t>
            </a:r>
            <a:r>
              <a:rPr sz="2215" spc="-9" dirty="0">
                <a:latin typeface="Times New Roman"/>
                <a:cs typeface="Times New Roman"/>
              </a:rPr>
              <a:t> </a:t>
            </a:r>
            <a:r>
              <a:rPr sz="2215" dirty="0">
                <a:latin typeface="Times New Roman"/>
                <a:cs typeface="Times New Roman"/>
              </a:rPr>
              <a:t>the</a:t>
            </a:r>
            <a:r>
              <a:rPr sz="2215" spc="-14" dirty="0">
                <a:latin typeface="Times New Roman"/>
                <a:cs typeface="Times New Roman"/>
              </a:rPr>
              <a:t> </a:t>
            </a:r>
            <a:r>
              <a:rPr sz="2215" dirty="0">
                <a:latin typeface="Times New Roman"/>
                <a:cs typeface="Times New Roman"/>
              </a:rPr>
              <a:t>overall </a:t>
            </a:r>
            <a:r>
              <a:rPr sz="2215" spc="-540" dirty="0">
                <a:latin typeface="Times New Roman"/>
                <a:cs typeface="Times New Roman"/>
              </a:rPr>
              <a:t> </a:t>
            </a:r>
            <a:r>
              <a:rPr sz="2215" dirty="0">
                <a:latin typeface="Times New Roman"/>
                <a:cs typeface="Times New Roman"/>
              </a:rPr>
              <a:t>behavior</a:t>
            </a:r>
            <a:r>
              <a:rPr sz="2215" spc="-23" dirty="0">
                <a:latin typeface="Times New Roman"/>
                <a:cs typeface="Times New Roman"/>
              </a:rPr>
              <a:t> </a:t>
            </a:r>
            <a:r>
              <a:rPr sz="2215" dirty="0">
                <a:latin typeface="Times New Roman"/>
                <a:cs typeface="Times New Roman"/>
              </a:rPr>
              <a:t>and</a:t>
            </a:r>
            <a:r>
              <a:rPr sz="2215" spc="5" dirty="0">
                <a:latin typeface="Times New Roman"/>
                <a:cs typeface="Times New Roman"/>
              </a:rPr>
              <a:t> </a:t>
            </a:r>
            <a:r>
              <a:rPr sz="2215" dirty="0">
                <a:latin typeface="Times New Roman"/>
                <a:cs typeface="Times New Roman"/>
              </a:rPr>
              <a:t>unusual</a:t>
            </a:r>
            <a:r>
              <a:rPr sz="2215" spc="-18" dirty="0">
                <a:latin typeface="Times New Roman"/>
                <a:cs typeface="Times New Roman"/>
              </a:rPr>
              <a:t> </a:t>
            </a:r>
            <a:r>
              <a:rPr sz="2215" dirty="0">
                <a:latin typeface="Times New Roman"/>
                <a:cs typeface="Times New Roman"/>
              </a:rPr>
              <a:t>occurrences)</a:t>
            </a:r>
          </a:p>
          <a:p>
            <a:pPr marL="363424" indent="-316531">
              <a:spcBef>
                <a:spcPts val="245"/>
              </a:spcBef>
              <a:buChar char="•"/>
              <a:tabLst>
                <a:tab pos="362838" algn="l"/>
                <a:tab pos="363424" algn="l"/>
              </a:tabLst>
            </a:pPr>
            <a:r>
              <a:rPr sz="2215" dirty="0">
                <a:latin typeface="Times New Roman"/>
                <a:cs typeface="Times New Roman"/>
              </a:rPr>
              <a:t>Plots</a:t>
            </a:r>
            <a:r>
              <a:rPr sz="2215" spc="-18" dirty="0">
                <a:latin typeface="Times New Roman"/>
                <a:cs typeface="Times New Roman"/>
              </a:rPr>
              <a:t> </a:t>
            </a:r>
            <a:r>
              <a:rPr sz="2215" b="1" spc="-5" dirty="0">
                <a:latin typeface="Times New Roman"/>
                <a:cs typeface="Times New Roman"/>
              </a:rPr>
              <a:t>quantile</a:t>
            </a:r>
            <a:r>
              <a:rPr sz="2215" b="1" spc="-9" dirty="0">
                <a:latin typeface="Times New Roman"/>
                <a:cs typeface="Times New Roman"/>
              </a:rPr>
              <a:t> </a:t>
            </a:r>
            <a:r>
              <a:rPr sz="2215" spc="-5" dirty="0">
                <a:latin typeface="Times New Roman"/>
                <a:cs typeface="Times New Roman"/>
              </a:rPr>
              <a:t>information</a:t>
            </a:r>
            <a:endParaRPr sz="2215" dirty="0">
              <a:latin typeface="Times New Roman"/>
              <a:cs typeface="Times New Roman"/>
            </a:endParaRPr>
          </a:p>
          <a:p>
            <a:pPr marL="733297" marR="51583" indent="-264948">
              <a:lnSpc>
                <a:spcPts val="2391"/>
              </a:lnSpc>
              <a:spcBef>
                <a:spcPts val="591"/>
              </a:spcBef>
              <a:tabLst>
                <a:tab pos="733297" algn="l"/>
              </a:tabLst>
            </a:pPr>
            <a:r>
              <a:rPr sz="2215" dirty="0">
                <a:latin typeface="Times New Roman"/>
                <a:cs typeface="Times New Roman"/>
              </a:rPr>
              <a:t>–	</a:t>
            </a:r>
            <a:r>
              <a:rPr sz="2215" spc="-5" dirty="0">
                <a:latin typeface="Times New Roman"/>
                <a:cs typeface="Times New Roman"/>
              </a:rPr>
              <a:t>For </a:t>
            </a:r>
            <a:r>
              <a:rPr sz="2215" dirty="0">
                <a:latin typeface="Times New Roman"/>
                <a:cs typeface="Times New Roman"/>
              </a:rPr>
              <a:t>a data </a:t>
            </a:r>
            <a:r>
              <a:rPr sz="2215" spc="-5" dirty="0">
                <a:latin typeface="Times New Roman"/>
                <a:cs typeface="Times New Roman"/>
              </a:rPr>
              <a:t>x</a:t>
            </a:r>
            <a:r>
              <a:rPr sz="2215" spc="-6" baseline="-20833" dirty="0">
                <a:latin typeface="Times New Roman"/>
                <a:cs typeface="Times New Roman"/>
              </a:rPr>
              <a:t>i</a:t>
            </a:r>
            <a:r>
              <a:rPr sz="2215" baseline="-20833" dirty="0">
                <a:latin typeface="Times New Roman"/>
                <a:cs typeface="Times New Roman"/>
              </a:rPr>
              <a:t> </a:t>
            </a:r>
            <a:r>
              <a:rPr sz="2215" dirty="0">
                <a:latin typeface="Times New Roman"/>
                <a:cs typeface="Times New Roman"/>
              </a:rPr>
              <a:t>data </a:t>
            </a:r>
            <a:r>
              <a:rPr sz="2215" spc="-5" dirty="0">
                <a:latin typeface="Times New Roman"/>
                <a:cs typeface="Times New Roman"/>
              </a:rPr>
              <a:t>sorted </a:t>
            </a:r>
            <a:r>
              <a:rPr sz="2215" dirty="0">
                <a:latin typeface="Times New Roman"/>
                <a:cs typeface="Times New Roman"/>
              </a:rPr>
              <a:t>in increasing order, f</a:t>
            </a:r>
            <a:r>
              <a:rPr sz="2215" baseline="-20833" dirty="0">
                <a:latin typeface="Times New Roman"/>
                <a:cs typeface="Times New Roman"/>
              </a:rPr>
              <a:t>i</a:t>
            </a:r>
            <a:r>
              <a:rPr sz="2215" spc="6" baseline="-20833" dirty="0">
                <a:latin typeface="Times New Roman"/>
                <a:cs typeface="Times New Roman"/>
              </a:rPr>
              <a:t> </a:t>
            </a:r>
            <a:r>
              <a:rPr sz="2215" dirty="0">
                <a:latin typeface="Times New Roman"/>
                <a:cs typeface="Times New Roman"/>
              </a:rPr>
              <a:t>indicates that </a:t>
            </a:r>
            <a:r>
              <a:rPr sz="2215" spc="5" dirty="0">
                <a:latin typeface="Times New Roman"/>
                <a:cs typeface="Times New Roman"/>
              </a:rPr>
              <a:t> </a:t>
            </a:r>
            <a:r>
              <a:rPr sz="2215" spc="-5" dirty="0">
                <a:latin typeface="Times New Roman"/>
                <a:cs typeface="Times New Roman"/>
              </a:rPr>
              <a:t>approximately</a:t>
            </a:r>
            <a:r>
              <a:rPr sz="2215" spc="-37" dirty="0">
                <a:latin typeface="Times New Roman"/>
                <a:cs typeface="Times New Roman"/>
              </a:rPr>
              <a:t> </a:t>
            </a:r>
            <a:r>
              <a:rPr sz="2215" dirty="0">
                <a:latin typeface="Times New Roman"/>
                <a:cs typeface="Times New Roman"/>
              </a:rPr>
              <a:t>100 </a:t>
            </a:r>
            <a:r>
              <a:rPr sz="2215" spc="-5" dirty="0">
                <a:latin typeface="Times New Roman"/>
                <a:cs typeface="Times New Roman"/>
              </a:rPr>
              <a:t>f</a:t>
            </a:r>
            <a:r>
              <a:rPr sz="2215" spc="-6" baseline="-20833" dirty="0">
                <a:latin typeface="Times New Roman"/>
                <a:cs typeface="Times New Roman"/>
              </a:rPr>
              <a:t>i</a:t>
            </a:r>
            <a:r>
              <a:rPr sz="2215" spc="-5" dirty="0">
                <a:latin typeface="Times New Roman"/>
                <a:cs typeface="Times New Roman"/>
              </a:rPr>
              <a:t>%</a:t>
            </a:r>
            <a:r>
              <a:rPr sz="2215" spc="9" dirty="0">
                <a:latin typeface="Times New Roman"/>
                <a:cs typeface="Times New Roman"/>
              </a:rPr>
              <a:t> </a:t>
            </a:r>
            <a:r>
              <a:rPr sz="2215" dirty="0">
                <a:latin typeface="Times New Roman"/>
                <a:cs typeface="Times New Roman"/>
              </a:rPr>
              <a:t>of the</a:t>
            </a:r>
            <a:r>
              <a:rPr sz="2215" spc="-14" dirty="0">
                <a:latin typeface="Times New Roman"/>
                <a:cs typeface="Times New Roman"/>
              </a:rPr>
              <a:t> </a:t>
            </a:r>
            <a:r>
              <a:rPr sz="2215" dirty="0">
                <a:latin typeface="Times New Roman"/>
                <a:cs typeface="Times New Roman"/>
              </a:rPr>
              <a:t>data are</a:t>
            </a:r>
            <a:r>
              <a:rPr sz="2215" spc="-23" dirty="0">
                <a:latin typeface="Times New Roman"/>
                <a:cs typeface="Times New Roman"/>
              </a:rPr>
              <a:t> </a:t>
            </a:r>
            <a:r>
              <a:rPr sz="2215" dirty="0">
                <a:latin typeface="Times New Roman"/>
                <a:cs typeface="Times New Roman"/>
              </a:rPr>
              <a:t>below or equal</a:t>
            </a:r>
            <a:r>
              <a:rPr sz="2215" spc="-18" dirty="0">
                <a:latin typeface="Times New Roman"/>
                <a:cs typeface="Times New Roman"/>
              </a:rPr>
              <a:t> </a:t>
            </a:r>
            <a:r>
              <a:rPr sz="2215" dirty="0">
                <a:latin typeface="Times New Roman"/>
                <a:cs typeface="Times New Roman"/>
              </a:rPr>
              <a:t>to</a:t>
            </a:r>
            <a:r>
              <a:rPr sz="2215" spc="-9" dirty="0">
                <a:latin typeface="Times New Roman"/>
                <a:cs typeface="Times New Roman"/>
              </a:rPr>
              <a:t> </a:t>
            </a:r>
            <a:r>
              <a:rPr sz="2215" dirty="0">
                <a:latin typeface="Times New Roman"/>
                <a:cs typeface="Times New Roman"/>
              </a:rPr>
              <a:t>the</a:t>
            </a:r>
            <a:r>
              <a:rPr sz="2215" spc="-9" dirty="0">
                <a:latin typeface="Times New Roman"/>
                <a:cs typeface="Times New Roman"/>
              </a:rPr>
              <a:t> </a:t>
            </a:r>
            <a:r>
              <a:rPr sz="2215" dirty="0">
                <a:latin typeface="Times New Roman"/>
                <a:cs typeface="Times New Roman"/>
              </a:rPr>
              <a:t>value</a:t>
            </a:r>
            <a:r>
              <a:rPr sz="2215" spc="-18" dirty="0">
                <a:latin typeface="Times New Roman"/>
                <a:cs typeface="Times New Roman"/>
              </a:rPr>
              <a:t> </a:t>
            </a:r>
            <a:r>
              <a:rPr sz="2215" dirty="0">
                <a:latin typeface="Times New Roman"/>
                <a:cs typeface="Times New Roman"/>
              </a:rPr>
              <a:t>x</a:t>
            </a:r>
            <a:r>
              <a:rPr sz="2215" baseline="-20833" dirty="0">
                <a:latin typeface="Times New Roman"/>
                <a:cs typeface="Times New Roman"/>
              </a:rPr>
              <a:t>i</a:t>
            </a:r>
          </a:p>
        </p:txBody>
      </p:sp>
      <p:pic>
        <p:nvPicPr>
          <p:cNvPr id="4" name="object 4"/>
          <p:cNvPicPr/>
          <p:nvPr/>
        </p:nvPicPr>
        <p:blipFill>
          <a:blip r:embed="rId2" cstate="print"/>
          <a:stretch>
            <a:fillRect/>
          </a:stretch>
        </p:blipFill>
        <p:spPr>
          <a:xfrm>
            <a:off x="761397" y="3557360"/>
            <a:ext cx="4819006" cy="2287134"/>
          </a:xfrm>
          <a:prstGeom prst="rect">
            <a:avLst/>
          </a:prstGeom>
        </p:spPr>
      </p:pic>
      <p:sp>
        <p:nvSpPr>
          <p:cNvPr id="5" name="object 5"/>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6" name="object 6"/>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75</a:t>
            </a:fld>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4640071" y="6518090"/>
            <a:ext cx="545464"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23">
              <a:spcBef>
                <a:spcPts val="14"/>
              </a:spcBef>
            </a:pPr>
            <a:r>
              <a:rPr lang="en-US" spc="-5"/>
              <a:t>D</a:t>
            </a:r>
            <a:r>
              <a:rPr lang="en-US"/>
              <a:t>ata</a:t>
            </a:r>
            <a:r>
              <a:rPr lang="en-US" spc="-20"/>
              <a:t> </a:t>
            </a:r>
            <a:r>
              <a:rPr lang="en-US"/>
              <a:t>Mining</a:t>
            </a:r>
            <a:endParaRPr dirty="0"/>
          </a:p>
        </p:txBody>
      </p:sp>
      <p:sp>
        <p:nvSpPr>
          <p:cNvPr id="5" name="object 5"/>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76</a:t>
            </a:fld>
            <a:endParaRPr dirty="0"/>
          </a:p>
        </p:txBody>
      </p:sp>
      <p:sp>
        <p:nvSpPr>
          <p:cNvPr id="2" name="object 2"/>
          <p:cNvSpPr txBox="1">
            <a:spLocks noGrp="1"/>
          </p:cNvSpPr>
          <p:nvPr>
            <p:ph type="title"/>
          </p:nvPr>
        </p:nvSpPr>
        <p:spPr>
          <a:xfrm>
            <a:off x="1600200" y="341882"/>
            <a:ext cx="5638800" cy="863550"/>
          </a:xfrm>
          <a:prstGeom prst="rect">
            <a:avLst/>
          </a:prstGeom>
          <a:solidFill>
            <a:schemeClr val="bg1"/>
          </a:solidFill>
        </p:spPr>
        <p:txBody>
          <a:bodyPr vert="horz" wrap="square" lIns="0" tIns="184638" rIns="0" bIns="0" rtlCol="0">
            <a:spAutoFit/>
          </a:bodyPr>
          <a:lstStyle/>
          <a:p>
            <a:pPr>
              <a:spcBef>
                <a:spcPts val="1454"/>
              </a:spcBef>
            </a:pPr>
            <a:r>
              <a:rPr dirty="0"/>
              <a:t>Scatter</a:t>
            </a:r>
            <a:r>
              <a:rPr spc="-60" dirty="0"/>
              <a:t> </a:t>
            </a:r>
            <a:r>
              <a:rPr dirty="0"/>
              <a:t>Plot</a:t>
            </a:r>
          </a:p>
        </p:txBody>
      </p:sp>
      <p:sp>
        <p:nvSpPr>
          <p:cNvPr id="3" name="object 3"/>
          <p:cNvSpPr txBox="1"/>
          <p:nvPr/>
        </p:nvSpPr>
        <p:spPr>
          <a:xfrm>
            <a:off x="622482" y="1752600"/>
            <a:ext cx="7899035" cy="3120972"/>
          </a:xfrm>
          <a:prstGeom prst="rect">
            <a:avLst/>
          </a:prstGeom>
        </p:spPr>
        <p:txBody>
          <a:bodyPr vert="horz" wrap="square" lIns="0" tIns="12309" rIns="0" bIns="0" rtlCol="0">
            <a:spAutoFit/>
          </a:bodyPr>
          <a:lstStyle/>
          <a:p>
            <a:pPr marL="328254" indent="-316531" algn="just">
              <a:spcBef>
                <a:spcPts val="97"/>
              </a:spcBef>
              <a:buChar char="•"/>
              <a:tabLst>
                <a:tab pos="327668" algn="l"/>
                <a:tab pos="328254" algn="l"/>
              </a:tabLst>
            </a:pPr>
            <a:r>
              <a:rPr sz="2400" dirty="0">
                <a:latin typeface="Times New Roman"/>
                <a:cs typeface="Times New Roman"/>
              </a:rPr>
              <a:t>A</a:t>
            </a:r>
            <a:r>
              <a:rPr sz="2400" spc="-5" dirty="0">
                <a:latin typeface="Times New Roman"/>
                <a:cs typeface="Times New Roman"/>
              </a:rPr>
              <a:t> </a:t>
            </a:r>
            <a:r>
              <a:rPr sz="2400" b="1" dirty="0">
                <a:latin typeface="Times New Roman"/>
                <a:cs typeface="Times New Roman"/>
              </a:rPr>
              <a:t>scatter</a:t>
            </a:r>
            <a:r>
              <a:rPr sz="2400" b="1" spc="-28" dirty="0">
                <a:latin typeface="Times New Roman"/>
                <a:cs typeface="Times New Roman"/>
              </a:rPr>
              <a:t> </a:t>
            </a:r>
            <a:r>
              <a:rPr sz="2400" b="1" dirty="0">
                <a:latin typeface="Times New Roman"/>
                <a:cs typeface="Times New Roman"/>
              </a:rPr>
              <a:t>plot</a:t>
            </a:r>
            <a:r>
              <a:rPr sz="2400" b="1" spc="-9" dirty="0">
                <a:latin typeface="Times New Roman"/>
                <a:cs typeface="Times New Roman"/>
              </a:rPr>
              <a:t> </a:t>
            </a:r>
            <a:r>
              <a:rPr sz="2400" dirty="0">
                <a:latin typeface="Times New Roman"/>
                <a:cs typeface="Times New Roman"/>
              </a:rPr>
              <a:t>is</a:t>
            </a:r>
            <a:r>
              <a:rPr sz="2400" spc="-14" dirty="0">
                <a:latin typeface="Times New Roman"/>
                <a:cs typeface="Times New Roman"/>
              </a:rPr>
              <a:t> </a:t>
            </a:r>
            <a:r>
              <a:rPr sz="2400" spc="5" dirty="0">
                <a:latin typeface="Times New Roman"/>
                <a:cs typeface="Times New Roman"/>
              </a:rPr>
              <a:t>one</a:t>
            </a:r>
            <a:r>
              <a:rPr sz="2400" spc="-5" dirty="0">
                <a:latin typeface="Times New Roman"/>
                <a:cs typeface="Times New Roman"/>
              </a:rPr>
              <a:t> </a:t>
            </a:r>
            <a:r>
              <a:rPr sz="2400" dirty="0">
                <a:latin typeface="Times New Roman"/>
                <a:cs typeface="Times New Roman"/>
              </a:rPr>
              <a:t>of</a:t>
            </a:r>
            <a:r>
              <a:rPr sz="2400" spc="-9" dirty="0">
                <a:latin typeface="Times New Roman"/>
                <a:cs typeface="Times New Roman"/>
              </a:rPr>
              <a:t> </a:t>
            </a:r>
            <a:r>
              <a:rPr sz="2400" dirty="0">
                <a:latin typeface="Times New Roman"/>
                <a:cs typeface="Times New Roman"/>
              </a:rPr>
              <a:t>the</a:t>
            </a:r>
            <a:r>
              <a:rPr sz="2400" spc="-5" dirty="0">
                <a:latin typeface="Times New Roman"/>
                <a:cs typeface="Times New Roman"/>
              </a:rPr>
              <a:t> most</a:t>
            </a:r>
            <a:r>
              <a:rPr sz="2400" spc="-14" dirty="0">
                <a:latin typeface="Times New Roman"/>
                <a:cs typeface="Times New Roman"/>
              </a:rPr>
              <a:t> </a:t>
            </a:r>
            <a:r>
              <a:rPr sz="2400" dirty="0">
                <a:latin typeface="Times New Roman"/>
                <a:cs typeface="Times New Roman"/>
              </a:rPr>
              <a:t>effective</a:t>
            </a:r>
            <a:r>
              <a:rPr sz="2400" spc="-28" dirty="0">
                <a:latin typeface="Times New Roman"/>
                <a:cs typeface="Times New Roman"/>
              </a:rPr>
              <a:t> </a:t>
            </a:r>
            <a:r>
              <a:rPr sz="2400" dirty="0">
                <a:latin typeface="Times New Roman"/>
                <a:cs typeface="Times New Roman"/>
              </a:rPr>
              <a:t>graphical</a:t>
            </a:r>
            <a:r>
              <a:rPr sz="2400" spc="-42" dirty="0">
                <a:latin typeface="Times New Roman"/>
                <a:cs typeface="Times New Roman"/>
              </a:rPr>
              <a:t> </a:t>
            </a:r>
            <a:r>
              <a:rPr sz="2400" spc="-5" dirty="0">
                <a:latin typeface="Times New Roman"/>
                <a:cs typeface="Times New Roman"/>
              </a:rPr>
              <a:t>methods </a:t>
            </a:r>
            <a:r>
              <a:rPr sz="2400" dirty="0">
                <a:latin typeface="Times New Roman"/>
                <a:cs typeface="Times New Roman"/>
              </a:rPr>
              <a:t>for</a:t>
            </a:r>
            <a:r>
              <a:rPr sz="2400" spc="-23" dirty="0">
                <a:latin typeface="Times New Roman"/>
                <a:cs typeface="Times New Roman"/>
              </a:rPr>
              <a:t> </a:t>
            </a:r>
            <a:r>
              <a:rPr sz="2400" spc="-5" dirty="0">
                <a:latin typeface="Times New Roman"/>
                <a:cs typeface="Times New Roman"/>
              </a:rPr>
              <a:t>determining</a:t>
            </a:r>
            <a:r>
              <a:rPr sz="2400" spc="-18" dirty="0">
                <a:latin typeface="Times New Roman"/>
                <a:cs typeface="Times New Roman"/>
              </a:rPr>
              <a:t> </a:t>
            </a:r>
            <a:r>
              <a:rPr sz="2400" dirty="0">
                <a:latin typeface="Times New Roman"/>
                <a:cs typeface="Times New Roman"/>
              </a:rPr>
              <a:t>if</a:t>
            </a:r>
            <a:r>
              <a:rPr sz="2400" spc="23" dirty="0">
                <a:latin typeface="Times New Roman"/>
                <a:cs typeface="Times New Roman"/>
              </a:rPr>
              <a:t> </a:t>
            </a:r>
            <a:r>
              <a:rPr sz="2400" dirty="0">
                <a:latin typeface="Times New Roman"/>
                <a:cs typeface="Times New Roman"/>
              </a:rPr>
              <a:t>there</a:t>
            </a:r>
            <a:r>
              <a:rPr lang="en-US" sz="2400" dirty="0">
                <a:latin typeface="Times New Roman"/>
                <a:cs typeface="Times New Roman"/>
              </a:rPr>
              <a:t> </a:t>
            </a:r>
            <a:r>
              <a:rPr sz="2400" dirty="0">
                <a:latin typeface="Times New Roman"/>
                <a:cs typeface="Times New Roman"/>
              </a:rPr>
              <a:t>appears</a:t>
            </a:r>
            <a:r>
              <a:rPr sz="2400" spc="-37" dirty="0">
                <a:latin typeface="Times New Roman"/>
                <a:cs typeface="Times New Roman"/>
              </a:rPr>
              <a:t> </a:t>
            </a:r>
            <a:r>
              <a:rPr sz="2400" dirty="0">
                <a:latin typeface="Times New Roman"/>
                <a:cs typeface="Times New Roman"/>
              </a:rPr>
              <a:t>to</a:t>
            </a:r>
            <a:r>
              <a:rPr sz="2400" spc="-5" dirty="0">
                <a:latin typeface="Times New Roman"/>
                <a:cs typeface="Times New Roman"/>
              </a:rPr>
              <a:t> </a:t>
            </a:r>
            <a:r>
              <a:rPr sz="2400" dirty="0">
                <a:latin typeface="Times New Roman"/>
                <a:cs typeface="Times New Roman"/>
              </a:rPr>
              <a:t>be</a:t>
            </a:r>
            <a:r>
              <a:rPr sz="2400" spc="-5" dirty="0">
                <a:latin typeface="Times New Roman"/>
                <a:cs typeface="Times New Roman"/>
              </a:rPr>
              <a:t> </a:t>
            </a:r>
            <a:r>
              <a:rPr sz="2400" dirty="0">
                <a:latin typeface="Times New Roman"/>
                <a:cs typeface="Times New Roman"/>
              </a:rPr>
              <a:t>a</a:t>
            </a:r>
            <a:r>
              <a:rPr sz="2400" spc="-9" dirty="0">
                <a:latin typeface="Times New Roman"/>
                <a:cs typeface="Times New Roman"/>
              </a:rPr>
              <a:t> </a:t>
            </a:r>
            <a:r>
              <a:rPr sz="2400" spc="-5" dirty="0">
                <a:latin typeface="Times New Roman"/>
                <a:cs typeface="Times New Roman"/>
              </a:rPr>
              <a:t>relationship,</a:t>
            </a:r>
            <a:r>
              <a:rPr sz="2400" spc="-32" dirty="0">
                <a:latin typeface="Times New Roman"/>
                <a:cs typeface="Times New Roman"/>
              </a:rPr>
              <a:t> </a:t>
            </a:r>
            <a:r>
              <a:rPr sz="2400" dirty="0">
                <a:latin typeface="Times New Roman"/>
                <a:cs typeface="Times New Roman"/>
              </a:rPr>
              <a:t>pattern,</a:t>
            </a:r>
            <a:r>
              <a:rPr sz="2400" spc="-23" dirty="0">
                <a:latin typeface="Times New Roman"/>
                <a:cs typeface="Times New Roman"/>
              </a:rPr>
              <a:t> </a:t>
            </a:r>
            <a:r>
              <a:rPr sz="2400" dirty="0">
                <a:latin typeface="Times New Roman"/>
                <a:cs typeface="Times New Roman"/>
              </a:rPr>
              <a:t>or</a:t>
            </a:r>
            <a:r>
              <a:rPr sz="2400" spc="-9" dirty="0">
                <a:latin typeface="Times New Roman"/>
                <a:cs typeface="Times New Roman"/>
              </a:rPr>
              <a:t> </a:t>
            </a:r>
            <a:r>
              <a:rPr sz="2400" dirty="0">
                <a:latin typeface="Times New Roman"/>
                <a:cs typeface="Times New Roman"/>
              </a:rPr>
              <a:t>trend</a:t>
            </a:r>
            <a:r>
              <a:rPr sz="2400" spc="-28" dirty="0">
                <a:latin typeface="Times New Roman"/>
                <a:cs typeface="Times New Roman"/>
              </a:rPr>
              <a:t> </a:t>
            </a:r>
            <a:r>
              <a:rPr sz="2400" dirty="0">
                <a:latin typeface="Times New Roman"/>
                <a:cs typeface="Times New Roman"/>
              </a:rPr>
              <a:t>between</a:t>
            </a:r>
            <a:r>
              <a:rPr sz="2400" spc="-9" dirty="0">
                <a:latin typeface="Times New Roman"/>
                <a:cs typeface="Times New Roman"/>
              </a:rPr>
              <a:t> </a:t>
            </a:r>
            <a:r>
              <a:rPr sz="2400" dirty="0">
                <a:latin typeface="Times New Roman"/>
                <a:cs typeface="Times New Roman"/>
              </a:rPr>
              <a:t>two</a:t>
            </a:r>
            <a:r>
              <a:rPr sz="2400" spc="-5" dirty="0">
                <a:latin typeface="Times New Roman"/>
                <a:cs typeface="Times New Roman"/>
              </a:rPr>
              <a:t> </a:t>
            </a:r>
            <a:r>
              <a:rPr sz="2400" dirty="0">
                <a:latin typeface="Times New Roman"/>
                <a:cs typeface="Times New Roman"/>
              </a:rPr>
              <a:t>numeric</a:t>
            </a:r>
            <a:r>
              <a:rPr sz="2400" spc="-23" dirty="0">
                <a:latin typeface="Times New Roman"/>
                <a:cs typeface="Times New Roman"/>
              </a:rPr>
              <a:t> </a:t>
            </a:r>
            <a:r>
              <a:rPr sz="2400" dirty="0">
                <a:latin typeface="Times New Roman"/>
                <a:cs typeface="Times New Roman"/>
              </a:rPr>
              <a:t>attributes.</a:t>
            </a:r>
          </a:p>
          <a:p>
            <a:pPr marL="698127" marR="532241" indent="-264948" algn="just">
              <a:spcBef>
                <a:spcPts val="563"/>
              </a:spcBef>
              <a:tabLst>
                <a:tab pos="698127" algn="l"/>
              </a:tabLst>
            </a:pPr>
            <a:r>
              <a:rPr sz="2400" dirty="0">
                <a:latin typeface="Times New Roman"/>
                <a:cs typeface="Times New Roman"/>
              </a:rPr>
              <a:t>–	</a:t>
            </a:r>
          </a:p>
          <a:p>
            <a:pPr marL="328254" indent="-316531" algn="just">
              <a:spcBef>
                <a:spcPts val="5"/>
              </a:spcBef>
              <a:buChar char="•"/>
              <a:tabLst>
                <a:tab pos="327668" algn="l"/>
                <a:tab pos="328254" algn="l"/>
              </a:tabLst>
            </a:pPr>
            <a:r>
              <a:rPr sz="2400" dirty="0">
                <a:latin typeface="Times New Roman"/>
                <a:cs typeface="Times New Roman"/>
              </a:rPr>
              <a:t>Two</a:t>
            </a:r>
            <a:r>
              <a:rPr sz="2400" spc="-5" dirty="0">
                <a:latin typeface="Times New Roman"/>
                <a:cs typeface="Times New Roman"/>
              </a:rPr>
              <a:t> </a:t>
            </a:r>
            <a:r>
              <a:rPr sz="2400" dirty="0">
                <a:latin typeface="Times New Roman"/>
                <a:cs typeface="Times New Roman"/>
              </a:rPr>
              <a:t>attributes,</a:t>
            </a:r>
            <a:r>
              <a:rPr sz="2400" spc="-42" dirty="0">
                <a:latin typeface="Times New Roman"/>
                <a:cs typeface="Times New Roman"/>
              </a:rPr>
              <a:t> </a:t>
            </a:r>
            <a:r>
              <a:rPr sz="2400" dirty="0">
                <a:latin typeface="Times New Roman"/>
                <a:cs typeface="Times New Roman"/>
              </a:rPr>
              <a:t>X,</a:t>
            </a:r>
            <a:r>
              <a:rPr sz="2400" spc="5" dirty="0">
                <a:latin typeface="Times New Roman"/>
                <a:cs typeface="Times New Roman"/>
              </a:rPr>
              <a:t> </a:t>
            </a:r>
            <a:r>
              <a:rPr sz="2400" spc="-5" dirty="0">
                <a:latin typeface="Times New Roman"/>
                <a:cs typeface="Times New Roman"/>
              </a:rPr>
              <a:t>and</a:t>
            </a:r>
            <a:r>
              <a:rPr sz="2400" spc="-14" dirty="0">
                <a:latin typeface="Times New Roman"/>
                <a:cs typeface="Times New Roman"/>
              </a:rPr>
              <a:t> </a:t>
            </a:r>
            <a:r>
              <a:rPr sz="2400" dirty="0">
                <a:latin typeface="Times New Roman"/>
                <a:cs typeface="Times New Roman"/>
              </a:rPr>
              <a:t>Y,</a:t>
            </a:r>
            <a:r>
              <a:rPr sz="2400" spc="5" dirty="0">
                <a:latin typeface="Times New Roman"/>
                <a:cs typeface="Times New Roman"/>
              </a:rPr>
              <a:t> </a:t>
            </a:r>
            <a:r>
              <a:rPr sz="2400" dirty="0">
                <a:latin typeface="Times New Roman"/>
                <a:cs typeface="Times New Roman"/>
              </a:rPr>
              <a:t>are</a:t>
            </a:r>
            <a:r>
              <a:rPr sz="2400" spc="-9" dirty="0">
                <a:latin typeface="Times New Roman"/>
                <a:cs typeface="Times New Roman"/>
              </a:rPr>
              <a:t> </a:t>
            </a:r>
            <a:r>
              <a:rPr sz="2400" b="1" dirty="0">
                <a:latin typeface="Times New Roman"/>
                <a:cs typeface="Times New Roman"/>
              </a:rPr>
              <a:t>correlated</a:t>
            </a:r>
            <a:r>
              <a:rPr sz="2400" b="1" spc="-28" dirty="0">
                <a:latin typeface="Times New Roman"/>
                <a:cs typeface="Times New Roman"/>
              </a:rPr>
              <a:t> </a:t>
            </a:r>
            <a:r>
              <a:rPr sz="2400" dirty="0">
                <a:latin typeface="Times New Roman"/>
                <a:cs typeface="Times New Roman"/>
              </a:rPr>
              <a:t>if</a:t>
            </a:r>
            <a:r>
              <a:rPr sz="2400" spc="-14" dirty="0">
                <a:latin typeface="Times New Roman"/>
                <a:cs typeface="Times New Roman"/>
              </a:rPr>
              <a:t> </a:t>
            </a:r>
            <a:r>
              <a:rPr sz="2400" dirty="0">
                <a:latin typeface="Times New Roman"/>
                <a:cs typeface="Times New Roman"/>
              </a:rPr>
              <a:t>one</a:t>
            </a:r>
            <a:r>
              <a:rPr sz="2400" spc="-18" dirty="0">
                <a:latin typeface="Times New Roman"/>
                <a:cs typeface="Times New Roman"/>
              </a:rPr>
              <a:t> </a:t>
            </a:r>
            <a:r>
              <a:rPr sz="2400" dirty="0">
                <a:latin typeface="Times New Roman"/>
                <a:cs typeface="Times New Roman"/>
              </a:rPr>
              <a:t>attribute</a:t>
            </a:r>
            <a:r>
              <a:rPr sz="2400" spc="-42" dirty="0">
                <a:latin typeface="Times New Roman"/>
                <a:cs typeface="Times New Roman"/>
              </a:rPr>
              <a:t> </a:t>
            </a:r>
            <a:r>
              <a:rPr sz="2400" spc="-5" dirty="0">
                <a:latin typeface="Times New Roman"/>
                <a:cs typeface="Times New Roman"/>
              </a:rPr>
              <a:t>implies</a:t>
            </a:r>
            <a:r>
              <a:rPr sz="2400" spc="-14" dirty="0">
                <a:latin typeface="Times New Roman"/>
                <a:cs typeface="Times New Roman"/>
              </a:rPr>
              <a:t> </a:t>
            </a:r>
            <a:r>
              <a:rPr sz="2400" dirty="0">
                <a:latin typeface="Times New Roman"/>
                <a:cs typeface="Times New Roman"/>
              </a:rPr>
              <a:t>the</a:t>
            </a:r>
            <a:r>
              <a:rPr sz="2400" spc="-9" dirty="0">
                <a:latin typeface="Times New Roman"/>
                <a:cs typeface="Times New Roman"/>
              </a:rPr>
              <a:t> </a:t>
            </a:r>
            <a:r>
              <a:rPr sz="2400" dirty="0">
                <a:latin typeface="Times New Roman"/>
                <a:cs typeface="Times New Roman"/>
              </a:rPr>
              <a:t>other.</a:t>
            </a:r>
          </a:p>
          <a:p>
            <a:pPr marL="328254" indent="-316531" algn="just">
              <a:spcBef>
                <a:spcPts val="554"/>
              </a:spcBef>
              <a:buFont typeface="Times New Roman"/>
              <a:buChar char="•"/>
              <a:tabLst>
                <a:tab pos="327668" algn="l"/>
                <a:tab pos="328254" algn="l"/>
              </a:tabLst>
            </a:pPr>
            <a:r>
              <a:rPr sz="2400" b="1" dirty="0">
                <a:latin typeface="Times New Roman"/>
                <a:cs typeface="Times New Roman"/>
              </a:rPr>
              <a:t>Correlations</a:t>
            </a:r>
            <a:r>
              <a:rPr sz="2400" b="1" spc="-37" dirty="0">
                <a:latin typeface="Times New Roman"/>
                <a:cs typeface="Times New Roman"/>
              </a:rPr>
              <a:t> </a:t>
            </a:r>
            <a:r>
              <a:rPr sz="2400" dirty="0">
                <a:latin typeface="Times New Roman"/>
                <a:cs typeface="Times New Roman"/>
              </a:rPr>
              <a:t>can</a:t>
            </a:r>
            <a:r>
              <a:rPr sz="2400" spc="-18" dirty="0">
                <a:latin typeface="Times New Roman"/>
                <a:cs typeface="Times New Roman"/>
              </a:rPr>
              <a:t> </a:t>
            </a:r>
            <a:r>
              <a:rPr sz="2400" dirty="0">
                <a:latin typeface="Times New Roman"/>
                <a:cs typeface="Times New Roman"/>
              </a:rPr>
              <a:t>be</a:t>
            </a:r>
            <a:r>
              <a:rPr sz="2400" spc="-5" dirty="0">
                <a:latin typeface="Times New Roman"/>
                <a:cs typeface="Times New Roman"/>
              </a:rPr>
              <a:t> </a:t>
            </a:r>
            <a:r>
              <a:rPr sz="2400" b="1" dirty="0">
                <a:latin typeface="Times New Roman"/>
                <a:cs typeface="Times New Roman"/>
              </a:rPr>
              <a:t>positive</a:t>
            </a:r>
            <a:r>
              <a:rPr sz="2400" dirty="0">
                <a:latin typeface="Times New Roman"/>
                <a:cs typeface="Times New Roman"/>
              </a:rPr>
              <a:t>,</a:t>
            </a:r>
            <a:r>
              <a:rPr sz="2400" spc="-28" dirty="0">
                <a:latin typeface="Times New Roman"/>
                <a:cs typeface="Times New Roman"/>
              </a:rPr>
              <a:t> </a:t>
            </a:r>
            <a:r>
              <a:rPr sz="2400" b="1" dirty="0">
                <a:latin typeface="Times New Roman"/>
                <a:cs typeface="Times New Roman"/>
              </a:rPr>
              <a:t>negative</a:t>
            </a:r>
            <a:r>
              <a:rPr sz="2400" dirty="0">
                <a:latin typeface="Times New Roman"/>
                <a:cs typeface="Times New Roman"/>
              </a:rPr>
              <a:t>,</a:t>
            </a:r>
            <a:r>
              <a:rPr sz="2400" spc="-28" dirty="0">
                <a:latin typeface="Times New Roman"/>
                <a:cs typeface="Times New Roman"/>
              </a:rPr>
              <a:t> </a:t>
            </a:r>
            <a:r>
              <a:rPr sz="2400" dirty="0">
                <a:latin typeface="Times New Roman"/>
                <a:cs typeface="Times New Roman"/>
              </a:rPr>
              <a:t>or</a:t>
            </a:r>
            <a:r>
              <a:rPr sz="2400" spc="-18" dirty="0">
                <a:latin typeface="Times New Roman"/>
                <a:cs typeface="Times New Roman"/>
              </a:rPr>
              <a:t> </a:t>
            </a:r>
            <a:r>
              <a:rPr sz="2400" dirty="0">
                <a:latin typeface="Times New Roman"/>
                <a:cs typeface="Times New Roman"/>
              </a:rPr>
              <a:t>null</a:t>
            </a:r>
            <a:r>
              <a:rPr sz="2400" spc="-28" dirty="0">
                <a:latin typeface="Times New Roman"/>
                <a:cs typeface="Times New Roman"/>
              </a:rPr>
              <a:t> </a:t>
            </a:r>
            <a:r>
              <a:rPr sz="2400" dirty="0">
                <a:latin typeface="Times New Roman"/>
                <a:cs typeface="Times New Roman"/>
              </a:rPr>
              <a:t>(</a:t>
            </a:r>
            <a:r>
              <a:rPr sz="2400" b="1" dirty="0">
                <a:latin typeface="Times New Roman"/>
                <a:cs typeface="Times New Roman"/>
              </a:rPr>
              <a:t>uncorrelated</a:t>
            </a:r>
            <a:r>
              <a:rPr sz="2400" dirty="0">
                <a:latin typeface="Times New Roman"/>
                <a:cs typeface="Times New Roman"/>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108" y="404446"/>
            <a:ext cx="5571216" cy="1231619"/>
          </a:xfrm>
          <a:prstGeom prst="rect">
            <a:avLst/>
          </a:prstGeom>
          <a:solidFill>
            <a:schemeClr val="bg1"/>
          </a:solidFill>
        </p:spPr>
        <p:txBody>
          <a:bodyPr vert="horz" wrap="square" lIns="0" tIns="0" rIns="0" bIns="0" rtlCol="0">
            <a:spAutoFit/>
          </a:bodyPr>
          <a:lstStyle/>
          <a:p>
            <a:pPr algn="ctr">
              <a:lnSpc>
                <a:spcPts val="3448"/>
              </a:lnSpc>
            </a:pPr>
            <a:r>
              <a:rPr sz="2954" b="1" dirty="0">
                <a:latin typeface="Times New Roman"/>
                <a:cs typeface="Times New Roman"/>
              </a:rPr>
              <a:t>Scatter</a:t>
            </a:r>
            <a:r>
              <a:rPr sz="2954" b="1" spc="-51" dirty="0">
                <a:latin typeface="Times New Roman"/>
                <a:cs typeface="Times New Roman"/>
              </a:rPr>
              <a:t> </a:t>
            </a:r>
            <a:r>
              <a:rPr sz="2954" b="1" dirty="0">
                <a:latin typeface="Times New Roman"/>
                <a:cs typeface="Times New Roman"/>
              </a:rPr>
              <a:t>Plot:</a:t>
            </a:r>
            <a:endParaRPr sz="2954" dirty="0">
              <a:latin typeface="Times New Roman"/>
              <a:cs typeface="Times New Roman"/>
            </a:endParaRPr>
          </a:p>
          <a:p>
            <a:pPr algn="ctr">
              <a:spcBef>
                <a:spcPts val="5"/>
              </a:spcBef>
            </a:pPr>
            <a:r>
              <a:rPr sz="2585" b="1" spc="-5" dirty="0">
                <a:latin typeface="Times New Roman"/>
                <a:cs typeface="Times New Roman"/>
              </a:rPr>
              <a:t>Positively</a:t>
            </a:r>
            <a:r>
              <a:rPr sz="2585" b="1" spc="-9" dirty="0">
                <a:latin typeface="Times New Roman"/>
                <a:cs typeface="Times New Roman"/>
              </a:rPr>
              <a:t> </a:t>
            </a:r>
            <a:r>
              <a:rPr sz="2585" b="1" spc="-5" dirty="0">
                <a:latin typeface="Times New Roman"/>
                <a:cs typeface="Times New Roman"/>
              </a:rPr>
              <a:t>and</a:t>
            </a:r>
            <a:r>
              <a:rPr sz="2585" b="1" dirty="0">
                <a:latin typeface="Times New Roman"/>
                <a:cs typeface="Times New Roman"/>
              </a:rPr>
              <a:t> </a:t>
            </a:r>
            <a:r>
              <a:rPr sz="2585" b="1" spc="-5" dirty="0">
                <a:latin typeface="Times New Roman"/>
                <a:cs typeface="Times New Roman"/>
              </a:rPr>
              <a:t>Negatively</a:t>
            </a:r>
            <a:r>
              <a:rPr sz="2585" b="1" spc="-9" dirty="0">
                <a:latin typeface="Times New Roman"/>
                <a:cs typeface="Times New Roman"/>
              </a:rPr>
              <a:t> </a:t>
            </a:r>
            <a:r>
              <a:rPr sz="2585" b="1" spc="-5" dirty="0">
                <a:latin typeface="Times New Roman"/>
                <a:cs typeface="Times New Roman"/>
              </a:rPr>
              <a:t>Correlated</a:t>
            </a:r>
            <a:r>
              <a:rPr sz="2585" b="1" spc="14" dirty="0">
                <a:latin typeface="Times New Roman"/>
                <a:cs typeface="Times New Roman"/>
              </a:rPr>
              <a:t> </a:t>
            </a:r>
            <a:r>
              <a:rPr sz="2585" b="1" spc="-5" dirty="0">
                <a:latin typeface="Times New Roman"/>
                <a:cs typeface="Times New Roman"/>
              </a:rPr>
              <a:t>Data</a:t>
            </a:r>
            <a:endParaRPr sz="2585" dirty="0">
              <a:latin typeface="Times New Roman"/>
              <a:cs typeface="Times New Roman"/>
            </a:endParaRPr>
          </a:p>
        </p:txBody>
      </p:sp>
      <p:grpSp>
        <p:nvGrpSpPr>
          <p:cNvPr id="3" name="object 3"/>
          <p:cNvGrpSpPr/>
          <p:nvPr/>
        </p:nvGrpSpPr>
        <p:grpSpPr>
          <a:xfrm>
            <a:off x="654949" y="1870443"/>
            <a:ext cx="2059745" cy="1679917"/>
            <a:chOff x="709528" y="1740563"/>
            <a:chExt cx="2231390" cy="1819910"/>
          </a:xfrm>
        </p:grpSpPr>
        <p:sp>
          <p:nvSpPr>
            <p:cNvPr id="4" name="object 4"/>
            <p:cNvSpPr/>
            <p:nvPr/>
          </p:nvSpPr>
          <p:spPr>
            <a:xfrm>
              <a:off x="715980" y="1740563"/>
              <a:ext cx="2225040" cy="1813560"/>
            </a:xfrm>
            <a:custGeom>
              <a:avLst/>
              <a:gdLst/>
              <a:ahLst/>
              <a:cxnLst/>
              <a:rect l="l" t="t" r="r" b="b"/>
              <a:pathLst>
                <a:path w="2225040" h="1813560">
                  <a:moveTo>
                    <a:pt x="0" y="1813197"/>
                  </a:moveTo>
                  <a:lnTo>
                    <a:pt x="2224629" y="1813197"/>
                  </a:lnTo>
                </a:path>
                <a:path w="2225040" h="1813560">
                  <a:moveTo>
                    <a:pt x="0" y="0"/>
                  </a:moveTo>
                  <a:lnTo>
                    <a:pt x="0" y="1813197"/>
                  </a:lnTo>
                </a:path>
              </a:pathLst>
            </a:custGeom>
            <a:ln w="12906">
              <a:solidFill>
                <a:srgbClr val="000000"/>
              </a:solidFill>
            </a:ln>
          </p:spPr>
          <p:txBody>
            <a:bodyPr wrap="square" lIns="0" tIns="0" rIns="0" bIns="0" rtlCol="0"/>
            <a:lstStyle/>
            <a:p>
              <a:endParaRPr sz="1662"/>
            </a:p>
          </p:txBody>
        </p:sp>
        <p:sp>
          <p:nvSpPr>
            <p:cNvPr id="5" name="object 5"/>
            <p:cNvSpPr/>
            <p:nvPr/>
          </p:nvSpPr>
          <p:spPr>
            <a:xfrm>
              <a:off x="1078461" y="2885438"/>
              <a:ext cx="62865" cy="50165"/>
            </a:xfrm>
            <a:custGeom>
              <a:avLst/>
              <a:gdLst/>
              <a:ahLst/>
              <a:cxnLst/>
              <a:rect l="l" t="t" r="r" b="b"/>
              <a:pathLst>
                <a:path w="62865" h="50164">
                  <a:moveTo>
                    <a:pt x="32472" y="0"/>
                  </a:moveTo>
                  <a:lnTo>
                    <a:pt x="17273" y="2083"/>
                  </a:lnTo>
                  <a:lnTo>
                    <a:pt x="4372" y="10856"/>
                  </a:lnTo>
                  <a:lnTo>
                    <a:pt x="0" y="23796"/>
                  </a:lnTo>
                  <a:lnTo>
                    <a:pt x="4372" y="36736"/>
                  </a:lnTo>
                  <a:lnTo>
                    <a:pt x="17273" y="45302"/>
                  </a:lnTo>
                  <a:lnTo>
                    <a:pt x="32472" y="49685"/>
                  </a:lnTo>
                  <a:lnTo>
                    <a:pt x="47456" y="45302"/>
                  </a:lnTo>
                  <a:lnTo>
                    <a:pt x="58283" y="36736"/>
                  </a:lnTo>
                  <a:lnTo>
                    <a:pt x="62655" y="23796"/>
                  </a:lnTo>
                  <a:lnTo>
                    <a:pt x="58283" y="10856"/>
                  </a:lnTo>
                  <a:lnTo>
                    <a:pt x="47456" y="2083"/>
                  </a:lnTo>
                  <a:lnTo>
                    <a:pt x="32472" y="0"/>
                  </a:lnTo>
                  <a:close/>
                </a:path>
              </a:pathLst>
            </a:custGeom>
            <a:solidFill>
              <a:srgbClr val="000000"/>
            </a:solidFill>
          </p:spPr>
          <p:txBody>
            <a:bodyPr wrap="square" lIns="0" tIns="0" rIns="0" bIns="0" rtlCol="0"/>
            <a:lstStyle/>
            <a:p>
              <a:endParaRPr sz="1662"/>
            </a:p>
          </p:txBody>
        </p:sp>
        <p:sp>
          <p:nvSpPr>
            <p:cNvPr id="6" name="object 6"/>
            <p:cNvSpPr/>
            <p:nvPr/>
          </p:nvSpPr>
          <p:spPr>
            <a:xfrm>
              <a:off x="1078461" y="2885438"/>
              <a:ext cx="62865" cy="50165"/>
            </a:xfrm>
            <a:custGeom>
              <a:avLst/>
              <a:gdLst/>
              <a:ahLst/>
              <a:cxnLst/>
              <a:rect l="l" t="t" r="r" b="b"/>
              <a:pathLst>
                <a:path w="62865" h="50164">
                  <a:moveTo>
                    <a:pt x="62655" y="23796"/>
                  </a:moveTo>
                  <a:lnTo>
                    <a:pt x="58283" y="10856"/>
                  </a:lnTo>
                  <a:lnTo>
                    <a:pt x="47456" y="2083"/>
                  </a:lnTo>
                  <a:lnTo>
                    <a:pt x="32472" y="0"/>
                  </a:lnTo>
                  <a:lnTo>
                    <a:pt x="17273" y="2083"/>
                  </a:lnTo>
                  <a:lnTo>
                    <a:pt x="4372" y="10856"/>
                  </a:lnTo>
                  <a:lnTo>
                    <a:pt x="0" y="23796"/>
                  </a:lnTo>
                  <a:lnTo>
                    <a:pt x="4372" y="36736"/>
                  </a:lnTo>
                  <a:lnTo>
                    <a:pt x="17273" y="45302"/>
                  </a:lnTo>
                  <a:lnTo>
                    <a:pt x="32472" y="49685"/>
                  </a:lnTo>
                  <a:lnTo>
                    <a:pt x="47456" y="45302"/>
                  </a:lnTo>
                  <a:lnTo>
                    <a:pt x="58283" y="36736"/>
                  </a:lnTo>
                  <a:lnTo>
                    <a:pt x="62655" y="23796"/>
                  </a:lnTo>
                  <a:close/>
                </a:path>
              </a:pathLst>
            </a:custGeom>
            <a:ln w="3175">
              <a:solidFill>
                <a:srgbClr val="000000"/>
              </a:solidFill>
            </a:ln>
          </p:spPr>
          <p:txBody>
            <a:bodyPr wrap="square" lIns="0" tIns="0" rIns="0" bIns="0" rtlCol="0"/>
            <a:lstStyle/>
            <a:p>
              <a:endParaRPr sz="1662"/>
            </a:p>
          </p:txBody>
        </p:sp>
        <p:sp>
          <p:nvSpPr>
            <p:cNvPr id="7" name="object 7"/>
            <p:cNvSpPr/>
            <p:nvPr/>
          </p:nvSpPr>
          <p:spPr>
            <a:xfrm>
              <a:off x="1076275" y="2883243"/>
              <a:ext cx="62865" cy="50165"/>
            </a:xfrm>
            <a:custGeom>
              <a:avLst/>
              <a:gdLst/>
              <a:ahLst/>
              <a:cxnLst/>
              <a:rect l="l" t="t" r="r" b="b"/>
              <a:pathLst>
                <a:path w="62865" h="50164">
                  <a:moveTo>
                    <a:pt x="62655" y="23805"/>
                  </a:moveTo>
                  <a:lnTo>
                    <a:pt x="58283" y="10856"/>
                  </a:lnTo>
                  <a:lnTo>
                    <a:pt x="47456" y="2092"/>
                  </a:lnTo>
                  <a:lnTo>
                    <a:pt x="32472" y="0"/>
                  </a:lnTo>
                  <a:lnTo>
                    <a:pt x="17273" y="2092"/>
                  </a:lnTo>
                  <a:lnTo>
                    <a:pt x="4372" y="10856"/>
                  </a:lnTo>
                  <a:lnTo>
                    <a:pt x="0" y="23805"/>
                  </a:lnTo>
                  <a:lnTo>
                    <a:pt x="4372" y="36745"/>
                  </a:lnTo>
                  <a:lnTo>
                    <a:pt x="17273" y="45302"/>
                  </a:lnTo>
                  <a:lnTo>
                    <a:pt x="32472" y="49685"/>
                  </a:lnTo>
                  <a:lnTo>
                    <a:pt x="47456" y="45302"/>
                  </a:lnTo>
                  <a:lnTo>
                    <a:pt x="58283" y="36745"/>
                  </a:lnTo>
                  <a:lnTo>
                    <a:pt x="62655" y="23805"/>
                  </a:lnTo>
                </a:path>
              </a:pathLst>
            </a:custGeom>
            <a:ln w="12907">
              <a:solidFill>
                <a:srgbClr val="000000"/>
              </a:solidFill>
            </a:ln>
          </p:spPr>
          <p:txBody>
            <a:bodyPr wrap="square" lIns="0" tIns="0" rIns="0" bIns="0" rtlCol="0"/>
            <a:lstStyle/>
            <a:p>
              <a:endParaRPr sz="1662"/>
            </a:p>
          </p:txBody>
        </p:sp>
        <p:sp>
          <p:nvSpPr>
            <p:cNvPr id="8" name="object 8"/>
            <p:cNvSpPr/>
            <p:nvPr/>
          </p:nvSpPr>
          <p:spPr>
            <a:xfrm>
              <a:off x="1594213" y="2730124"/>
              <a:ext cx="62865" cy="50165"/>
            </a:xfrm>
            <a:custGeom>
              <a:avLst/>
              <a:gdLst/>
              <a:ahLst/>
              <a:cxnLst/>
              <a:rect l="l" t="t" r="r" b="b"/>
              <a:pathLst>
                <a:path w="62864" h="50164">
                  <a:moveTo>
                    <a:pt x="32274" y="0"/>
                  </a:moveTo>
                  <a:lnTo>
                    <a:pt x="17299" y="2298"/>
                  </a:lnTo>
                  <a:lnTo>
                    <a:pt x="4389" y="10856"/>
                  </a:lnTo>
                  <a:lnTo>
                    <a:pt x="0" y="23796"/>
                  </a:lnTo>
                  <a:lnTo>
                    <a:pt x="4389" y="36745"/>
                  </a:lnTo>
                  <a:lnTo>
                    <a:pt x="17299" y="45302"/>
                  </a:lnTo>
                  <a:lnTo>
                    <a:pt x="32274" y="49685"/>
                  </a:lnTo>
                  <a:lnTo>
                    <a:pt x="47507" y="45302"/>
                  </a:lnTo>
                  <a:lnTo>
                    <a:pt x="58265" y="36745"/>
                  </a:lnTo>
                  <a:lnTo>
                    <a:pt x="62482" y="23796"/>
                  </a:lnTo>
                  <a:lnTo>
                    <a:pt x="58265" y="10856"/>
                  </a:lnTo>
                  <a:lnTo>
                    <a:pt x="47507" y="2298"/>
                  </a:lnTo>
                  <a:lnTo>
                    <a:pt x="32274" y="0"/>
                  </a:lnTo>
                  <a:close/>
                </a:path>
              </a:pathLst>
            </a:custGeom>
            <a:solidFill>
              <a:srgbClr val="000000"/>
            </a:solidFill>
          </p:spPr>
          <p:txBody>
            <a:bodyPr wrap="square" lIns="0" tIns="0" rIns="0" bIns="0" rtlCol="0"/>
            <a:lstStyle/>
            <a:p>
              <a:endParaRPr sz="1662"/>
            </a:p>
          </p:txBody>
        </p:sp>
        <p:sp>
          <p:nvSpPr>
            <p:cNvPr id="9" name="object 9"/>
            <p:cNvSpPr/>
            <p:nvPr/>
          </p:nvSpPr>
          <p:spPr>
            <a:xfrm>
              <a:off x="1594213" y="2730124"/>
              <a:ext cx="62865" cy="50165"/>
            </a:xfrm>
            <a:custGeom>
              <a:avLst/>
              <a:gdLst/>
              <a:ahLst/>
              <a:cxnLst/>
              <a:rect l="l" t="t" r="r" b="b"/>
              <a:pathLst>
                <a:path w="62864" h="50164">
                  <a:moveTo>
                    <a:pt x="62482" y="23796"/>
                  </a:moveTo>
                  <a:lnTo>
                    <a:pt x="58265" y="10856"/>
                  </a:lnTo>
                  <a:lnTo>
                    <a:pt x="47507" y="2298"/>
                  </a:lnTo>
                  <a:lnTo>
                    <a:pt x="32274" y="0"/>
                  </a:lnTo>
                  <a:lnTo>
                    <a:pt x="17299" y="2298"/>
                  </a:lnTo>
                  <a:lnTo>
                    <a:pt x="4389" y="10856"/>
                  </a:lnTo>
                  <a:lnTo>
                    <a:pt x="0" y="23796"/>
                  </a:lnTo>
                  <a:lnTo>
                    <a:pt x="4389" y="36745"/>
                  </a:lnTo>
                  <a:lnTo>
                    <a:pt x="17299" y="45302"/>
                  </a:lnTo>
                  <a:lnTo>
                    <a:pt x="32274" y="49685"/>
                  </a:lnTo>
                  <a:lnTo>
                    <a:pt x="47507" y="45302"/>
                  </a:lnTo>
                  <a:lnTo>
                    <a:pt x="58265" y="36745"/>
                  </a:lnTo>
                  <a:lnTo>
                    <a:pt x="62482" y="23796"/>
                  </a:lnTo>
                  <a:close/>
                </a:path>
              </a:pathLst>
            </a:custGeom>
            <a:ln w="3175">
              <a:solidFill>
                <a:srgbClr val="000000"/>
              </a:solidFill>
            </a:ln>
          </p:spPr>
          <p:txBody>
            <a:bodyPr wrap="square" lIns="0" tIns="0" rIns="0" bIns="0" rtlCol="0"/>
            <a:lstStyle/>
            <a:p>
              <a:endParaRPr sz="1662"/>
            </a:p>
          </p:txBody>
        </p:sp>
        <p:sp>
          <p:nvSpPr>
            <p:cNvPr id="10" name="object 10"/>
            <p:cNvSpPr/>
            <p:nvPr/>
          </p:nvSpPr>
          <p:spPr>
            <a:xfrm>
              <a:off x="1592061" y="2727937"/>
              <a:ext cx="62865" cy="50165"/>
            </a:xfrm>
            <a:custGeom>
              <a:avLst/>
              <a:gdLst/>
              <a:ahLst/>
              <a:cxnLst/>
              <a:rect l="l" t="t" r="r" b="b"/>
              <a:pathLst>
                <a:path w="62864" h="50164">
                  <a:moveTo>
                    <a:pt x="62396" y="23796"/>
                  </a:moveTo>
                  <a:lnTo>
                    <a:pt x="58265" y="10856"/>
                  </a:lnTo>
                  <a:lnTo>
                    <a:pt x="47421" y="2290"/>
                  </a:lnTo>
                  <a:lnTo>
                    <a:pt x="32274" y="0"/>
                  </a:lnTo>
                  <a:lnTo>
                    <a:pt x="17299" y="2290"/>
                  </a:lnTo>
                  <a:lnTo>
                    <a:pt x="4389" y="10856"/>
                  </a:lnTo>
                  <a:lnTo>
                    <a:pt x="0" y="23796"/>
                  </a:lnTo>
                  <a:lnTo>
                    <a:pt x="4389" y="36736"/>
                  </a:lnTo>
                  <a:lnTo>
                    <a:pt x="17299" y="45294"/>
                  </a:lnTo>
                  <a:lnTo>
                    <a:pt x="32274" y="49676"/>
                  </a:lnTo>
                  <a:lnTo>
                    <a:pt x="47421" y="45294"/>
                  </a:lnTo>
                  <a:lnTo>
                    <a:pt x="58265" y="36736"/>
                  </a:lnTo>
                  <a:lnTo>
                    <a:pt x="62396" y="23796"/>
                  </a:lnTo>
                </a:path>
              </a:pathLst>
            </a:custGeom>
            <a:ln w="12907">
              <a:solidFill>
                <a:srgbClr val="000000"/>
              </a:solidFill>
            </a:ln>
          </p:spPr>
          <p:txBody>
            <a:bodyPr wrap="square" lIns="0" tIns="0" rIns="0" bIns="0" rtlCol="0"/>
            <a:lstStyle/>
            <a:p>
              <a:endParaRPr sz="1662"/>
            </a:p>
          </p:txBody>
        </p:sp>
        <p:sp>
          <p:nvSpPr>
            <p:cNvPr id="11" name="object 11"/>
            <p:cNvSpPr/>
            <p:nvPr/>
          </p:nvSpPr>
          <p:spPr>
            <a:xfrm>
              <a:off x="1438754" y="2574990"/>
              <a:ext cx="62865" cy="49530"/>
            </a:xfrm>
            <a:custGeom>
              <a:avLst/>
              <a:gdLst/>
              <a:ahLst/>
              <a:cxnLst/>
              <a:rect l="l" t="t" r="r" b="b"/>
              <a:pathLst>
                <a:path w="62865" h="49530">
                  <a:moveTo>
                    <a:pt x="32472" y="0"/>
                  </a:moveTo>
                  <a:lnTo>
                    <a:pt x="17281" y="2152"/>
                  </a:lnTo>
                  <a:lnTo>
                    <a:pt x="4372" y="10675"/>
                  </a:lnTo>
                  <a:lnTo>
                    <a:pt x="0" y="23589"/>
                  </a:lnTo>
                  <a:lnTo>
                    <a:pt x="4372" y="36590"/>
                  </a:lnTo>
                  <a:lnTo>
                    <a:pt x="17281" y="45371"/>
                  </a:lnTo>
                  <a:lnTo>
                    <a:pt x="32472" y="49504"/>
                  </a:lnTo>
                  <a:lnTo>
                    <a:pt x="47671" y="45371"/>
                  </a:lnTo>
                  <a:lnTo>
                    <a:pt x="58283" y="36590"/>
                  </a:lnTo>
                  <a:lnTo>
                    <a:pt x="62655" y="23589"/>
                  </a:lnTo>
                  <a:lnTo>
                    <a:pt x="58283" y="10675"/>
                  </a:lnTo>
                  <a:lnTo>
                    <a:pt x="47671" y="2152"/>
                  </a:lnTo>
                  <a:lnTo>
                    <a:pt x="32472" y="0"/>
                  </a:lnTo>
                  <a:close/>
                </a:path>
              </a:pathLst>
            </a:custGeom>
            <a:solidFill>
              <a:srgbClr val="000000"/>
            </a:solidFill>
          </p:spPr>
          <p:txBody>
            <a:bodyPr wrap="square" lIns="0" tIns="0" rIns="0" bIns="0" rtlCol="0"/>
            <a:lstStyle/>
            <a:p>
              <a:endParaRPr sz="1662"/>
            </a:p>
          </p:txBody>
        </p:sp>
        <p:sp>
          <p:nvSpPr>
            <p:cNvPr id="12" name="object 12"/>
            <p:cNvSpPr/>
            <p:nvPr/>
          </p:nvSpPr>
          <p:spPr>
            <a:xfrm>
              <a:off x="1438754" y="2574990"/>
              <a:ext cx="62865" cy="49530"/>
            </a:xfrm>
            <a:custGeom>
              <a:avLst/>
              <a:gdLst/>
              <a:ahLst/>
              <a:cxnLst/>
              <a:rect l="l" t="t" r="r" b="b"/>
              <a:pathLst>
                <a:path w="62865" h="49530">
                  <a:moveTo>
                    <a:pt x="62655" y="23589"/>
                  </a:moveTo>
                  <a:lnTo>
                    <a:pt x="58283" y="10675"/>
                  </a:lnTo>
                  <a:lnTo>
                    <a:pt x="47671" y="2152"/>
                  </a:lnTo>
                  <a:lnTo>
                    <a:pt x="32472" y="0"/>
                  </a:lnTo>
                  <a:lnTo>
                    <a:pt x="17281" y="2152"/>
                  </a:lnTo>
                  <a:lnTo>
                    <a:pt x="4372" y="10675"/>
                  </a:lnTo>
                  <a:lnTo>
                    <a:pt x="0" y="23589"/>
                  </a:lnTo>
                  <a:lnTo>
                    <a:pt x="4372" y="36590"/>
                  </a:lnTo>
                  <a:lnTo>
                    <a:pt x="17281" y="45371"/>
                  </a:lnTo>
                  <a:lnTo>
                    <a:pt x="32472" y="49504"/>
                  </a:lnTo>
                  <a:lnTo>
                    <a:pt x="47671" y="45371"/>
                  </a:lnTo>
                  <a:lnTo>
                    <a:pt x="58283" y="36590"/>
                  </a:lnTo>
                  <a:lnTo>
                    <a:pt x="62655" y="23589"/>
                  </a:lnTo>
                  <a:close/>
                </a:path>
              </a:pathLst>
            </a:custGeom>
            <a:ln w="3175">
              <a:solidFill>
                <a:srgbClr val="000000"/>
              </a:solidFill>
            </a:ln>
          </p:spPr>
          <p:txBody>
            <a:bodyPr wrap="square" lIns="0" tIns="0" rIns="0" bIns="0" rtlCol="0"/>
            <a:lstStyle/>
            <a:p>
              <a:endParaRPr sz="1662"/>
            </a:p>
          </p:txBody>
        </p:sp>
        <p:sp>
          <p:nvSpPr>
            <p:cNvPr id="13" name="object 13"/>
            <p:cNvSpPr/>
            <p:nvPr/>
          </p:nvSpPr>
          <p:spPr>
            <a:xfrm>
              <a:off x="1436568" y="2572838"/>
              <a:ext cx="62865" cy="49530"/>
            </a:xfrm>
            <a:custGeom>
              <a:avLst/>
              <a:gdLst/>
              <a:ahLst/>
              <a:cxnLst/>
              <a:rect l="l" t="t" r="r" b="b"/>
              <a:pathLst>
                <a:path w="62865" h="49530">
                  <a:moveTo>
                    <a:pt x="62655" y="23589"/>
                  </a:moveTo>
                  <a:lnTo>
                    <a:pt x="58283" y="10675"/>
                  </a:lnTo>
                  <a:lnTo>
                    <a:pt x="47671" y="2066"/>
                  </a:lnTo>
                  <a:lnTo>
                    <a:pt x="32472" y="0"/>
                  </a:lnTo>
                  <a:lnTo>
                    <a:pt x="17281" y="2066"/>
                  </a:lnTo>
                  <a:lnTo>
                    <a:pt x="4372" y="10675"/>
                  </a:lnTo>
                  <a:lnTo>
                    <a:pt x="0" y="23589"/>
                  </a:lnTo>
                  <a:lnTo>
                    <a:pt x="4372" y="36504"/>
                  </a:lnTo>
                  <a:lnTo>
                    <a:pt x="17281" y="45285"/>
                  </a:lnTo>
                  <a:lnTo>
                    <a:pt x="32472" y="49504"/>
                  </a:lnTo>
                  <a:lnTo>
                    <a:pt x="47671" y="45285"/>
                  </a:lnTo>
                  <a:lnTo>
                    <a:pt x="58283" y="36504"/>
                  </a:lnTo>
                  <a:lnTo>
                    <a:pt x="62655" y="23589"/>
                  </a:lnTo>
                </a:path>
              </a:pathLst>
            </a:custGeom>
            <a:ln w="12907">
              <a:solidFill>
                <a:srgbClr val="000000"/>
              </a:solidFill>
            </a:ln>
          </p:spPr>
          <p:txBody>
            <a:bodyPr wrap="square" lIns="0" tIns="0" rIns="0" bIns="0" rtlCol="0"/>
            <a:lstStyle/>
            <a:p>
              <a:endParaRPr sz="1662"/>
            </a:p>
          </p:txBody>
        </p:sp>
        <p:sp>
          <p:nvSpPr>
            <p:cNvPr id="14" name="object 14"/>
            <p:cNvSpPr/>
            <p:nvPr/>
          </p:nvSpPr>
          <p:spPr>
            <a:xfrm>
              <a:off x="1389215" y="2779809"/>
              <a:ext cx="62865" cy="49530"/>
            </a:xfrm>
            <a:custGeom>
              <a:avLst/>
              <a:gdLst/>
              <a:ahLst/>
              <a:cxnLst/>
              <a:rect l="l" t="t" r="r" b="b"/>
              <a:pathLst>
                <a:path w="62865" h="49530">
                  <a:moveTo>
                    <a:pt x="32472" y="0"/>
                  </a:moveTo>
                  <a:lnTo>
                    <a:pt x="17281" y="2092"/>
                  </a:lnTo>
                  <a:lnTo>
                    <a:pt x="4372" y="12939"/>
                  </a:lnTo>
                  <a:lnTo>
                    <a:pt x="0" y="23589"/>
                  </a:lnTo>
                  <a:lnTo>
                    <a:pt x="4372" y="36529"/>
                  </a:lnTo>
                  <a:lnTo>
                    <a:pt x="17281" y="45302"/>
                  </a:lnTo>
                  <a:lnTo>
                    <a:pt x="32472" y="49478"/>
                  </a:lnTo>
                  <a:lnTo>
                    <a:pt x="47464" y="45302"/>
                  </a:lnTo>
                  <a:lnTo>
                    <a:pt x="58283" y="36529"/>
                  </a:lnTo>
                  <a:lnTo>
                    <a:pt x="62655" y="23589"/>
                  </a:lnTo>
                  <a:lnTo>
                    <a:pt x="58283" y="10649"/>
                  </a:lnTo>
                  <a:lnTo>
                    <a:pt x="47464" y="2092"/>
                  </a:lnTo>
                  <a:lnTo>
                    <a:pt x="32472" y="0"/>
                  </a:lnTo>
                  <a:close/>
                </a:path>
              </a:pathLst>
            </a:custGeom>
            <a:solidFill>
              <a:srgbClr val="000000"/>
            </a:solidFill>
          </p:spPr>
          <p:txBody>
            <a:bodyPr wrap="square" lIns="0" tIns="0" rIns="0" bIns="0" rtlCol="0"/>
            <a:lstStyle/>
            <a:p>
              <a:endParaRPr sz="1662"/>
            </a:p>
          </p:txBody>
        </p:sp>
        <p:sp>
          <p:nvSpPr>
            <p:cNvPr id="15" name="object 15"/>
            <p:cNvSpPr/>
            <p:nvPr/>
          </p:nvSpPr>
          <p:spPr>
            <a:xfrm>
              <a:off x="1389215" y="2779809"/>
              <a:ext cx="62865" cy="49530"/>
            </a:xfrm>
            <a:custGeom>
              <a:avLst/>
              <a:gdLst/>
              <a:ahLst/>
              <a:cxnLst/>
              <a:rect l="l" t="t" r="r" b="b"/>
              <a:pathLst>
                <a:path w="62865" h="49530">
                  <a:moveTo>
                    <a:pt x="62655" y="23589"/>
                  </a:moveTo>
                  <a:lnTo>
                    <a:pt x="58283" y="10649"/>
                  </a:lnTo>
                  <a:lnTo>
                    <a:pt x="47464" y="2092"/>
                  </a:lnTo>
                  <a:lnTo>
                    <a:pt x="32472" y="0"/>
                  </a:lnTo>
                  <a:lnTo>
                    <a:pt x="17281" y="2092"/>
                  </a:lnTo>
                  <a:lnTo>
                    <a:pt x="4372" y="12939"/>
                  </a:lnTo>
                  <a:lnTo>
                    <a:pt x="0" y="23589"/>
                  </a:lnTo>
                  <a:lnTo>
                    <a:pt x="4372" y="36529"/>
                  </a:lnTo>
                  <a:lnTo>
                    <a:pt x="17281" y="45302"/>
                  </a:lnTo>
                  <a:lnTo>
                    <a:pt x="32472" y="49478"/>
                  </a:lnTo>
                  <a:lnTo>
                    <a:pt x="47464" y="45302"/>
                  </a:lnTo>
                  <a:lnTo>
                    <a:pt x="58283" y="36529"/>
                  </a:lnTo>
                  <a:lnTo>
                    <a:pt x="62655" y="23589"/>
                  </a:lnTo>
                  <a:close/>
                </a:path>
              </a:pathLst>
            </a:custGeom>
            <a:ln w="3175">
              <a:solidFill>
                <a:srgbClr val="000000"/>
              </a:solidFill>
            </a:ln>
          </p:spPr>
          <p:txBody>
            <a:bodyPr wrap="square" lIns="0" tIns="0" rIns="0" bIns="0" rtlCol="0"/>
            <a:lstStyle/>
            <a:p>
              <a:endParaRPr sz="1662"/>
            </a:p>
          </p:txBody>
        </p:sp>
        <p:sp>
          <p:nvSpPr>
            <p:cNvPr id="16" name="object 16"/>
            <p:cNvSpPr/>
            <p:nvPr/>
          </p:nvSpPr>
          <p:spPr>
            <a:xfrm>
              <a:off x="1387038" y="2777614"/>
              <a:ext cx="62865" cy="49530"/>
            </a:xfrm>
            <a:custGeom>
              <a:avLst/>
              <a:gdLst/>
              <a:ahLst/>
              <a:cxnLst/>
              <a:rect l="l" t="t" r="r" b="b"/>
              <a:pathLst>
                <a:path w="62865" h="49530">
                  <a:moveTo>
                    <a:pt x="62646" y="23589"/>
                  </a:moveTo>
                  <a:lnTo>
                    <a:pt x="58274" y="10649"/>
                  </a:lnTo>
                  <a:lnTo>
                    <a:pt x="47456" y="2092"/>
                  </a:lnTo>
                  <a:lnTo>
                    <a:pt x="32463" y="0"/>
                  </a:lnTo>
                  <a:lnTo>
                    <a:pt x="17273" y="2092"/>
                  </a:lnTo>
                  <a:lnTo>
                    <a:pt x="4363" y="12948"/>
                  </a:lnTo>
                  <a:lnTo>
                    <a:pt x="0" y="23589"/>
                  </a:lnTo>
                  <a:lnTo>
                    <a:pt x="4363" y="36538"/>
                  </a:lnTo>
                  <a:lnTo>
                    <a:pt x="17273" y="45302"/>
                  </a:lnTo>
                  <a:lnTo>
                    <a:pt x="32463" y="49478"/>
                  </a:lnTo>
                  <a:lnTo>
                    <a:pt x="47456" y="45302"/>
                  </a:lnTo>
                  <a:lnTo>
                    <a:pt x="58274" y="36538"/>
                  </a:lnTo>
                  <a:lnTo>
                    <a:pt x="62646" y="23589"/>
                  </a:lnTo>
                </a:path>
              </a:pathLst>
            </a:custGeom>
            <a:ln w="12907">
              <a:solidFill>
                <a:srgbClr val="000000"/>
              </a:solidFill>
            </a:ln>
          </p:spPr>
          <p:txBody>
            <a:bodyPr wrap="square" lIns="0" tIns="0" rIns="0" bIns="0" rtlCol="0"/>
            <a:lstStyle/>
            <a:p>
              <a:endParaRPr sz="1662"/>
            </a:p>
          </p:txBody>
        </p:sp>
        <p:sp>
          <p:nvSpPr>
            <p:cNvPr id="17" name="object 17"/>
            <p:cNvSpPr/>
            <p:nvPr/>
          </p:nvSpPr>
          <p:spPr>
            <a:xfrm>
              <a:off x="2215514" y="2314124"/>
              <a:ext cx="62865" cy="49530"/>
            </a:xfrm>
            <a:custGeom>
              <a:avLst/>
              <a:gdLst/>
              <a:ahLst/>
              <a:cxnLst/>
              <a:rect l="l" t="t" r="r" b="b"/>
              <a:pathLst>
                <a:path w="62864" h="49530">
                  <a:moveTo>
                    <a:pt x="32532" y="0"/>
                  </a:moveTo>
                  <a:lnTo>
                    <a:pt x="17299" y="2066"/>
                  </a:lnTo>
                  <a:lnTo>
                    <a:pt x="4389" y="12914"/>
                  </a:lnTo>
                  <a:lnTo>
                    <a:pt x="0" y="23503"/>
                  </a:lnTo>
                  <a:lnTo>
                    <a:pt x="4389" y="36504"/>
                  </a:lnTo>
                  <a:lnTo>
                    <a:pt x="17299" y="45285"/>
                  </a:lnTo>
                  <a:lnTo>
                    <a:pt x="32532" y="49418"/>
                  </a:lnTo>
                  <a:lnTo>
                    <a:pt x="47507" y="45285"/>
                  </a:lnTo>
                  <a:lnTo>
                    <a:pt x="58351" y="36504"/>
                  </a:lnTo>
                  <a:lnTo>
                    <a:pt x="62655" y="23503"/>
                  </a:lnTo>
                  <a:lnTo>
                    <a:pt x="58351" y="10589"/>
                  </a:lnTo>
                  <a:lnTo>
                    <a:pt x="47507" y="2066"/>
                  </a:lnTo>
                  <a:lnTo>
                    <a:pt x="32532" y="0"/>
                  </a:lnTo>
                  <a:close/>
                </a:path>
              </a:pathLst>
            </a:custGeom>
            <a:solidFill>
              <a:srgbClr val="000000"/>
            </a:solidFill>
          </p:spPr>
          <p:txBody>
            <a:bodyPr wrap="square" lIns="0" tIns="0" rIns="0" bIns="0" rtlCol="0"/>
            <a:lstStyle/>
            <a:p>
              <a:endParaRPr sz="1662"/>
            </a:p>
          </p:txBody>
        </p:sp>
        <p:sp>
          <p:nvSpPr>
            <p:cNvPr id="18" name="object 18"/>
            <p:cNvSpPr/>
            <p:nvPr/>
          </p:nvSpPr>
          <p:spPr>
            <a:xfrm>
              <a:off x="2215514" y="2314124"/>
              <a:ext cx="62865" cy="49530"/>
            </a:xfrm>
            <a:custGeom>
              <a:avLst/>
              <a:gdLst/>
              <a:ahLst/>
              <a:cxnLst/>
              <a:rect l="l" t="t" r="r" b="b"/>
              <a:pathLst>
                <a:path w="62864" h="49530">
                  <a:moveTo>
                    <a:pt x="62655" y="23503"/>
                  </a:moveTo>
                  <a:lnTo>
                    <a:pt x="58351" y="10589"/>
                  </a:lnTo>
                  <a:lnTo>
                    <a:pt x="47507" y="2066"/>
                  </a:lnTo>
                  <a:lnTo>
                    <a:pt x="32532" y="0"/>
                  </a:lnTo>
                  <a:lnTo>
                    <a:pt x="17299" y="2066"/>
                  </a:lnTo>
                  <a:lnTo>
                    <a:pt x="4389" y="12914"/>
                  </a:lnTo>
                  <a:lnTo>
                    <a:pt x="0" y="23503"/>
                  </a:lnTo>
                  <a:lnTo>
                    <a:pt x="4389" y="36504"/>
                  </a:lnTo>
                  <a:lnTo>
                    <a:pt x="17299" y="45285"/>
                  </a:lnTo>
                  <a:lnTo>
                    <a:pt x="32532" y="49418"/>
                  </a:lnTo>
                  <a:lnTo>
                    <a:pt x="47507" y="45285"/>
                  </a:lnTo>
                  <a:lnTo>
                    <a:pt x="58351" y="36504"/>
                  </a:lnTo>
                  <a:lnTo>
                    <a:pt x="62655" y="23503"/>
                  </a:lnTo>
                  <a:close/>
                </a:path>
              </a:pathLst>
            </a:custGeom>
            <a:ln w="3175">
              <a:solidFill>
                <a:srgbClr val="000000"/>
              </a:solidFill>
            </a:ln>
          </p:spPr>
          <p:txBody>
            <a:bodyPr wrap="square" lIns="0" tIns="0" rIns="0" bIns="0" rtlCol="0"/>
            <a:lstStyle/>
            <a:p>
              <a:endParaRPr sz="1662"/>
            </a:p>
          </p:txBody>
        </p:sp>
        <p:sp>
          <p:nvSpPr>
            <p:cNvPr id="19" name="object 19"/>
            <p:cNvSpPr/>
            <p:nvPr/>
          </p:nvSpPr>
          <p:spPr>
            <a:xfrm>
              <a:off x="2213362" y="2311886"/>
              <a:ext cx="62865" cy="49530"/>
            </a:xfrm>
            <a:custGeom>
              <a:avLst/>
              <a:gdLst/>
              <a:ahLst/>
              <a:cxnLst/>
              <a:rect l="l" t="t" r="r" b="b"/>
              <a:pathLst>
                <a:path w="62864" h="49530">
                  <a:moveTo>
                    <a:pt x="62655" y="23589"/>
                  </a:moveTo>
                  <a:lnTo>
                    <a:pt x="58265" y="10675"/>
                  </a:lnTo>
                  <a:lnTo>
                    <a:pt x="47421" y="2066"/>
                  </a:lnTo>
                  <a:lnTo>
                    <a:pt x="32446" y="0"/>
                  </a:lnTo>
                  <a:lnTo>
                    <a:pt x="17299" y="2066"/>
                  </a:lnTo>
                  <a:lnTo>
                    <a:pt x="4389" y="12914"/>
                  </a:lnTo>
                  <a:lnTo>
                    <a:pt x="0" y="23589"/>
                  </a:lnTo>
                  <a:lnTo>
                    <a:pt x="4389" y="36504"/>
                  </a:lnTo>
                  <a:lnTo>
                    <a:pt x="17299" y="45285"/>
                  </a:lnTo>
                  <a:lnTo>
                    <a:pt x="32446" y="49504"/>
                  </a:lnTo>
                  <a:lnTo>
                    <a:pt x="47421" y="45285"/>
                  </a:lnTo>
                  <a:lnTo>
                    <a:pt x="58265" y="36504"/>
                  </a:lnTo>
                  <a:lnTo>
                    <a:pt x="62655" y="23589"/>
                  </a:lnTo>
                </a:path>
              </a:pathLst>
            </a:custGeom>
            <a:ln w="12907">
              <a:solidFill>
                <a:srgbClr val="000000"/>
              </a:solidFill>
            </a:ln>
          </p:spPr>
          <p:txBody>
            <a:bodyPr wrap="square" lIns="0" tIns="0" rIns="0" bIns="0" rtlCol="0"/>
            <a:lstStyle/>
            <a:p>
              <a:endParaRPr sz="1662"/>
            </a:p>
          </p:txBody>
        </p:sp>
        <p:sp>
          <p:nvSpPr>
            <p:cNvPr id="20" name="object 20"/>
            <p:cNvSpPr/>
            <p:nvPr/>
          </p:nvSpPr>
          <p:spPr>
            <a:xfrm>
              <a:off x="972722" y="3195852"/>
              <a:ext cx="62865" cy="50165"/>
            </a:xfrm>
            <a:custGeom>
              <a:avLst/>
              <a:gdLst/>
              <a:ahLst/>
              <a:cxnLst/>
              <a:rect l="l" t="t" r="r" b="b"/>
              <a:pathLst>
                <a:path w="62865" h="50164">
                  <a:moveTo>
                    <a:pt x="32472" y="0"/>
                  </a:moveTo>
                  <a:lnTo>
                    <a:pt x="17281" y="2298"/>
                  </a:lnTo>
                  <a:lnTo>
                    <a:pt x="4372" y="10856"/>
                  </a:lnTo>
                  <a:lnTo>
                    <a:pt x="0" y="23796"/>
                  </a:lnTo>
                  <a:lnTo>
                    <a:pt x="4372" y="36745"/>
                  </a:lnTo>
                  <a:lnTo>
                    <a:pt x="17281" y="45302"/>
                  </a:lnTo>
                  <a:lnTo>
                    <a:pt x="32472" y="49685"/>
                  </a:lnTo>
                  <a:lnTo>
                    <a:pt x="47456" y="45302"/>
                  </a:lnTo>
                  <a:lnTo>
                    <a:pt x="58283" y="36745"/>
                  </a:lnTo>
                  <a:lnTo>
                    <a:pt x="62655" y="23796"/>
                  </a:lnTo>
                  <a:lnTo>
                    <a:pt x="58283" y="10856"/>
                  </a:lnTo>
                  <a:lnTo>
                    <a:pt x="47456" y="2298"/>
                  </a:lnTo>
                  <a:lnTo>
                    <a:pt x="32472" y="0"/>
                  </a:lnTo>
                  <a:close/>
                </a:path>
              </a:pathLst>
            </a:custGeom>
            <a:solidFill>
              <a:srgbClr val="000000"/>
            </a:solidFill>
          </p:spPr>
          <p:txBody>
            <a:bodyPr wrap="square" lIns="0" tIns="0" rIns="0" bIns="0" rtlCol="0"/>
            <a:lstStyle/>
            <a:p>
              <a:endParaRPr sz="1662"/>
            </a:p>
          </p:txBody>
        </p:sp>
        <p:sp>
          <p:nvSpPr>
            <p:cNvPr id="21" name="object 21"/>
            <p:cNvSpPr/>
            <p:nvPr/>
          </p:nvSpPr>
          <p:spPr>
            <a:xfrm>
              <a:off x="972722" y="3195852"/>
              <a:ext cx="62865" cy="50165"/>
            </a:xfrm>
            <a:custGeom>
              <a:avLst/>
              <a:gdLst/>
              <a:ahLst/>
              <a:cxnLst/>
              <a:rect l="l" t="t" r="r" b="b"/>
              <a:pathLst>
                <a:path w="62865" h="50164">
                  <a:moveTo>
                    <a:pt x="62655" y="23796"/>
                  </a:moveTo>
                  <a:lnTo>
                    <a:pt x="58283" y="10856"/>
                  </a:lnTo>
                  <a:lnTo>
                    <a:pt x="47456" y="2298"/>
                  </a:lnTo>
                  <a:lnTo>
                    <a:pt x="32472" y="0"/>
                  </a:lnTo>
                  <a:lnTo>
                    <a:pt x="17281" y="2298"/>
                  </a:lnTo>
                  <a:lnTo>
                    <a:pt x="4372" y="10856"/>
                  </a:lnTo>
                  <a:lnTo>
                    <a:pt x="0" y="23796"/>
                  </a:lnTo>
                  <a:lnTo>
                    <a:pt x="4372" y="36745"/>
                  </a:lnTo>
                  <a:lnTo>
                    <a:pt x="17281" y="45302"/>
                  </a:lnTo>
                  <a:lnTo>
                    <a:pt x="32472" y="49685"/>
                  </a:lnTo>
                  <a:lnTo>
                    <a:pt x="47456" y="45302"/>
                  </a:lnTo>
                  <a:lnTo>
                    <a:pt x="58283" y="36745"/>
                  </a:lnTo>
                  <a:lnTo>
                    <a:pt x="62655" y="23796"/>
                  </a:lnTo>
                  <a:close/>
                </a:path>
              </a:pathLst>
            </a:custGeom>
            <a:ln w="3175">
              <a:solidFill>
                <a:srgbClr val="000000"/>
              </a:solidFill>
            </a:ln>
          </p:spPr>
          <p:txBody>
            <a:bodyPr wrap="square" lIns="0" tIns="0" rIns="0" bIns="0" rtlCol="0"/>
            <a:lstStyle/>
            <a:p>
              <a:endParaRPr sz="1662"/>
            </a:p>
          </p:txBody>
        </p:sp>
        <p:sp>
          <p:nvSpPr>
            <p:cNvPr id="22" name="object 22"/>
            <p:cNvSpPr/>
            <p:nvPr/>
          </p:nvSpPr>
          <p:spPr>
            <a:xfrm>
              <a:off x="970536" y="3193665"/>
              <a:ext cx="62865" cy="50165"/>
            </a:xfrm>
            <a:custGeom>
              <a:avLst/>
              <a:gdLst/>
              <a:ahLst/>
              <a:cxnLst/>
              <a:rect l="l" t="t" r="r" b="b"/>
              <a:pathLst>
                <a:path w="62865" h="50164">
                  <a:moveTo>
                    <a:pt x="62655" y="23796"/>
                  </a:moveTo>
                  <a:lnTo>
                    <a:pt x="58283" y="10847"/>
                  </a:lnTo>
                  <a:lnTo>
                    <a:pt x="47456" y="2290"/>
                  </a:lnTo>
                  <a:lnTo>
                    <a:pt x="32472" y="0"/>
                  </a:lnTo>
                  <a:lnTo>
                    <a:pt x="17281" y="2290"/>
                  </a:lnTo>
                  <a:lnTo>
                    <a:pt x="4372" y="10847"/>
                  </a:lnTo>
                  <a:lnTo>
                    <a:pt x="0" y="23796"/>
                  </a:lnTo>
                  <a:lnTo>
                    <a:pt x="4372" y="36736"/>
                  </a:lnTo>
                  <a:lnTo>
                    <a:pt x="17281" y="45294"/>
                  </a:lnTo>
                  <a:lnTo>
                    <a:pt x="32472" y="49676"/>
                  </a:lnTo>
                  <a:lnTo>
                    <a:pt x="47456" y="45294"/>
                  </a:lnTo>
                  <a:lnTo>
                    <a:pt x="58283" y="36736"/>
                  </a:lnTo>
                  <a:lnTo>
                    <a:pt x="62655" y="23796"/>
                  </a:lnTo>
                </a:path>
              </a:pathLst>
            </a:custGeom>
            <a:ln w="12907">
              <a:solidFill>
                <a:srgbClr val="000000"/>
              </a:solidFill>
            </a:ln>
          </p:spPr>
          <p:txBody>
            <a:bodyPr wrap="square" lIns="0" tIns="0" rIns="0" bIns="0" rtlCol="0"/>
            <a:lstStyle/>
            <a:p>
              <a:endParaRPr sz="1662"/>
            </a:p>
          </p:txBody>
        </p:sp>
        <p:sp>
          <p:nvSpPr>
            <p:cNvPr id="23" name="object 23"/>
            <p:cNvSpPr/>
            <p:nvPr/>
          </p:nvSpPr>
          <p:spPr>
            <a:xfrm>
              <a:off x="1184200" y="3090223"/>
              <a:ext cx="62865" cy="50165"/>
            </a:xfrm>
            <a:custGeom>
              <a:avLst/>
              <a:gdLst/>
              <a:ahLst/>
              <a:cxnLst/>
              <a:rect l="l" t="t" r="r" b="b"/>
              <a:pathLst>
                <a:path w="62865" h="50164">
                  <a:moveTo>
                    <a:pt x="32472" y="0"/>
                  </a:moveTo>
                  <a:lnTo>
                    <a:pt x="17273" y="2298"/>
                  </a:lnTo>
                  <a:lnTo>
                    <a:pt x="4372" y="12948"/>
                  </a:lnTo>
                  <a:lnTo>
                    <a:pt x="0" y="23796"/>
                  </a:lnTo>
                  <a:lnTo>
                    <a:pt x="4372" y="36745"/>
                  </a:lnTo>
                  <a:lnTo>
                    <a:pt x="17273" y="45302"/>
                  </a:lnTo>
                  <a:lnTo>
                    <a:pt x="32472" y="49685"/>
                  </a:lnTo>
                  <a:lnTo>
                    <a:pt x="47456" y="45302"/>
                  </a:lnTo>
                  <a:lnTo>
                    <a:pt x="58274" y="36745"/>
                  </a:lnTo>
                  <a:lnTo>
                    <a:pt x="62646" y="23796"/>
                  </a:lnTo>
                  <a:lnTo>
                    <a:pt x="58274" y="10856"/>
                  </a:lnTo>
                  <a:lnTo>
                    <a:pt x="47456" y="2298"/>
                  </a:lnTo>
                  <a:lnTo>
                    <a:pt x="32472" y="0"/>
                  </a:lnTo>
                  <a:close/>
                </a:path>
              </a:pathLst>
            </a:custGeom>
            <a:solidFill>
              <a:srgbClr val="000000"/>
            </a:solidFill>
          </p:spPr>
          <p:txBody>
            <a:bodyPr wrap="square" lIns="0" tIns="0" rIns="0" bIns="0" rtlCol="0"/>
            <a:lstStyle/>
            <a:p>
              <a:endParaRPr sz="1662"/>
            </a:p>
          </p:txBody>
        </p:sp>
        <p:sp>
          <p:nvSpPr>
            <p:cNvPr id="24" name="object 24"/>
            <p:cNvSpPr/>
            <p:nvPr/>
          </p:nvSpPr>
          <p:spPr>
            <a:xfrm>
              <a:off x="1184200" y="3090223"/>
              <a:ext cx="62865" cy="50165"/>
            </a:xfrm>
            <a:custGeom>
              <a:avLst/>
              <a:gdLst/>
              <a:ahLst/>
              <a:cxnLst/>
              <a:rect l="l" t="t" r="r" b="b"/>
              <a:pathLst>
                <a:path w="62865" h="50164">
                  <a:moveTo>
                    <a:pt x="62646" y="23796"/>
                  </a:moveTo>
                  <a:lnTo>
                    <a:pt x="58274" y="10856"/>
                  </a:lnTo>
                  <a:lnTo>
                    <a:pt x="47456" y="2298"/>
                  </a:lnTo>
                  <a:lnTo>
                    <a:pt x="32472" y="0"/>
                  </a:lnTo>
                  <a:lnTo>
                    <a:pt x="17273" y="2298"/>
                  </a:lnTo>
                  <a:lnTo>
                    <a:pt x="4372" y="12948"/>
                  </a:lnTo>
                  <a:lnTo>
                    <a:pt x="0" y="23796"/>
                  </a:lnTo>
                  <a:lnTo>
                    <a:pt x="4372" y="36745"/>
                  </a:lnTo>
                  <a:lnTo>
                    <a:pt x="17273" y="45302"/>
                  </a:lnTo>
                  <a:lnTo>
                    <a:pt x="32472" y="49685"/>
                  </a:lnTo>
                  <a:lnTo>
                    <a:pt x="47456" y="45302"/>
                  </a:lnTo>
                  <a:lnTo>
                    <a:pt x="58274" y="36745"/>
                  </a:lnTo>
                  <a:lnTo>
                    <a:pt x="62646" y="23796"/>
                  </a:lnTo>
                  <a:close/>
                </a:path>
              </a:pathLst>
            </a:custGeom>
            <a:ln w="3175">
              <a:solidFill>
                <a:srgbClr val="000000"/>
              </a:solidFill>
            </a:ln>
          </p:spPr>
          <p:txBody>
            <a:bodyPr wrap="square" lIns="0" tIns="0" rIns="0" bIns="0" rtlCol="0"/>
            <a:lstStyle/>
            <a:p>
              <a:endParaRPr sz="1662"/>
            </a:p>
          </p:txBody>
        </p:sp>
        <p:sp>
          <p:nvSpPr>
            <p:cNvPr id="25" name="object 25"/>
            <p:cNvSpPr/>
            <p:nvPr/>
          </p:nvSpPr>
          <p:spPr>
            <a:xfrm>
              <a:off x="1182014" y="3088036"/>
              <a:ext cx="62865" cy="50165"/>
            </a:xfrm>
            <a:custGeom>
              <a:avLst/>
              <a:gdLst/>
              <a:ahLst/>
              <a:cxnLst/>
              <a:rect l="l" t="t" r="r" b="b"/>
              <a:pathLst>
                <a:path w="62865" h="50164">
                  <a:moveTo>
                    <a:pt x="62646" y="23796"/>
                  </a:moveTo>
                  <a:lnTo>
                    <a:pt x="58274" y="10856"/>
                  </a:lnTo>
                  <a:lnTo>
                    <a:pt x="47456" y="2290"/>
                  </a:lnTo>
                  <a:lnTo>
                    <a:pt x="32472" y="0"/>
                  </a:lnTo>
                  <a:lnTo>
                    <a:pt x="17273" y="2290"/>
                  </a:lnTo>
                  <a:lnTo>
                    <a:pt x="4372" y="12939"/>
                  </a:lnTo>
                  <a:lnTo>
                    <a:pt x="0" y="23796"/>
                  </a:lnTo>
                  <a:lnTo>
                    <a:pt x="4372" y="36736"/>
                  </a:lnTo>
                  <a:lnTo>
                    <a:pt x="17273" y="45294"/>
                  </a:lnTo>
                  <a:lnTo>
                    <a:pt x="32472" y="49676"/>
                  </a:lnTo>
                  <a:lnTo>
                    <a:pt x="47456" y="45294"/>
                  </a:lnTo>
                  <a:lnTo>
                    <a:pt x="58274" y="36736"/>
                  </a:lnTo>
                  <a:lnTo>
                    <a:pt x="62646" y="23796"/>
                  </a:lnTo>
                </a:path>
              </a:pathLst>
            </a:custGeom>
            <a:ln w="12907">
              <a:solidFill>
                <a:srgbClr val="000000"/>
              </a:solidFill>
            </a:ln>
          </p:spPr>
          <p:txBody>
            <a:bodyPr wrap="square" lIns="0" tIns="0" rIns="0" bIns="0" rtlCol="0"/>
            <a:lstStyle/>
            <a:p>
              <a:endParaRPr sz="1662"/>
            </a:p>
          </p:txBody>
        </p:sp>
        <p:sp>
          <p:nvSpPr>
            <p:cNvPr id="26" name="object 26"/>
            <p:cNvSpPr/>
            <p:nvPr/>
          </p:nvSpPr>
          <p:spPr>
            <a:xfrm>
              <a:off x="873644" y="3090223"/>
              <a:ext cx="62865" cy="50165"/>
            </a:xfrm>
            <a:custGeom>
              <a:avLst/>
              <a:gdLst/>
              <a:ahLst/>
              <a:cxnLst/>
              <a:rect l="l" t="t" r="r" b="b"/>
              <a:pathLst>
                <a:path w="62865" h="50164">
                  <a:moveTo>
                    <a:pt x="32265" y="0"/>
                  </a:moveTo>
                  <a:lnTo>
                    <a:pt x="17075" y="2298"/>
                  </a:lnTo>
                  <a:lnTo>
                    <a:pt x="4165" y="12948"/>
                  </a:lnTo>
                  <a:lnTo>
                    <a:pt x="0" y="23796"/>
                  </a:lnTo>
                  <a:lnTo>
                    <a:pt x="4165" y="36745"/>
                  </a:lnTo>
                  <a:lnTo>
                    <a:pt x="17075" y="45302"/>
                  </a:lnTo>
                  <a:lnTo>
                    <a:pt x="32265" y="49685"/>
                  </a:lnTo>
                  <a:lnTo>
                    <a:pt x="47464" y="45302"/>
                  </a:lnTo>
                  <a:lnTo>
                    <a:pt x="58076" y="36745"/>
                  </a:lnTo>
                  <a:lnTo>
                    <a:pt x="62448" y="23796"/>
                  </a:lnTo>
                  <a:lnTo>
                    <a:pt x="58076" y="10856"/>
                  </a:lnTo>
                  <a:lnTo>
                    <a:pt x="47464" y="2298"/>
                  </a:lnTo>
                  <a:lnTo>
                    <a:pt x="32265" y="0"/>
                  </a:lnTo>
                  <a:close/>
                </a:path>
              </a:pathLst>
            </a:custGeom>
            <a:solidFill>
              <a:srgbClr val="000000"/>
            </a:solidFill>
          </p:spPr>
          <p:txBody>
            <a:bodyPr wrap="square" lIns="0" tIns="0" rIns="0" bIns="0" rtlCol="0"/>
            <a:lstStyle/>
            <a:p>
              <a:endParaRPr sz="1662"/>
            </a:p>
          </p:txBody>
        </p:sp>
        <p:sp>
          <p:nvSpPr>
            <p:cNvPr id="27" name="object 27"/>
            <p:cNvSpPr/>
            <p:nvPr/>
          </p:nvSpPr>
          <p:spPr>
            <a:xfrm>
              <a:off x="873644" y="3090223"/>
              <a:ext cx="62865" cy="50165"/>
            </a:xfrm>
            <a:custGeom>
              <a:avLst/>
              <a:gdLst/>
              <a:ahLst/>
              <a:cxnLst/>
              <a:rect l="l" t="t" r="r" b="b"/>
              <a:pathLst>
                <a:path w="62865" h="50164">
                  <a:moveTo>
                    <a:pt x="62448" y="23796"/>
                  </a:moveTo>
                  <a:lnTo>
                    <a:pt x="58076" y="10856"/>
                  </a:lnTo>
                  <a:lnTo>
                    <a:pt x="47464" y="2298"/>
                  </a:lnTo>
                  <a:lnTo>
                    <a:pt x="32265" y="0"/>
                  </a:lnTo>
                  <a:lnTo>
                    <a:pt x="17075" y="2298"/>
                  </a:lnTo>
                  <a:lnTo>
                    <a:pt x="4165" y="12948"/>
                  </a:lnTo>
                  <a:lnTo>
                    <a:pt x="0" y="23796"/>
                  </a:lnTo>
                  <a:lnTo>
                    <a:pt x="4165" y="36745"/>
                  </a:lnTo>
                  <a:lnTo>
                    <a:pt x="17075" y="45302"/>
                  </a:lnTo>
                  <a:lnTo>
                    <a:pt x="32265" y="49685"/>
                  </a:lnTo>
                  <a:lnTo>
                    <a:pt x="47464" y="45302"/>
                  </a:lnTo>
                  <a:lnTo>
                    <a:pt x="58076" y="36745"/>
                  </a:lnTo>
                  <a:lnTo>
                    <a:pt x="62448" y="23796"/>
                  </a:lnTo>
                  <a:close/>
                </a:path>
              </a:pathLst>
            </a:custGeom>
            <a:ln w="3175">
              <a:solidFill>
                <a:srgbClr val="000000"/>
              </a:solidFill>
            </a:ln>
          </p:spPr>
          <p:txBody>
            <a:bodyPr wrap="square" lIns="0" tIns="0" rIns="0" bIns="0" rtlCol="0"/>
            <a:lstStyle/>
            <a:p>
              <a:endParaRPr sz="1662"/>
            </a:p>
          </p:txBody>
        </p:sp>
        <p:sp>
          <p:nvSpPr>
            <p:cNvPr id="28" name="object 28"/>
            <p:cNvSpPr/>
            <p:nvPr/>
          </p:nvSpPr>
          <p:spPr>
            <a:xfrm>
              <a:off x="871467" y="3088036"/>
              <a:ext cx="62865" cy="50165"/>
            </a:xfrm>
            <a:custGeom>
              <a:avLst/>
              <a:gdLst/>
              <a:ahLst/>
              <a:cxnLst/>
              <a:rect l="l" t="t" r="r" b="b"/>
              <a:pathLst>
                <a:path w="62865" h="50164">
                  <a:moveTo>
                    <a:pt x="62439" y="23796"/>
                  </a:moveTo>
                  <a:lnTo>
                    <a:pt x="58067" y="10856"/>
                  </a:lnTo>
                  <a:lnTo>
                    <a:pt x="47456" y="2290"/>
                  </a:lnTo>
                  <a:lnTo>
                    <a:pt x="32257" y="0"/>
                  </a:lnTo>
                  <a:lnTo>
                    <a:pt x="17066" y="2290"/>
                  </a:lnTo>
                  <a:lnTo>
                    <a:pt x="4156" y="12939"/>
                  </a:lnTo>
                  <a:lnTo>
                    <a:pt x="0" y="23796"/>
                  </a:lnTo>
                  <a:lnTo>
                    <a:pt x="4156" y="36736"/>
                  </a:lnTo>
                  <a:lnTo>
                    <a:pt x="17066" y="45294"/>
                  </a:lnTo>
                  <a:lnTo>
                    <a:pt x="32257" y="49676"/>
                  </a:lnTo>
                  <a:lnTo>
                    <a:pt x="47456" y="45294"/>
                  </a:lnTo>
                  <a:lnTo>
                    <a:pt x="58067" y="36736"/>
                  </a:lnTo>
                  <a:lnTo>
                    <a:pt x="62439" y="23796"/>
                  </a:lnTo>
                </a:path>
              </a:pathLst>
            </a:custGeom>
            <a:ln w="12907">
              <a:solidFill>
                <a:srgbClr val="000000"/>
              </a:solidFill>
            </a:ln>
          </p:spPr>
          <p:txBody>
            <a:bodyPr wrap="square" lIns="0" tIns="0" rIns="0" bIns="0" rtlCol="0"/>
            <a:lstStyle/>
            <a:p>
              <a:endParaRPr sz="1662"/>
            </a:p>
          </p:txBody>
        </p:sp>
        <p:sp>
          <p:nvSpPr>
            <p:cNvPr id="29" name="object 29"/>
            <p:cNvSpPr/>
            <p:nvPr/>
          </p:nvSpPr>
          <p:spPr>
            <a:xfrm>
              <a:off x="1805674" y="2469180"/>
              <a:ext cx="62865" cy="50165"/>
            </a:xfrm>
            <a:custGeom>
              <a:avLst/>
              <a:gdLst/>
              <a:ahLst/>
              <a:cxnLst/>
              <a:rect l="l" t="t" r="r" b="b"/>
              <a:pathLst>
                <a:path w="62864" h="50164">
                  <a:moveTo>
                    <a:pt x="32274" y="0"/>
                  </a:moveTo>
                  <a:lnTo>
                    <a:pt x="17299" y="2324"/>
                  </a:lnTo>
                  <a:lnTo>
                    <a:pt x="4217" y="12914"/>
                  </a:lnTo>
                  <a:lnTo>
                    <a:pt x="0" y="23762"/>
                  </a:lnTo>
                  <a:lnTo>
                    <a:pt x="4217" y="36762"/>
                  </a:lnTo>
                  <a:lnTo>
                    <a:pt x="17299" y="45285"/>
                  </a:lnTo>
                  <a:lnTo>
                    <a:pt x="32274" y="49676"/>
                  </a:lnTo>
                  <a:lnTo>
                    <a:pt x="47507" y="45285"/>
                  </a:lnTo>
                  <a:lnTo>
                    <a:pt x="58351" y="36762"/>
                  </a:lnTo>
                  <a:lnTo>
                    <a:pt x="62482" y="23762"/>
                  </a:lnTo>
                  <a:lnTo>
                    <a:pt x="58351" y="10847"/>
                  </a:lnTo>
                  <a:lnTo>
                    <a:pt x="47507" y="2324"/>
                  </a:lnTo>
                  <a:lnTo>
                    <a:pt x="32274" y="0"/>
                  </a:lnTo>
                  <a:close/>
                </a:path>
              </a:pathLst>
            </a:custGeom>
            <a:solidFill>
              <a:srgbClr val="000000"/>
            </a:solidFill>
          </p:spPr>
          <p:txBody>
            <a:bodyPr wrap="square" lIns="0" tIns="0" rIns="0" bIns="0" rtlCol="0"/>
            <a:lstStyle/>
            <a:p>
              <a:endParaRPr sz="1662"/>
            </a:p>
          </p:txBody>
        </p:sp>
        <p:sp>
          <p:nvSpPr>
            <p:cNvPr id="30" name="object 30"/>
            <p:cNvSpPr/>
            <p:nvPr/>
          </p:nvSpPr>
          <p:spPr>
            <a:xfrm>
              <a:off x="1805674" y="2469180"/>
              <a:ext cx="62865" cy="50165"/>
            </a:xfrm>
            <a:custGeom>
              <a:avLst/>
              <a:gdLst/>
              <a:ahLst/>
              <a:cxnLst/>
              <a:rect l="l" t="t" r="r" b="b"/>
              <a:pathLst>
                <a:path w="62864" h="50164">
                  <a:moveTo>
                    <a:pt x="62482" y="23762"/>
                  </a:moveTo>
                  <a:lnTo>
                    <a:pt x="58351" y="10847"/>
                  </a:lnTo>
                  <a:lnTo>
                    <a:pt x="47507" y="2324"/>
                  </a:lnTo>
                  <a:lnTo>
                    <a:pt x="32274" y="0"/>
                  </a:lnTo>
                  <a:lnTo>
                    <a:pt x="17299" y="2324"/>
                  </a:lnTo>
                  <a:lnTo>
                    <a:pt x="4217" y="12914"/>
                  </a:lnTo>
                  <a:lnTo>
                    <a:pt x="0" y="23762"/>
                  </a:lnTo>
                  <a:lnTo>
                    <a:pt x="4217" y="36762"/>
                  </a:lnTo>
                  <a:lnTo>
                    <a:pt x="17299" y="45285"/>
                  </a:lnTo>
                  <a:lnTo>
                    <a:pt x="32274" y="49676"/>
                  </a:lnTo>
                  <a:lnTo>
                    <a:pt x="47507" y="45285"/>
                  </a:lnTo>
                  <a:lnTo>
                    <a:pt x="58351" y="36762"/>
                  </a:lnTo>
                  <a:lnTo>
                    <a:pt x="62482" y="23762"/>
                  </a:lnTo>
                  <a:close/>
                </a:path>
              </a:pathLst>
            </a:custGeom>
            <a:ln w="3175">
              <a:solidFill>
                <a:srgbClr val="000000"/>
              </a:solidFill>
            </a:ln>
          </p:spPr>
          <p:txBody>
            <a:bodyPr wrap="square" lIns="0" tIns="0" rIns="0" bIns="0" rtlCol="0"/>
            <a:lstStyle/>
            <a:p>
              <a:endParaRPr sz="1662"/>
            </a:p>
          </p:txBody>
        </p:sp>
        <p:sp>
          <p:nvSpPr>
            <p:cNvPr id="31" name="object 31"/>
            <p:cNvSpPr/>
            <p:nvPr/>
          </p:nvSpPr>
          <p:spPr>
            <a:xfrm>
              <a:off x="1803522" y="2467028"/>
              <a:ext cx="62865" cy="50165"/>
            </a:xfrm>
            <a:custGeom>
              <a:avLst/>
              <a:gdLst/>
              <a:ahLst/>
              <a:cxnLst/>
              <a:rect l="l" t="t" r="r" b="b"/>
              <a:pathLst>
                <a:path w="62864" h="50164">
                  <a:moveTo>
                    <a:pt x="62482" y="23762"/>
                  </a:moveTo>
                  <a:lnTo>
                    <a:pt x="58265" y="10847"/>
                  </a:lnTo>
                  <a:lnTo>
                    <a:pt x="47421" y="2238"/>
                  </a:lnTo>
                  <a:lnTo>
                    <a:pt x="32274" y="0"/>
                  </a:lnTo>
                  <a:lnTo>
                    <a:pt x="17299" y="2238"/>
                  </a:lnTo>
                  <a:lnTo>
                    <a:pt x="4131" y="12914"/>
                  </a:lnTo>
                  <a:lnTo>
                    <a:pt x="0" y="23762"/>
                  </a:lnTo>
                  <a:lnTo>
                    <a:pt x="4131" y="36676"/>
                  </a:lnTo>
                  <a:lnTo>
                    <a:pt x="17299" y="45285"/>
                  </a:lnTo>
                  <a:lnTo>
                    <a:pt x="32274" y="49676"/>
                  </a:lnTo>
                  <a:lnTo>
                    <a:pt x="47421" y="45285"/>
                  </a:lnTo>
                  <a:lnTo>
                    <a:pt x="58265" y="36676"/>
                  </a:lnTo>
                  <a:lnTo>
                    <a:pt x="62482" y="23762"/>
                  </a:lnTo>
                </a:path>
              </a:pathLst>
            </a:custGeom>
            <a:ln w="12907">
              <a:solidFill>
                <a:srgbClr val="000000"/>
              </a:solidFill>
            </a:ln>
          </p:spPr>
          <p:txBody>
            <a:bodyPr wrap="square" lIns="0" tIns="0" rIns="0" bIns="0" rtlCol="0"/>
            <a:lstStyle/>
            <a:p>
              <a:endParaRPr sz="1662"/>
            </a:p>
          </p:txBody>
        </p:sp>
        <p:sp>
          <p:nvSpPr>
            <p:cNvPr id="32" name="object 32"/>
            <p:cNvSpPr/>
            <p:nvPr/>
          </p:nvSpPr>
          <p:spPr>
            <a:xfrm>
              <a:off x="1650241" y="2264362"/>
              <a:ext cx="62865" cy="50165"/>
            </a:xfrm>
            <a:custGeom>
              <a:avLst/>
              <a:gdLst/>
              <a:ahLst/>
              <a:cxnLst/>
              <a:rect l="l" t="t" r="r" b="b"/>
              <a:pathLst>
                <a:path w="62864" h="50164">
                  <a:moveTo>
                    <a:pt x="32446" y="0"/>
                  </a:moveTo>
                  <a:lnTo>
                    <a:pt x="17299" y="2324"/>
                  </a:lnTo>
                  <a:lnTo>
                    <a:pt x="4389" y="10933"/>
                  </a:lnTo>
                  <a:lnTo>
                    <a:pt x="0" y="23848"/>
                  </a:lnTo>
                  <a:lnTo>
                    <a:pt x="4389" y="36762"/>
                  </a:lnTo>
                  <a:lnTo>
                    <a:pt x="17299" y="45371"/>
                  </a:lnTo>
                  <a:lnTo>
                    <a:pt x="32446" y="49762"/>
                  </a:lnTo>
                  <a:lnTo>
                    <a:pt x="47421" y="45371"/>
                  </a:lnTo>
                  <a:lnTo>
                    <a:pt x="58265" y="36762"/>
                  </a:lnTo>
                  <a:lnTo>
                    <a:pt x="62655" y="23848"/>
                  </a:lnTo>
                  <a:lnTo>
                    <a:pt x="58265" y="10933"/>
                  </a:lnTo>
                  <a:lnTo>
                    <a:pt x="47421" y="2324"/>
                  </a:lnTo>
                  <a:lnTo>
                    <a:pt x="32446" y="0"/>
                  </a:lnTo>
                  <a:close/>
                </a:path>
              </a:pathLst>
            </a:custGeom>
            <a:solidFill>
              <a:srgbClr val="000000"/>
            </a:solidFill>
          </p:spPr>
          <p:txBody>
            <a:bodyPr wrap="square" lIns="0" tIns="0" rIns="0" bIns="0" rtlCol="0"/>
            <a:lstStyle/>
            <a:p>
              <a:endParaRPr sz="1662"/>
            </a:p>
          </p:txBody>
        </p:sp>
        <p:sp>
          <p:nvSpPr>
            <p:cNvPr id="33" name="object 33"/>
            <p:cNvSpPr/>
            <p:nvPr/>
          </p:nvSpPr>
          <p:spPr>
            <a:xfrm>
              <a:off x="1650241" y="2264362"/>
              <a:ext cx="62865" cy="50165"/>
            </a:xfrm>
            <a:custGeom>
              <a:avLst/>
              <a:gdLst/>
              <a:ahLst/>
              <a:cxnLst/>
              <a:rect l="l" t="t" r="r" b="b"/>
              <a:pathLst>
                <a:path w="62864" h="50164">
                  <a:moveTo>
                    <a:pt x="62655" y="23848"/>
                  </a:moveTo>
                  <a:lnTo>
                    <a:pt x="58265" y="10933"/>
                  </a:lnTo>
                  <a:lnTo>
                    <a:pt x="47421" y="2324"/>
                  </a:lnTo>
                  <a:lnTo>
                    <a:pt x="32446" y="0"/>
                  </a:lnTo>
                  <a:lnTo>
                    <a:pt x="17299" y="2324"/>
                  </a:lnTo>
                  <a:lnTo>
                    <a:pt x="4389" y="10933"/>
                  </a:lnTo>
                  <a:lnTo>
                    <a:pt x="0" y="23848"/>
                  </a:lnTo>
                  <a:lnTo>
                    <a:pt x="4389" y="36762"/>
                  </a:lnTo>
                  <a:lnTo>
                    <a:pt x="17299" y="45371"/>
                  </a:lnTo>
                  <a:lnTo>
                    <a:pt x="32446" y="49762"/>
                  </a:lnTo>
                  <a:lnTo>
                    <a:pt x="47421" y="45371"/>
                  </a:lnTo>
                  <a:lnTo>
                    <a:pt x="58265" y="36762"/>
                  </a:lnTo>
                  <a:lnTo>
                    <a:pt x="62655" y="23848"/>
                  </a:lnTo>
                  <a:close/>
                </a:path>
              </a:pathLst>
            </a:custGeom>
            <a:ln w="3175">
              <a:solidFill>
                <a:srgbClr val="000000"/>
              </a:solidFill>
            </a:ln>
          </p:spPr>
          <p:txBody>
            <a:bodyPr wrap="square" lIns="0" tIns="0" rIns="0" bIns="0" rtlCol="0"/>
            <a:lstStyle/>
            <a:p>
              <a:endParaRPr sz="1662"/>
            </a:p>
          </p:txBody>
        </p:sp>
        <p:sp>
          <p:nvSpPr>
            <p:cNvPr id="34" name="object 34"/>
            <p:cNvSpPr/>
            <p:nvPr/>
          </p:nvSpPr>
          <p:spPr>
            <a:xfrm>
              <a:off x="1648003" y="2262209"/>
              <a:ext cx="62865" cy="50165"/>
            </a:xfrm>
            <a:custGeom>
              <a:avLst/>
              <a:gdLst/>
              <a:ahLst/>
              <a:cxnLst/>
              <a:rect l="l" t="t" r="r" b="b"/>
              <a:pathLst>
                <a:path w="62864" h="50164">
                  <a:moveTo>
                    <a:pt x="62655" y="23762"/>
                  </a:moveTo>
                  <a:lnTo>
                    <a:pt x="58351" y="10847"/>
                  </a:lnTo>
                  <a:lnTo>
                    <a:pt x="47507" y="2324"/>
                  </a:lnTo>
                  <a:lnTo>
                    <a:pt x="32532" y="0"/>
                  </a:lnTo>
                  <a:lnTo>
                    <a:pt x="17299" y="2324"/>
                  </a:lnTo>
                  <a:lnTo>
                    <a:pt x="4389" y="10847"/>
                  </a:lnTo>
                  <a:lnTo>
                    <a:pt x="0" y="23762"/>
                  </a:lnTo>
                  <a:lnTo>
                    <a:pt x="4389" y="36762"/>
                  </a:lnTo>
                  <a:lnTo>
                    <a:pt x="17299" y="45285"/>
                  </a:lnTo>
                  <a:lnTo>
                    <a:pt x="32532" y="49676"/>
                  </a:lnTo>
                  <a:lnTo>
                    <a:pt x="47507" y="45285"/>
                  </a:lnTo>
                  <a:lnTo>
                    <a:pt x="58351" y="36762"/>
                  </a:lnTo>
                  <a:lnTo>
                    <a:pt x="62655" y="23762"/>
                  </a:lnTo>
                </a:path>
              </a:pathLst>
            </a:custGeom>
            <a:ln w="12907">
              <a:solidFill>
                <a:srgbClr val="000000"/>
              </a:solidFill>
            </a:ln>
          </p:spPr>
          <p:txBody>
            <a:bodyPr wrap="square" lIns="0" tIns="0" rIns="0" bIns="0" rtlCol="0"/>
            <a:lstStyle/>
            <a:p>
              <a:endParaRPr sz="1662"/>
            </a:p>
          </p:txBody>
        </p:sp>
        <p:sp>
          <p:nvSpPr>
            <p:cNvPr id="35" name="object 35"/>
            <p:cNvSpPr/>
            <p:nvPr/>
          </p:nvSpPr>
          <p:spPr>
            <a:xfrm>
              <a:off x="2010766" y="2469181"/>
              <a:ext cx="62865" cy="50165"/>
            </a:xfrm>
            <a:custGeom>
              <a:avLst/>
              <a:gdLst/>
              <a:ahLst/>
              <a:cxnLst/>
              <a:rect l="l" t="t" r="r" b="b"/>
              <a:pathLst>
                <a:path w="62864" h="50164">
                  <a:moveTo>
                    <a:pt x="32188" y="0"/>
                  </a:moveTo>
                  <a:lnTo>
                    <a:pt x="17040" y="2324"/>
                  </a:lnTo>
                  <a:lnTo>
                    <a:pt x="4131" y="12914"/>
                  </a:lnTo>
                  <a:lnTo>
                    <a:pt x="0" y="23762"/>
                  </a:lnTo>
                  <a:lnTo>
                    <a:pt x="4131" y="36762"/>
                  </a:lnTo>
                  <a:lnTo>
                    <a:pt x="17040" y="45285"/>
                  </a:lnTo>
                  <a:lnTo>
                    <a:pt x="32188" y="49676"/>
                  </a:lnTo>
                  <a:lnTo>
                    <a:pt x="47421" y="45285"/>
                  </a:lnTo>
                  <a:lnTo>
                    <a:pt x="58007" y="36762"/>
                  </a:lnTo>
                  <a:lnTo>
                    <a:pt x="62396" y="23762"/>
                  </a:lnTo>
                  <a:lnTo>
                    <a:pt x="58007" y="10847"/>
                  </a:lnTo>
                  <a:lnTo>
                    <a:pt x="47421" y="2324"/>
                  </a:lnTo>
                  <a:lnTo>
                    <a:pt x="32188" y="0"/>
                  </a:lnTo>
                  <a:close/>
                </a:path>
              </a:pathLst>
            </a:custGeom>
            <a:solidFill>
              <a:srgbClr val="000000"/>
            </a:solidFill>
          </p:spPr>
          <p:txBody>
            <a:bodyPr wrap="square" lIns="0" tIns="0" rIns="0" bIns="0" rtlCol="0"/>
            <a:lstStyle/>
            <a:p>
              <a:endParaRPr sz="1662"/>
            </a:p>
          </p:txBody>
        </p:sp>
        <p:sp>
          <p:nvSpPr>
            <p:cNvPr id="36" name="object 36"/>
            <p:cNvSpPr/>
            <p:nvPr/>
          </p:nvSpPr>
          <p:spPr>
            <a:xfrm>
              <a:off x="2010766" y="2469181"/>
              <a:ext cx="62865" cy="50165"/>
            </a:xfrm>
            <a:custGeom>
              <a:avLst/>
              <a:gdLst/>
              <a:ahLst/>
              <a:cxnLst/>
              <a:rect l="l" t="t" r="r" b="b"/>
              <a:pathLst>
                <a:path w="62864" h="50164">
                  <a:moveTo>
                    <a:pt x="62396" y="23762"/>
                  </a:moveTo>
                  <a:lnTo>
                    <a:pt x="58007" y="10847"/>
                  </a:lnTo>
                  <a:lnTo>
                    <a:pt x="47421" y="2324"/>
                  </a:lnTo>
                  <a:lnTo>
                    <a:pt x="32188" y="0"/>
                  </a:lnTo>
                  <a:lnTo>
                    <a:pt x="17040" y="2324"/>
                  </a:lnTo>
                  <a:lnTo>
                    <a:pt x="4131" y="12914"/>
                  </a:lnTo>
                  <a:lnTo>
                    <a:pt x="0" y="23762"/>
                  </a:lnTo>
                  <a:lnTo>
                    <a:pt x="4131" y="36762"/>
                  </a:lnTo>
                  <a:lnTo>
                    <a:pt x="17040" y="45285"/>
                  </a:lnTo>
                  <a:lnTo>
                    <a:pt x="32188" y="49676"/>
                  </a:lnTo>
                  <a:lnTo>
                    <a:pt x="47421" y="45285"/>
                  </a:lnTo>
                  <a:lnTo>
                    <a:pt x="58007" y="36762"/>
                  </a:lnTo>
                  <a:lnTo>
                    <a:pt x="62396" y="23762"/>
                  </a:lnTo>
                  <a:close/>
                </a:path>
              </a:pathLst>
            </a:custGeom>
            <a:ln w="3175">
              <a:solidFill>
                <a:srgbClr val="000000"/>
              </a:solidFill>
            </a:ln>
          </p:spPr>
          <p:txBody>
            <a:bodyPr wrap="square" lIns="0" tIns="0" rIns="0" bIns="0" rtlCol="0"/>
            <a:lstStyle/>
            <a:p>
              <a:endParaRPr sz="1662"/>
            </a:p>
          </p:txBody>
        </p:sp>
        <p:sp>
          <p:nvSpPr>
            <p:cNvPr id="37" name="object 37"/>
            <p:cNvSpPr/>
            <p:nvPr/>
          </p:nvSpPr>
          <p:spPr>
            <a:xfrm>
              <a:off x="2008528" y="2467028"/>
              <a:ext cx="62865" cy="50165"/>
            </a:xfrm>
            <a:custGeom>
              <a:avLst/>
              <a:gdLst/>
              <a:ahLst/>
              <a:cxnLst/>
              <a:rect l="l" t="t" r="r" b="b"/>
              <a:pathLst>
                <a:path w="62864" h="50164">
                  <a:moveTo>
                    <a:pt x="62482" y="23762"/>
                  </a:moveTo>
                  <a:lnTo>
                    <a:pt x="58093" y="10847"/>
                  </a:lnTo>
                  <a:lnTo>
                    <a:pt x="47507" y="2238"/>
                  </a:lnTo>
                  <a:lnTo>
                    <a:pt x="32274" y="0"/>
                  </a:lnTo>
                  <a:lnTo>
                    <a:pt x="17126" y="2238"/>
                  </a:lnTo>
                  <a:lnTo>
                    <a:pt x="4217" y="12914"/>
                  </a:lnTo>
                  <a:lnTo>
                    <a:pt x="0" y="23762"/>
                  </a:lnTo>
                  <a:lnTo>
                    <a:pt x="4217" y="36676"/>
                  </a:lnTo>
                  <a:lnTo>
                    <a:pt x="17126" y="45285"/>
                  </a:lnTo>
                  <a:lnTo>
                    <a:pt x="32274" y="49676"/>
                  </a:lnTo>
                  <a:lnTo>
                    <a:pt x="47507" y="45285"/>
                  </a:lnTo>
                  <a:lnTo>
                    <a:pt x="58093" y="36676"/>
                  </a:lnTo>
                  <a:lnTo>
                    <a:pt x="62482" y="23762"/>
                  </a:lnTo>
                </a:path>
              </a:pathLst>
            </a:custGeom>
            <a:ln w="12907">
              <a:solidFill>
                <a:srgbClr val="000000"/>
              </a:solidFill>
            </a:ln>
          </p:spPr>
          <p:txBody>
            <a:bodyPr wrap="square" lIns="0" tIns="0" rIns="0" bIns="0" rtlCol="0"/>
            <a:lstStyle/>
            <a:p>
              <a:endParaRPr sz="1662"/>
            </a:p>
          </p:txBody>
        </p:sp>
        <p:sp>
          <p:nvSpPr>
            <p:cNvPr id="38" name="object 38"/>
            <p:cNvSpPr/>
            <p:nvPr/>
          </p:nvSpPr>
          <p:spPr>
            <a:xfrm>
              <a:off x="1961021" y="2158810"/>
              <a:ext cx="62865" cy="50165"/>
            </a:xfrm>
            <a:custGeom>
              <a:avLst/>
              <a:gdLst/>
              <a:ahLst/>
              <a:cxnLst/>
              <a:rect l="l" t="t" r="r" b="b"/>
              <a:pathLst>
                <a:path w="62864" h="50164">
                  <a:moveTo>
                    <a:pt x="32446" y="0"/>
                  </a:moveTo>
                  <a:lnTo>
                    <a:pt x="17212" y="2066"/>
                  </a:lnTo>
                  <a:lnTo>
                    <a:pt x="4303" y="12914"/>
                  </a:lnTo>
                  <a:lnTo>
                    <a:pt x="0" y="23762"/>
                  </a:lnTo>
                  <a:lnTo>
                    <a:pt x="4303" y="36676"/>
                  </a:lnTo>
                  <a:lnTo>
                    <a:pt x="17212" y="45285"/>
                  </a:lnTo>
                  <a:lnTo>
                    <a:pt x="32446" y="49676"/>
                  </a:lnTo>
                  <a:lnTo>
                    <a:pt x="47421" y="45285"/>
                  </a:lnTo>
                  <a:lnTo>
                    <a:pt x="58265" y="36676"/>
                  </a:lnTo>
                  <a:lnTo>
                    <a:pt x="62655" y="23762"/>
                  </a:lnTo>
                  <a:lnTo>
                    <a:pt x="58265" y="10847"/>
                  </a:lnTo>
                  <a:lnTo>
                    <a:pt x="47421" y="2066"/>
                  </a:lnTo>
                  <a:lnTo>
                    <a:pt x="32446" y="0"/>
                  </a:lnTo>
                  <a:close/>
                </a:path>
              </a:pathLst>
            </a:custGeom>
            <a:solidFill>
              <a:srgbClr val="000000"/>
            </a:solidFill>
          </p:spPr>
          <p:txBody>
            <a:bodyPr wrap="square" lIns="0" tIns="0" rIns="0" bIns="0" rtlCol="0"/>
            <a:lstStyle/>
            <a:p>
              <a:endParaRPr sz="1662"/>
            </a:p>
          </p:txBody>
        </p:sp>
        <p:sp>
          <p:nvSpPr>
            <p:cNvPr id="39" name="object 39"/>
            <p:cNvSpPr/>
            <p:nvPr/>
          </p:nvSpPr>
          <p:spPr>
            <a:xfrm>
              <a:off x="1961020" y="2158810"/>
              <a:ext cx="62865" cy="50165"/>
            </a:xfrm>
            <a:custGeom>
              <a:avLst/>
              <a:gdLst/>
              <a:ahLst/>
              <a:cxnLst/>
              <a:rect l="l" t="t" r="r" b="b"/>
              <a:pathLst>
                <a:path w="62864" h="50164">
                  <a:moveTo>
                    <a:pt x="62655" y="23762"/>
                  </a:moveTo>
                  <a:lnTo>
                    <a:pt x="58265" y="10847"/>
                  </a:lnTo>
                  <a:lnTo>
                    <a:pt x="47421" y="2066"/>
                  </a:lnTo>
                  <a:lnTo>
                    <a:pt x="32446" y="0"/>
                  </a:lnTo>
                  <a:lnTo>
                    <a:pt x="17212" y="2066"/>
                  </a:lnTo>
                  <a:lnTo>
                    <a:pt x="4303" y="12914"/>
                  </a:lnTo>
                  <a:lnTo>
                    <a:pt x="0" y="23762"/>
                  </a:lnTo>
                  <a:lnTo>
                    <a:pt x="4303" y="36676"/>
                  </a:lnTo>
                  <a:lnTo>
                    <a:pt x="17212" y="45285"/>
                  </a:lnTo>
                  <a:lnTo>
                    <a:pt x="32446" y="49676"/>
                  </a:lnTo>
                  <a:lnTo>
                    <a:pt x="47421" y="45285"/>
                  </a:lnTo>
                  <a:lnTo>
                    <a:pt x="58265" y="36676"/>
                  </a:lnTo>
                  <a:lnTo>
                    <a:pt x="62655" y="23762"/>
                  </a:lnTo>
                  <a:close/>
                </a:path>
              </a:pathLst>
            </a:custGeom>
            <a:ln w="3175">
              <a:solidFill>
                <a:srgbClr val="000000"/>
              </a:solidFill>
            </a:ln>
          </p:spPr>
          <p:txBody>
            <a:bodyPr wrap="square" lIns="0" tIns="0" rIns="0" bIns="0" rtlCol="0"/>
            <a:lstStyle/>
            <a:p>
              <a:endParaRPr sz="1662"/>
            </a:p>
          </p:txBody>
        </p:sp>
        <p:sp>
          <p:nvSpPr>
            <p:cNvPr id="40" name="object 40"/>
            <p:cNvSpPr/>
            <p:nvPr/>
          </p:nvSpPr>
          <p:spPr>
            <a:xfrm>
              <a:off x="1958783" y="2156572"/>
              <a:ext cx="62865" cy="50165"/>
            </a:xfrm>
            <a:custGeom>
              <a:avLst/>
              <a:gdLst/>
              <a:ahLst/>
              <a:cxnLst/>
              <a:rect l="l" t="t" r="r" b="b"/>
              <a:pathLst>
                <a:path w="62864" h="50164">
                  <a:moveTo>
                    <a:pt x="62655" y="23762"/>
                  </a:moveTo>
                  <a:lnTo>
                    <a:pt x="58265" y="10847"/>
                  </a:lnTo>
                  <a:lnTo>
                    <a:pt x="47507" y="2066"/>
                  </a:lnTo>
                  <a:lnTo>
                    <a:pt x="32532" y="0"/>
                  </a:lnTo>
                  <a:lnTo>
                    <a:pt x="17299" y="2066"/>
                  </a:lnTo>
                  <a:lnTo>
                    <a:pt x="4389" y="12914"/>
                  </a:lnTo>
                  <a:lnTo>
                    <a:pt x="0" y="23762"/>
                  </a:lnTo>
                  <a:lnTo>
                    <a:pt x="4389" y="36762"/>
                  </a:lnTo>
                  <a:lnTo>
                    <a:pt x="17299" y="45285"/>
                  </a:lnTo>
                  <a:lnTo>
                    <a:pt x="32532" y="49676"/>
                  </a:lnTo>
                  <a:lnTo>
                    <a:pt x="47507" y="45285"/>
                  </a:lnTo>
                  <a:lnTo>
                    <a:pt x="58265" y="36762"/>
                  </a:lnTo>
                  <a:lnTo>
                    <a:pt x="62655" y="23762"/>
                  </a:lnTo>
                </a:path>
              </a:pathLst>
            </a:custGeom>
            <a:ln w="12907">
              <a:solidFill>
                <a:srgbClr val="000000"/>
              </a:solidFill>
            </a:ln>
          </p:spPr>
          <p:txBody>
            <a:bodyPr wrap="square" lIns="0" tIns="0" rIns="0" bIns="0" rtlCol="0"/>
            <a:lstStyle/>
            <a:p>
              <a:endParaRPr sz="1662"/>
            </a:p>
          </p:txBody>
        </p:sp>
        <p:sp>
          <p:nvSpPr>
            <p:cNvPr id="41" name="object 41"/>
            <p:cNvSpPr/>
            <p:nvPr/>
          </p:nvSpPr>
          <p:spPr>
            <a:xfrm>
              <a:off x="2204928" y="2076934"/>
              <a:ext cx="62865" cy="49530"/>
            </a:xfrm>
            <a:custGeom>
              <a:avLst/>
              <a:gdLst/>
              <a:ahLst/>
              <a:cxnLst/>
              <a:rect l="l" t="t" r="r" b="b"/>
              <a:pathLst>
                <a:path w="62864" h="49530">
                  <a:moveTo>
                    <a:pt x="30208" y="0"/>
                  </a:moveTo>
                  <a:lnTo>
                    <a:pt x="14975" y="4218"/>
                  </a:lnTo>
                  <a:lnTo>
                    <a:pt x="4131" y="12914"/>
                  </a:lnTo>
                  <a:lnTo>
                    <a:pt x="0" y="25914"/>
                  </a:lnTo>
                  <a:lnTo>
                    <a:pt x="4131" y="36504"/>
                  </a:lnTo>
                  <a:lnTo>
                    <a:pt x="14975" y="47351"/>
                  </a:lnTo>
                  <a:lnTo>
                    <a:pt x="30208" y="49504"/>
                  </a:lnTo>
                  <a:lnTo>
                    <a:pt x="45183" y="47351"/>
                  </a:lnTo>
                  <a:lnTo>
                    <a:pt x="58093" y="38828"/>
                  </a:lnTo>
                  <a:lnTo>
                    <a:pt x="62482" y="25914"/>
                  </a:lnTo>
                  <a:lnTo>
                    <a:pt x="56028" y="12914"/>
                  </a:lnTo>
                  <a:lnTo>
                    <a:pt x="45183" y="4218"/>
                  </a:lnTo>
                  <a:lnTo>
                    <a:pt x="30208" y="0"/>
                  </a:lnTo>
                  <a:close/>
                </a:path>
              </a:pathLst>
            </a:custGeom>
            <a:solidFill>
              <a:srgbClr val="000000"/>
            </a:solidFill>
          </p:spPr>
          <p:txBody>
            <a:bodyPr wrap="square" lIns="0" tIns="0" rIns="0" bIns="0" rtlCol="0"/>
            <a:lstStyle/>
            <a:p>
              <a:endParaRPr sz="1662"/>
            </a:p>
          </p:txBody>
        </p:sp>
        <p:sp>
          <p:nvSpPr>
            <p:cNvPr id="42" name="object 42"/>
            <p:cNvSpPr/>
            <p:nvPr/>
          </p:nvSpPr>
          <p:spPr>
            <a:xfrm>
              <a:off x="2204928" y="2076934"/>
              <a:ext cx="62865" cy="49530"/>
            </a:xfrm>
            <a:custGeom>
              <a:avLst/>
              <a:gdLst/>
              <a:ahLst/>
              <a:cxnLst/>
              <a:rect l="l" t="t" r="r" b="b"/>
              <a:pathLst>
                <a:path w="62864" h="49530">
                  <a:moveTo>
                    <a:pt x="62482" y="25914"/>
                  </a:moveTo>
                  <a:lnTo>
                    <a:pt x="56028" y="12914"/>
                  </a:lnTo>
                  <a:lnTo>
                    <a:pt x="45183" y="4218"/>
                  </a:lnTo>
                  <a:lnTo>
                    <a:pt x="30208" y="0"/>
                  </a:lnTo>
                  <a:lnTo>
                    <a:pt x="14975" y="4218"/>
                  </a:lnTo>
                  <a:lnTo>
                    <a:pt x="4131" y="12914"/>
                  </a:lnTo>
                  <a:lnTo>
                    <a:pt x="0" y="25914"/>
                  </a:lnTo>
                  <a:lnTo>
                    <a:pt x="4131" y="36504"/>
                  </a:lnTo>
                  <a:lnTo>
                    <a:pt x="14975" y="47351"/>
                  </a:lnTo>
                  <a:lnTo>
                    <a:pt x="30208" y="49504"/>
                  </a:lnTo>
                  <a:lnTo>
                    <a:pt x="45183" y="47351"/>
                  </a:lnTo>
                  <a:lnTo>
                    <a:pt x="58093" y="38828"/>
                  </a:lnTo>
                  <a:lnTo>
                    <a:pt x="62482" y="25914"/>
                  </a:lnTo>
                  <a:close/>
                </a:path>
              </a:pathLst>
            </a:custGeom>
            <a:ln w="3175">
              <a:solidFill>
                <a:srgbClr val="000000"/>
              </a:solidFill>
            </a:ln>
          </p:spPr>
          <p:txBody>
            <a:bodyPr wrap="square" lIns="0" tIns="0" rIns="0" bIns="0" rtlCol="0"/>
            <a:lstStyle/>
            <a:p>
              <a:endParaRPr sz="1662"/>
            </a:p>
          </p:txBody>
        </p:sp>
        <p:sp>
          <p:nvSpPr>
            <p:cNvPr id="43" name="object 43"/>
            <p:cNvSpPr/>
            <p:nvPr/>
          </p:nvSpPr>
          <p:spPr>
            <a:xfrm>
              <a:off x="2202776" y="2074782"/>
              <a:ext cx="62865" cy="49530"/>
            </a:xfrm>
            <a:custGeom>
              <a:avLst/>
              <a:gdLst/>
              <a:ahLst/>
              <a:cxnLst/>
              <a:rect l="l" t="t" r="r" b="b"/>
              <a:pathLst>
                <a:path w="62864" h="49530">
                  <a:moveTo>
                    <a:pt x="62396" y="25828"/>
                  </a:moveTo>
                  <a:lnTo>
                    <a:pt x="55942" y="12914"/>
                  </a:lnTo>
                  <a:lnTo>
                    <a:pt x="45097" y="4132"/>
                  </a:lnTo>
                  <a:lnTo>
                    <a:pt x="30122" y="0"/>
                  </a:lnTo>
                  <a:lnTo>
                    <a:pt x="14975" y="4132"/>
                  </a:lnTo>
                  <a:lnTo>
                    <a:pt x="4131" y="12914"/>
                  </a:lnTo>
                  <a:lnTo>
                    <a:pt x="0" y="25828"/>
                  </a:lnTo>
                  <a:lnTo>
                    <a:pt x="4131" y="36504"/>
                  </a:lnTo>
                  <a:lnTo>
                    <a:pt x="14975" y="47351"/>
                  </a:lnTo>
                  <a:lnTo>
                    <a:pt x="30122" y="49418"/>
                  </a:lnTo>
                  <a:lnTo>
                    <a:pt x="45097" y="47351"/>
                  </a:lnTo>
                  <a:lnTo>
                    <a:pt x="58007" y="38828"/>
                  </a:lnTo>
                  <a:lnTo>
                    <a:pt x="62396" y="25828"/>
                  </a:lnTo>
                </a:path>
              </a:pathLst>
            </a:custGeom>
            <a:ln w="12907">
              <a:solidFill>
                <a:srgbClr val="000000"/>
              </a:solidFill>
            </a:ln>
          </p:spPr>
          <p:txBody>
            <a:bodyPr wrap="square" lIns="0" tIns="0" rIns="0" bIns="0" rtlCol="0"/>
            <a:lstStyle/>
            <a:p>
              <a:endParaRPr sz="1662"/>
            </a:p>
          </p:txBody>
        </p:sp>
        <p:sp>
          <p:nvSpPr>
            <p:cNvPr id="44" name="object 44"/>
            <p:cNvSpPr/>
            <p:nvPr/>
          </p:nvSpPr>
          <p:spPr>
            <a:xfrm>
              <a:off x="1805674" y="2264362"/>
              <a:ext cx="62865" cy="50165"/>
            </a:xfrm>
            <a:custGeom>
              <a:avLst/>
              <a:gdLst/>
              <a:ahLst/>
              <a:cxnLst/>
              <a:rect l="l" t="t" r="r" b="b"/>
              <a:pathLst>
                <a:path w="62864" h="50164">
                  <a:moveTo>
                    <a:pt x="32274" y="0"/>
                  </a:moveTo>
                  <a:lnTo>
                    <a:pt x="17299" y="2324"/>
                  </a:lnTo>
                  <a:lnTo>
                    <a:pt x="4217" y="10933"/>
                  </a:lnTo>
                  <a:lnTo>
                    <a:pt x="0" y="23848"/>
                  </a:lnTo>
                  <a:lnTo>
                    <a:pt x="4217" y="36762"/>
                  </a:lnTo>
                  <a:lnTo>
                    <a:pt x="17299" y="45371"/>
                  </a:lnTo>
                  <a:lnTo>
                    <a:pt x="32274" y="49762"/>
                  </a:lnTo>
                  <a:lnTo>
                    <a:pt x="47507" y="45371"/>
                  </a:lnTo>
                  <a:lnTo>
                    <a:pt x="58351" y="36762"/>
                  </a:lnTo>
                  <a:lnTo>
                    <a:pt x="62482" y="23848"/>
                  </a:lnTo>
                  <a:lnTo>
                    <a:pt x="58351" y="10933"/>
                  </a:lnTo>
                  <a:lnTo>
                    <a:pt x="47507" y="2324"/>
                  </a:lnTo>
                  <a:lnTo>
                    <a:pt x="32274" y="0"/>
                  </a:lnTo>
                  <a:close/>
                </a:path>
              </a:pathLst>
            </a:custGeom>
            <a:solidFill>
              <a:srgbClr val="000000"/>
            </a:solidFill>
          </p:spPr>
          <p:txBody>
            <a:bodyPr wrap="square" lIns="0" tIns="0" rIns="0" bIns="0" rtlCol="0"/>
            <a:lstStyle/>
            <a:p>
              <a:endParaRPr sz="1662"/>
            </a:p>
          </p:txBody>
        </p:sp>
        <p:sp>
          <p:nvSpPr>
            <p:cNvPr id="45" name="object 45"/>
            <p:cNvSpPr/>
            <p:nvPr/>
          </p:nvSpPr>
          <p:spPr>
            <a:xfrm>
              <a:off x="1805674" y="2264362"/>
              <a:ext cx="62865" cy="50165"/>
            </a:xfrm>
            <a:custGeom>
              <a:avLst/>
              <a:gdLst/>
              <a:ahLst/>
              <a:cxnLst/>
              <a:rect l="l" t="t" r="r" b="b"/>
              <a:pathLst>
                <a:path w="62864" h="50164">
                  <a:moveTo>
                    <a:pt x="62482" y="23848"/>
                  </a:moveTo>
                  <a:lnTo>
                    <a:pt x="58351" y="10933"/>
                  </a:lnTo>
                  <a:lnTo>
                    <a:pt x="47507" y="2324"/>
                  </a:lnTo>
                  <a:lnTo>
                    <a:pt x="32274" y="0"/>
                  </a:lnTo>
                  <a:lnTo>
                    <a:pt x="17299" y="2324"/>
                  </a:lnTo>
                  <a:lnTo>
                    <a:pt x="4217" y="10933"/>
                  </a:lnTo>
                  <a:lnTo>
                    <a:pt x="0" y="23848"/>
                  </a:lnTo>
                  <a:lnTo>
                    <a:pt x="4217" y="36762"/>
                  </a:lnTo>
                  <a:lnTo>
                    <a:pt x="17299" y="45371"/>
                  </a:lnTo>
                  <a:lnTo>
                    <a:pt x="32274" y="49762"/>
                  </a:lnTo>
                  <a:lnTo>
                    <a:pt x="47507" y="45371"/>
                  </a:lnTo>
                  <a:lnTo>
                    <a:pt x="58351" y="36762"/>
                  </a:lnTo>
                  <a:lnTo>
                    <a:pt x="62482" y="23848"/>
                  </a:lnTo>
                  <a:close/>
                </a:path>
              </a:pathLst>
            </a:custGeom>
            <a:ln w="3175">
              <a:solidFill>
                <a:srgbClr val="000000"/>
              </a:solidFill>
            </a:ln>
          </p:spPr>
          <p:txBody>
            <a:bodyPr wrap="square" lIns="0" tIns="0" rIns="0" bIns="0" rtlCol="0"/>
            <a:lstStyle/>
            <a:p>
              <a:endParaRPr sz="1662"/>
            </a:p>
          </p:txBody>
        </p:sp>
        <p:sp>
          <p:nvSpPr>
            <p:cNvPr id="46" name="object 46"/>
            <p:cNvSpPr/>
            <p:nvPr/>
          </p:nvSpPr>
          <p:spPr>
            <a:xfrm>
              <a:off x="1803522" y="2262209"/>
              <a:ext cx="62865" cy="50165"/>
            </a:xfrm>
            <a:custGeom>
              <a:avLst/>
              <a:gdLst/>
              <a:ahLst/>
              <a:cxnLst/>
              <a:rect l="l" t="t" r="r" b="b"/>
              <a:pathLst>
                <a:path w="62864" h="50164">
                  <a:moveTo>
                    <a:pt x="62482" y="23762"/>
                  </a:moveTo>
                  <a:lnTo>
                    <a:pt x="58265" y="10847"/>
                  </a:lnTo>
                  <a:lnTo>
                    <a:pt x="47421" y="2324"/>
                  </a:lnTo>
                  <a:lnTo>
                    <a:pt x="32274" y="0"/>
                  </a:lnTo>
                  <a:lnTo>
                    <a:pt x="17299" y="2324"/>
                  </a:lnTo>
                  <a:lnTo>
                    <a:pt x="4131" y="10847"/>
                  </a:lnTo>
                  <a:lnTo>
                    <a:pt x="0" y="23762"/>
                  </a:lnTo>
                  <a:lnTo>
                    <a:pt x="4131" y="36762"/>
                  </a:lnTo>
                  <a:lnTo>
                    <a:pt x="17299" y="45285"/>
                  </a:lnTo>
                  <a:lnTo>
                    <a:pt x="32274" y="49676"/>
                  </a:lnTo>
                  <a:lnTo>
                    <a:pt x="47421" y="45285"/>
                  </a:lnTo>
                  <a:lnTo>
                    <a:pt x="58265" y="36762"/>
                  </a:lnTo>
                  <a:lnTo>
                    <a:pt x="62482" y="23762"/>
                  </a:lnTo>
                </a:path>
              </a:pathLst>
            </a:custGeom>
            <a:ln w="12907">
              <a:solidFill>
                <a:srgbClr val="000000"/>
              </a:solidFill>
            </a:ln>
          </p:spPr>
          <p:txBody>
            <a:bodyPr wrap="square" lIns="0" tIns="0" rIns="0" bIns="0" rtlCol="0"/>
            <a:lstStyle/>
            <a:p>
              <a:endParaRPr sz="1662"/>
            </a:p>
          </p:txBody>
        </p:sp>
        <p:sp>
          <p:nvSpPr>
            <p:cNvPr id="47" name="object 47"/>
            <p:cNvSpPr/>
            <p:nvPr/>
          </p:nvSpPr>
          <p:spPr>
            <a:xfrm>
              <a:off x="2371033" y="2109306"/>
              <a:ext cx="62865" cy="49530"/>
            </a:xfrm>
            <a:custGeom>
              <a:avLst/>
              <a:gdLst/>
              <a:ahLst/>
              <a:cxnLst/>
              <a:rect l="l" t="t" r="r" b="b"/>
              <a:pathLst>
                <a:path w="62864" h="49530">
                  <a:moveTo>
                    <a:pt x="32274" y="0"/>
                  </a:moveTo>
                  <a:lnTo>
                    <a:pt x="17299" y="2066"/>
                  </a:lnTo>
                  <a:lnTo>
                    <a:pt x="4131" y="10675"/>
                  </a:lnTo>
                  <a:lnTo>
                    <a:pt x="0" y="23589"/>
                  </a:lnTo>
                  <a:lnTo>
                    <a:pt x="4131" y="36504"/>
                  </a:lnTo>
                  <a:lnTo>
                    <a:pt x="17299" y="45113"/>
                  </a:lnTo>
                  <a:lnTo>
                    <a:pt x="32274" y="49504"/>
                  </a:lnTo>
                  <a:lnTo>
                    <a:pt x="47421" y="45113"/>
                  </a:lnTo>
                  <a:lnTo>
                    <a:pt x="58265" y="36504"/>
                  </a:lnTo>
                  <a:lnTo>
                    <a:pt x="62396" y="23589"/>
                  </a:lnTo>
                  <a:lnTo>
                    <a:pt x="58265" y="10675"/>
                  </a:lnTo>
                  <a:lnTo>
                    <a:pt x="47421" y="2066"/>
                  </a:lnTo>
                  <a:lnTo>
                    <a:pt x="32274" y="0"/>
                  </a:lnTo>
                  <a:close/>
                </a:path>
              </a:pathLst>
            </a:custGeom>
            <a:solidFill>
              <a:srgbClr val="000000"/>
            </a:solidFill>
          </p:spPr>
          <p:txBody>
            <a:bodyPr wrap="square" lIns="0" tIns="0" rIns="0" bIns="0" rtlCol="0"/>
            <a:lstStyle/>
            <a:p>
              <a:endParaRPr sz="1662"/>
            </a:p>
          </p:txBody>
        </p:sp>
        <p:sp>
          <p:nvSpPr>
            <p:cNvPr id="48" name="object 48"/>
            <p:cNvSpPr/>
            <p:nvPr/>
          </p:nvSpPr>
          <p:spPr>
            <a:xfrm>
              <a:off x="2371033" y="2109306"/>
              <a:ext cx="62865" cy="49530"/>
            </a:xfrm>
            <a:custGeom>
              <a:avLst/>
              <a:gdLst/>
              <a:ahLst/>
              <a:cxnLst/>
              <a:rect l="l" t="t" r="r" b="b"/>
              <a:pathLst>
                <a:path w="62864" h="49530">
                  <a:moveTo>
                    <a:pt x="62396" y="23589"/>
                  </a:moveTo>
                  <a:lnTo>
                    <a:pt x="58265" y="10675"/>
                  </a:lnTo>
                  <a:lnTo>
                    <a:pt x="47421" y="2066"/>
                  </a:lnTo>
                  <a:lnTo>
                    <a:pt x="32274" y="0"/>
                  </a:lnTo>
                  <a:lnTo>
                    <a:pt x="17299" y="2066"/>
                  </a:lnTo>
                  <a:lnTo>
                    <a:pt x="4131" y="10675"/>
                  </a:lnTo>
                  <a:lnTo>
                    <a:pt x="0" y="23589"/>
                  </a:lnTo>
                  <a:lnTo>
                    <a:pt x="4131" y="36504"/>
                  </a:lnTo>
                  <a:lnTo>
                    <a:pt x="17299" y="45113"/>
                  </a:lnTo>
                  <a:lnTo>
                    <a:pt x="32274" y="49504"/>
                  </a:lnTo>
                  <a:lnTo>
                    <a:pt x="47421" y="45113"/>
                  </a:lnTo>
                  <a:lnTo>
                    <a:pt x="58265" y="36504"/>
                  </a:lnTo>
                  <a:lnTo>
                    <a:pt x="62396" y="23589"/>
                  </a:lnTo>
                  <a:close/>
                </a:path>
              </a:pathLst>
            </a:custGeom>
            <a:ln w="3175">
              <a:solidFill>
                <a:srgbClr val="000000"/>
              </a:solidFill>
            </a:ln>
          </p:spPr>
          <p:txBody>
            <a:bodyPr wrap="square" lIns="0" tIns="0" rIns="0" bIns="0" rtlCol="0"/>
            <a:lstStyle/>
            <a:p>
              <a:endParaRPr sz="1662"/>
            </a:p>
          </p:txBody>
        </p:sp>
        <p:sp>
          <p:nvSpPr>
            <p:cNvPr id="49" name="object 49"/>
            <p:cNvSpPr/>
            <p:nvPr/>
          </p:nvSpPr>
          <p:spPr>
            <a:xfrm>
              <a:off x="2368881" y="2107067"/>
              <a:ext cx="62865" cy="49530"/>
            </a:xfrm>
            <a:custGeom>
              <a:avLst/>
              <a:gdLst/>
              <a:ahLst/>
              <a:cxnLst/>
              <a:rect l="l" t="t" r="r" b="b"/>
              <a:pathLst>
                <a:path w="62864" h="49530">
                  <a:moveTo>
                    <a:pt x="62396" y="23589"/>
                  </a:moveTo>
                  <a:lnTo>
                    <a:pt x="58265" y="10675"/>
                  </a:lnTo>
                  <a:lnTo>
                    <a:pt x="47421" y="2152"/>
                  </a:lnTo>
                  <a:lnTo>
                    <a:pt x="32188" y="0"/>
                  </a:lnTo>
                  <a:lnTo>
                    <a:pt x="17212" y="2152"/>
                  </a:lnTo>
                  <a:lnTo>
                    <a:pt x="4131" y="10675"/>
                  </a:lnTo>
                  <a:lnTo>
                    <a:pt x="0" y="23589"/>
                  </a:lnTo>
                  <a:lnTo>
                    <a:pt x="4131" y="36590"/>
                  </a:lnTo>
                  <a:lnTo>
                    <a:pt x="17212" y="45113"/>
                  </a:lnTo>
                  <a:lnTo>
                    <a:pt x="32188" y="49504"/>
                  </a:lnTo>
                  <a:lnTo>
                    <a:pt x="47421" y="45113"/>
                  </a:lnTo>
                  <a:lnTo>
                    <a:pt x="58265" y="36590"/>
                  </a:lnTo>
                  <a:lnTo>
                    <a:pt x="62396" y="23589"/>
                  </a:lnTo>
                </a:path>
              </a:pathLst>
            </a:custGeom>
            <a:ln w="12907">
              <a:solidFill>
                <a:srgbClr val="000000"/>
              </a:solidFill>
            </a:ln>
          </p:spPr>
          <p:txBody>
            <a:bodyPr wrap="square" lIns="0" tIns="0" rIns="0" bIns="0" rtlCol="0"/>
            <a:lstStyle/>
            <a:p>
              <a:endParaRPr sz="1662"/>
            </a:p>
          </p:txBody>
        </p:sp>
        <p:sp>
          <p:nvSpPr>
            <p:cNvPr id="50" name="object 50"/>
            <p:cNvSpPr/>
            <p:nvPr/>
          </p:nvSpPr>
          <p:spPr>
            <a:xfrm>
              <a:off x="2321287" y="1865486"/>
              <a:ext cx="62865" cy="50165"/>
            </a:xfrm>
            <a:custGeom>
              <a:avLst/>
              <a:gdLst/>
              <a:ahLst/>
              <a:cxnLst/>
              <a:rect l="l" t="t" r="r" b="b"/>
              <a:pathLst>
                <a:path w="62864" h="50164">
                  <a:moveTo>
                    <a:pt x="32446" y="0"/>
                  </a:moveTo>
                  <a:lnTo>
                    <a:pt x="17299" y="4390"/>
                  </a:lnTo>
                  <a:lnTo>
                    <a:pt x="4389" y="12914"/>
                  </a:lnTo>
                  <a:lnTo>
                    <a:pt x="0" y="25828"/>
                  </a:lnTo>
                  <a:lnTo>
                    <a:pt x="4389" y="36762"/>
                  </a:lnTo>
                  <a:lnTo>
                    <a:pt x="17299" y="47610"/>
                  </a:lnTo>
                  <a:lnTo>
                    <a:pt x="32446" y="49676"/>
                  </a:lnTo>
                  <a:lnTo>
                    <a:pt x="47421" y="47610"/>
                  </a:lnTo>
                  <a:lnTo>
                    <a:pt x="58265" y="38828"/>
                  </a:lnTo>
                  <a:lnTo>
                    <a:pt x="62655" y="25828"/>
                  </a:lnTo>
                  <a:lnTo>
                    <a:pt x="58265" y="12914"/>
                  </a:lnTo>
                  <a:lnTo>
                    <a:pt x="47421" y="4390"/>
                  </a:lnTo>
                  <a:lnTo>
                    <a:pt x="32446" y="0"/>
                  </a:lnTo>
                  <a:close/>
                </a:path>
              </a:pathLst>
            </a:custGeom>
            <a:solidFill>
              <a:srgbClr val="000000"/>
            </a:solidFill>
          </p:spPr>
          <p:txBody>
            <a:bodyPr wrap="square" lIns="0" tIns="0" rIns="0" bIns="0" rtlCol="0"/>
            <a:lstStyle/>
            <a:p>
              <a:endParaRPr sz="1662"/>
            </a:p>
          </p:txBody>
        </p:sp>
        <p:sp>
          <p:nvSpPr>
            <p:cNvPr id="51" name="object 51"/>
            <p:cNvSpPr/>
            <p:nvPr/>
          </p:nvSpPr>
          <p:spPr>
            <a:xfrm>
              <a:off x="2321287" y="1865486"/>
              <a:ext cx="62865" cy="50165"/>
            </a:xfrm>
            <a:custGeom>
              <a:avLst/>
              <a:gdLst/>
              <a:ahLst/>
              <a:cxnLst/>
              <a:rect l="l" t="t" r="r" b="b"/>
              <a:pathLst>
                <a:path w="62864" h="50164">
                  <a:moveTo>
                    <a:pt x="62655" y="25828"/>
                  </a:moveTo>
                  <a:lnTo>
                    <a:pt x="58265" y="12914"/>
                  </a:lnTo>
                  <a:lnTo>
                    <a:pt x="47421" y="4390"/>
                  </a:lnTo>
                  <a:lnTo>
                    <a:pt x="32446" y="0"/>
                  </a:lnTo>
                  <a:lnTo>
                    <a:pt x="17299" y="4390"/>
                  </a:lnTo>
                  <a:lnTo>
                    <a:pt x="4389" y="12914"/>
                  </a:lnTo>
                  <a:lnTo>
                    <a:pt x="0" y="25828"/>
                  </a:lnTo>
                  <a:lnTo>
                    <a:pt x="4389" y="36762"/>
                  </a:lnTo>
                  <a:lnTo>
                    <a:pt x="17299" y="47610"/>
                  </a:lnTo>
                  <a:lnTo>
                    <a:pt x="32446" y="49676"/>
                  </a:lnTo>
                  <a:lnTo>
                    <a:pt x="47421" y="47610"/>
                  </a:lnTo>
                  <a:lnTo>
                    <a:pt x="58265" y="38828"/>
                  </a:lnTo>
                  <a:lnTo>
                    <a:pt x="62655" y="25828"/>
                  </a:lnTo>
                  <a:close/>
                </a:path>
              </a:pathLst>
            </a:custGeom>
            <a:ln w="3175">
              <a:solidFill>
                <a:srgbClr val="000000"/>
              </a:solidFill>
            </a:ln>
          </p:spPr>
          <p:txBody>
            <a:bodyPr wrap="square" lIns="0" tIns="0" rIns="0" bIns="0" rtlCol="0"/>
            <a:lstStyle/>
            <a:p>
              <a:endParaRPr sz="1662"/>
            </a:p>
          </p:txBody>
        </p:sp>
        <p:sp>
          <p:nvSpPr>
            <p:cNvPr id="52" name="object 52"/>
            <p:cNvSpPr/>
            <p:nvPr/>
          </p:nvSpPr>
          <p:spPr>
            <a:xfrm>
              <a:off x="2319136" y="1863248"/>
              <a:ext cx="62865" cy="50165"/>
            </a:xfrm>
            <a:custGeom>
              <a:avLst/>
              <a:gdLst/>
              <a:ahLst/>
              <a:cxnLst/>
              <a:rect l="l" t="t" r="r" b="b"/>
              <a:pathLst>
                <a:path w="62864" h="50164">
                  <a:moveTo>
                    <a:pt x="62655" y="25914"/>
                  </a:moveTo>
                  <a:lnTo>
                    <a:pt x="58265" y="13000"/>
                  </a:lnTo>
                  <a:lnTo>
                    <a:pt x="47421" y="4390"/>
                  </a:lnTo>
                  <a:lnTo>
                    <a:pt x="32446" y="0"/>
                  </a:lnTo>
                  <a:lnTo>
                    <a:pt x="17212" y="4390"/>
                  </a:lnTo>
                  <a:lnTo>
                    <a:pt x="4303" y="13000"/>
                  </a:lnTo>
                  <a:lnTo>
                    <a:pt x="0" y="25914"/>
                  </a:lnTo>
                  <a:lnTo>
                    <a:pt x="4303" y="36762"/>
                  </a:lnTo>
                  <a:lnTo>
                    <a:pt x="17212" y="47610"/>
                  </a:lnTo>
                  <a:lnTo>
                    <a:pt x="32446" y="49676"/>
                  </a:lnTo>
                  <a:lnTo>
                    <a:pt x="47421" y="47610"/>
                  </a:lnTo>
                  <a:lnTo>
                    <a:pt x="58265" y="38828"/>
                  </a:lnTo>
                  <a:lnTo>
                    <a:pt x="62655" y="25914"/>
                  </a:lnTo>
                </a:path>
              </a:pathLst>
            </a:custGeom>
            <a:ln w="12907">
              <a:solidFill>
                <a:srgbClr val="000000"/>
              </a:solidFill>
            </a:ln>
          </p:spPr>
          <p:txBody>
            <a:bodyPr wrap="square" lIns="0" tIns="0" rIns="0" bIns="0" rtlCol="0"/>
            <a:lstStyle/>
            <a:p>
              <a:endParaRPr sz="1662"/>
            </a:p>
          </p:txBody>
        </p:sp>
        <p:sp>
          <p:nvSpPr>
            <p:cNvPr id="53" name="object 53"/>
            <p:cNvSpPr/>
            <p:nvPr/>
          </p:nvSpPr>
          <p:spPr>
            <a:xfrm>
              <a:off x="1855247" y="2674171"/>
              <a:ext cx="62865" cy="49530"/>
            </a:xfrm>
            <a:custGeom>
              <a:avLst/>
              <a:gdLst/>
              <a:ahLst/>
              <a:cxnLst/>
              <a:rect l="l" t="t" r="r" b="b"/>
              <a:pathLst>
                <a:path w="62864" h="49530">
                  <a:moveTo>
                    <a:pt x="32446" y="0"/>
                  </a:moveTo>
                  <a:lnTo>
                    <a:pt x="17299" y="2066"/>
                  </a:lnTo>
                  <a:lnTo>
                    <a:pt x="4389" y="12914"/>
                  </a:lnTo>
                  <a:lnTo>
                    <a:pt x="0" y="23589"/>
                  </a:lnTo>
                  <a:lnTo>
                    <a:pt x="4389" y="36504"/>
                  </a:lnTo>
                  <a:lnTo>
                    <a:pt x="17299" y="45285"/>
                  </a:lnTo>
                  <a:lnTo>
                    <a:pt x="32446" y="49487"/>
                  </a:lnTo>
                  <a:lnTo>
                    <a:pt x="47421" y="45285"/>
                  </a:lnTo>
                  <a:lnTo>
                    <a:pt x="58265" y="36504"/>
                  </a:lnTo>
                  <a:lnTo>
                    <a:pt x="62655" y="23589"/>
                  </a:lnTo>
                  <a:lnTo>
                    <a:pt x="58265" y="10675"/>
                  </a:lnTo>
                  <a:lnTo>
                    <a:pt x="47421" y="2066"/>
                  </a:lnTo>
                  <a:lnTo>
                    <a:pt x="32446" y="0"/>
                  </a:lnTo>
                  <a:close/>
                </a:path>
              </a:pathLst>
            </a:custGeom>
            <a:solidFill>
              <a:srgbClr val="000000"/>
            </a:solidFill>
          </p:spPr>
          <p:txBody>
            <a:bodyPr wrap="square" lIns="0" tIns="0" rIns="0" bIns="0" rtlCol="0"/>
            <a:lstStyle/>
            <a:p>
              <a:endParaRPr sz="1662"/>
            </a:p>
          </p:txBody>
        </p:sp>
        <p:sp>
          <p:nvSpPr>
            <p:cNvPr id="54" name="object 54"/>
            <p:cNvSpPr/>
            <p:nvPr/>
          </p:nvSpPr>
          <p:spPr>
            <a:xfrm>
              <a:off x="1855247" y="2674171"/>
              <a:ext cx="62865" cy="49530"/>
            </a:xfrm>
            <a:custGeom>
              <a:avLst/>
              <a:gdLst/>
              <a:ahLst/>
              <a:cxnLst/>
              <a:rect l="l" t="t" r="r" b="b"/>
              <a:pathLst>
                <a:path w="62864" h="49530">
                  <a:moveTo>
                    <a:pt x="62655" y="23589"/>
                  </a:moveTo>
                  <a:lnTo>
                    <a:pt x="58265" y="10675"/>
                  </a:lnTo>
                  <a:lnTo>
                    <a:pt x="47421" y="2066"/>
                  </a:lnTo>
                  <a:lnTo>
                    <a:pt x="32446" y="0"/>
                  </a:lnTo>
                  <a:lnTo>
                    <a:pt x="17299" y="2066"/>
                  </a:lnTo>
                  <a:lnTo>
                    <a:pt x="4389" y="12914"/>
                  </a:lnTo>
                  <a:lnTo>
                    <a:pt x="0" y="23589"/>
                  </a:lnTo>
                  <a:lnTo>
                    <a:pt x="4389" y="36504"/>
                  </a:lnTo>
                  <a:lnTo>
                    <a:pt x="17299" y="45285"/>
                  </a:lnTo>
                  <a:lnTo>
                    <a:pt x="32446" y="49487"/>
                  </a:lnTo>
                  <a:lnTo>
                    <a:pt x="47421" y="45285"/>
                  </a:lnTo>
                  <a:lnTo>
                    <a:pt x="58265" y="36504"/>
                  </a:lnTo>
                  <a:lnTo>
                    <a:pt x="62655" y="23589"/>
                  </a:lnTo>
                  <a:close/>
                </a:path>
              </a:pathLst>
            </a:custGeom>
            <a:ln w="3175">
              <a:solidFill>
                <a:srgbClr val="000000"/>
              </a:solidFill>
            </a:ln>
          </p:spPr>
          <p:txBody>
            <a:bodyPr wrap="square" lIns="0" tIns="0" rIns="0" bIns="0" rtlCol="0"/>
            <a:lstStyle/>
            <a:p>
              <a:endParaRPr sz="1662"/>
            </a:p>
          </p:txBody>
        </p:sp>
        <p:sp>
          <p:nvSpPr>
            <p:cNvPr id="55" name="object 55"/>
            <p:cNvSpPr/>
            <p:nvPr/>
          </p:nvSpPr>
          <p:spPr>
            <a:xfrm>
              <a:off x="1853095" y="2672019"/>
              <a:ext cx="62865" cy="49530"/>
            </a:xfrm>
            <a:custGeom>
              <a:avLst/>
              <a:gdLst/>
              <a:ahLst/>
              <a:cxnLst/>
              <a:rect l="l" t="t" r="r" b="b"/>
              <a:pathLst>
                <a:path w="62864" h="49530">
                  <a:moveTo>
                    <a:pt x="62655" y="23589"/>
                  </a:moveTo>
                  <a:lnTo>
                    <a:pt x="58265" y="10589"/>
                  </a:lnTo>
                  <a:lnTo>
                    <a:pt x="47421" y="2066"/>
                  </a:lnTo>
                  <a:lnTo>
                    <a:pt x="32446" y="0"/>
                  </a:lnTo>
                  <a:lnTo>
                    <a:pt x="17212" y="2066"/>
                  </a:lnTo>
                  <a:lnTo>
                    <a:pt x="4303" y="12914"/>
                  </a:lnTo>
                  <a:lnTo>
                    <a:pt x="0" y="23589"/>
                  </a:lnTo>
                  <a:lnTo>
                    <a:pt x="4303" y="36504"/>
                  </a:lnTo>
                  <a:lnTo>
                    <a:pt x="17212" y="45285"/>
                  </a:lnTo>
                  <a:lnTo>
                    <a:pt x="32446" y="49418"/>
                  </a:lnTo>
                  <a:lnTo>
                    <a:pt x="47421" y="45285"/>
                  </a:lnTo>
                  <a:lnTo>
                    <a:pt x="58265" y="36504"/>
                  </a:lnTo>
                  <a:lnTo>
                    <a:pt x="62655" y="23589"/>
                  </a:lnTo>
                </a:path>
              </a:pathLst>
            </a:custGeom>
            <a:ln w="12907">
              <a:solidFill>
                <a:srgbClr val="000000"/>
              </a:solidFill>
            </a:ln>
          </p:spPr>
          <p:txBody>
            <a:bodyPr wrap="square" lIns="0" tIns="0" rIns="0" bIns="0" rtlCol="0"/>
            <a:lstStyle/>
            <a:p>
              <a:endParaRPr sz="1662"/>
            </a:p>
          </p:txBody>
        </p:sp>
      </p:grpSp>
      <p:grpSp>
        <p:nvGrpSpPr>
          <p:cNvPr id="56" name="object 56"/>
          <p:cNvGrpSpPr/>
          <p:nvPr/>
        </p:nvGrpSpPr>
        <p:grpSpPr>
          <a:xfrm>
            <a:off x="4803457" y="1933349"/>
            <a:ext cx="1922585" cy="1448386"/>
            <a:chOff x="5203745" y="1808711"/>
            <a:chExt cx="2082800" cy="1569085"/>
          </a:xfrm>
        </p:grpSpPr>
        <p:sp>
          <p:nvSpPr>
            <p:cNvPr id="57" name="object 57"/>
            <p:cNvSpPr/>
            <p:nvPr/>
          </p:nvSpPr>
          <p:spPr>
            <a:xfrm>
              <a:off x="5209767" y="1808711"/>
              <a:ext cx="2076450" cy="1563370"/>
            </a:xfrm>
            <a:custGeom>
              <a:avLst/>
              <a:gdLst/>
              <a:ahLst/>
              <a:cxnLst/>
              <a:rect l="l" t="t" r="r" b="b"/>
              <a:pathLst>
                <a:path w="2076450" h="1563370">
                  <a:moveTo>
                    <a:pt x="0" y="1563350"/>
                  </a:moveTo>
                  <a:lnTo>
                    <a:pt x="2076291" y="1563351"/>
                  </a:lnTo>
                </a:path>
                <a:path w="2076450" h="1563370">
                  <a:moveTo>
                    <a:pt x="0" y="0"/>
                  </a:moveTo>
                  <a:lnTo>
                    <a:pt x="0" y="1563350"/>
                  </a:lnTo>
                </a:path>
              </a:pathLst>
            </a:custGeom>
            <a:ln w="11587">
              <a:solidFill>
                <a:srgbClr val="000000"/>
              </a:solidFill>
            </a:ln>
          </p:spPr>
          <p:txBody>
            <a:bodyPr wrap="square" lIns="0" tIns="0" rIns="0" bIns="0" rtlCol="0"/>
            <a:lstStyle/>
            <a:p>
              <a:endParaRPr sz="1662"/>
            </a:p>
          </p:txBody>
        </p:sp>
        <p:sp>
          <p:nvSpPr>
            <p:cNvPr id="58" name="object 58"/>
            <p:cNvSpPr/>
            <p:nvPr/>
          </p:nvSpPr>
          <p:spPr>
            <a:xfrm>
              <a:off x="5501843" y="2303239"/>
              <a:ext cx="58419" cy="43180"/>
            </a:xfrm>
            <a:custGeom>
              <a:avLst/>
              <a:gdLst/>
              <a:ahLst/>
              <a:cxnLst/>
              <a:rect l="l" t="t" r="r" b="b"/>
              <a:pathLst>
                <a:path w="58420" h="43180">
                  <a:moveTo>
                    <a:pt x="30114" y="0"/>
                  </a:moveTo>
                  <a:lnTo>
                    <a:pt x="16121" y="1781"/>
                  </a:lnTo>
                  <a:lnTo>
                    <a:pt x="4080" y="11134"/>
                  </a:lnTo>
                  <a:lnTo>
                    <a:pt x="0" y="20265"/>
                  </a:lnTo>
                  <a:lnTo>
                    <a:pt x="4080" y="31474"/>
                  </a:lnTo>
                  <a:lnTo>
                    <a:pt x="16121" y="39045"/>
                  </a:lnTo>
                  <a:lnTo>
                    <a:pt x="30114" y="42608"/>
                  </a:lnTo>
                  <a:lnTo>
                    <a:pt x="44291" y="39045"/>
                  </a:lnTo>
                  <a:lnTo>
                    <a:pt x="54396" y="31474"/>
                  </a:lnTo>
                  <a:lnTo>
                    <a:pt x="58276" y="20265"/>
                  </a:lnTo>
                  <a:lnTo>
                    <a:pt x="54396" y="9130"/>
                  </a:lnTo>
                  <a:lnTo>
                    <a:pt x="44291" y="1781"/>
                  </a:lnTo>
                  <a:lnTo>
                    <a:pt x="30114" y="0"/>
                  </a:lnTo>
                  <a:close/>
                </a:path>
              </a:pathLst>
            </a:custGeom>
            <a:solidFill>
              <a:srgbClr val="000000"/>
            </a:solidFill>
          </p:spPr>
          <p:txBody>
            <a:bodyPr wrap="square" lIns="0" tIns="0" rIns="0" bIns="0" rtlCol="0"/>
            <a:lstStyle/>
            <a:p>
              <a:endParaRPr sz="1662"/>
            </a:p>
          </p:txBody>
        </p:sp>
        <p:sp>
          <p:nvSpPr>
            <p:cNvPr id="59" name="object 59"/>
            <p:cNvSpPr/>
            <p:nvPr/>
          </p:nvSpPr>
          <p:spPr>
            <a:xfrm>
              <a:off x="5501843" y="2303239"/>
              <a:ext cx="58419" cy="43180"/>
            </a:xfrm>
            <a:custGeom>
              <a:avLst/>
              <a:gdLst/>
              <a:ahLst/>
              <a:cxnLst/>
              <a:rect l="l" t="t" r="r" b="b"/>
              <a:pathLst>
                <a:path w="58420" h="43180">
                  <a:moveTo>
                    <a:pt x="58276" y="20265"/>
                  </a:moveTo>
                  <a:lnTo>
                    <a:pt x="54396" y="9130"/>
                  </a:lnTo>
                  <a:lnTo>
                    <a:pt x="44291" y="1781"/>
                  </a:lnTo>
                  <a:lnTo>
                    <a:pt x="30114" y="0"/>
                  </a:lnTo>
                  <a:lnTo>
                    <a:pt x="16121" y="1781"/>
                  </a:lnTo>
                  <a:lnTo>
                    <a:pt x="4080" y="11134"/>
                  </a:lnTo>
                  <a:lnTo>
                    <a:pt x="0" y="20265"/>
                  </a:lnTo>
                  <a:lnTo>
                    <a:pt x="4080" y="31474"/>
                  </a:lnTo>
                  <a:lnTo>
                    <a:pt x="16121" y="39045"/>
                  </a:lnTo>
                  <a:lnTo>
                    <a:pt x="30114" y="42608"/>
                  </a:lnTo>
                  <a:lnTo>
                    <a:pt x="44291" y="39045"/>
                  </a:lnTo>
                  <a:lnTo>
                    <a:pt x="54396" y="31474"/>
                  </a:lnTo>
                  <a:lnTo>
                    <a:pt x="58276" y="20265"/>
                  </a:lnTo>
                  <a:close/>
                </a:path>
              </a:pathLst>
            </a:custGeom>
            <a:ln w="3175">
              <a:solidFill>
                <a:srgbClr val="000000"/>
              </a:solidFill>
            </a:ln>
          </p:spPr>
          <p:txBody>
            <a:bodyPr wrap="square" lIns="0" tIns="0" rIns="0" bIns="0" rtlCol="0"/>
            <a:lstStyle/>
            <a:p>
              <a:endParaRPr sz="1662"/>
            </a:p>
          </p:txBody>
        </p:sp>
        <p:sp>
          <p:nvSpPr>
            <p:cNvPr id="60" name="object 60"/>
            <p:cNvSpPr/>
            <p:nvPr/>
          </p:nvSpPr>
          <p:spPr>
            <a:xfrm>
              <a:off x="5499802" y="2301309"/>
              <a:ext cx="58419" cy="43180"/>
            </a:xfrm>
            <a:custGeom>
              <a:avLst/>
              <a:gdLst/>
              <a:ahLst/>
              <a:cxnLst/>
              <a:rect l="l" t="t" r="r" b="b"/>
              <a:pathLst>
                <a:path w="58420" h="43180">
                  <a:moveTo>
                    <a:pt x="58284" y="20339"/>
                  </a:moveTo>
                  <a:lnTo>
                    <a:pt x="54396" y="9204"/>
                  </a:lnTo>
                  <a:lnTo>
                    <a:pt x="44291" y="1781"/>
                  </a:lnTo>
                  <a:lnTo>
                    <a:pt x="30114" y="0"/>
                  </a:lnTo>
                  <a:lnTo>
                    <a:pt x="16121" y="1781"/>
                  </a:lnTo>
                  <a:lnTo>
                    <a:pt x="4080" y="11134"/>
                  </a:lnTo>
                  <a:lnTo>
                    <a:pt x="0" y="20339"/>
                  </a:lnTo>
                  <a:lnTo>
                    <a:pt x="4080" y="31474"/>
                  </a:lnTo>
                  <a:lnTo>
                    <a:pt x="16121" y="39045"/>
                  </a:lnTo>
                  <a:lnTo>
                    <a:pt x="30114" y="42682"/>
                  </a:lnTo>
                  <a:lnTo>
                    <a:pt x="44291" y="39045"/>
                  </a:lnTo>
                  <a:lnTo>
                    <a:pt x="54396" y="31474"/>
                  </a:lnTo>
                  <a:lnTo>
                    <a:pt x="58284" y="20339"/>
                  </a:lnTo>
                </a:path>
              </a:pathLst>
            </a:custGeom>
            <a:ln w="11449">
              <a:solidFill>
                <a:srgbClr val="000000"/>
              </a:solidFill>
            </a:ln>
          </p:spPr>
          <p:txBody>
            <a:bodyPr wrap="square" lIns="0" tIns="0" rIns="0" bIns="0" rtlCol="0"/>
            <a:lstStyle/>
            <a:p>
              <a:endParaRPr sz="1662"/>
            </a:p>
          </p:txBody>
        </p:sp>
        <p:sp>
          <p:nvSpPr>
            <p:cNvPr id="61" name="object 61"/>
            <p:cNvSpPr/>
            <p:nvPr/>
          </p:nvSpPr>
          <p:spPr>
            <a:xfrm>
              <a:off x="6029440" y="2634013"/>
              <a:ext cx="58419" cy="43180"/>
            </a:xfrm>
            <a:custGeom>
              <a:avLst/>
              <a:gdLst/>
              <a:ahLst/>
              <a:cxnLst/>
              <a:rect l="l" t="t" r="r" b="b"/>
              <a:pathLst>
                <a:path w="58420" h="43180">
                  <a:moveTo>
                    <a:pt x="30122" y="0"/>
                  </a:moveTo>
                  <a:lnTo>
                    <a:pt x="16145" y="3785"/>
                  </a:lnTo>
                  <a:lnTo>
                    <a:pt x="4096" y="11134"/>
                  </a:lnTo>
                  <a:lnTo>
                    <a:pt x="0" y="22328"/>
                  </a:lnTo>
                  <a:lnTo>
                    <a:pt x="4096" y="31681"/>
                  </a:lnTo>
                  <a:lnTo>
                    <a:pt x="16145" y="41042"/>
                  </a:lnTo>
                  <a:lnTo>
                    <a:pt x="30122" y="42846"/>
                  </a:lnTo>
                  <a:lnTo>
                    <a:pt x="44339" y="41042"/>
                  </a:lnTo>
                  <a:lnTo>
                    <a:pt x="54380" y="33485"/>
                  </a:lnTo>
                  <a:lnTo>
                    <a:pt x="58316" y="22328"/>
                  </a:lnTo>
                  <a:lnTo>
                    <a:pt x="54380" y="11134"/>
                  </a:lnTo>
                  <a:lnTo>
                    <a:pt x="44339" y="3785"/>
                  </a:lnTo>
                  <a:lnTo>
                    <a:pt x="30122" y="0"/>
                  </a:lnTo>
                  <a:close/>
                </a:path>
              </a:pathLst>
            </a:custGeom>
            <a:solidFill>
              <a:srgbClr val="000000"/>
            </a:solidFill>
          </p:spPr>
          <p:txBody>
            <a:bodyPr wrap="square" lIns="0" tIns="0" rIns="0" bIns="0" rtlCol="0"/>
            <a:lstStyle/>
            <a:p>
              <a:endParaRPr sz="1662"/>
            </a:p>
          </p:txBody>
        </p:sp>
        <p:sp>
          <p:nvSpPr>
            <p:cNvPr id="62" name="object 62"/>
            <p:cNvSpPr/>
            <p:nvPr/>
          </p:nvSpPr>
          <p:spPr>
            <a:xfrm>
              <a:off x="6029440" y="2634013"/>
              <a:ext cx="58419" cy="43180"/>
            </a:xfrm>
            <a:custGeom>
              <a:avLst/>
              <a:gdLst/>
              <a:ahLst/>
              <a:cxnLst/>
              <a:rect l="l" t="t" r="r" b="b"/>
              <a:pathLst>
                <a:path w="58420" h="43180">
                  <a:moveTo>
                    <a:pt x="58316" y="22328"/>
                  </a:moveTo>
                  <a:lnTo>
                    <a:pt x="54380" y="11134"/>
                  </a:lnTo>
                  <a:lnTo>
                    <a:pt x="44339" y="3785"/>
                  </a:lnTo>
                  <a:lnTo>
                    <a:pt x="30122" y="0"/>
                  </a:lnTo>
                  <a:lnTo>
                    <a:pt x="16145" y="3785"/>
                  </a:lnTo>
                  <a:lnTo>
                    <a:pt x="4096" y="11134"/>
                  </a:lnTo>
                  <a:lnTo>
                    <a:pt x="0" y="22328"/>
                  </a:lnTo>
                  <a:lnTo>
                    <a:pt x="4096" y="31681"/>
                  </a:lnTo>
                  <a:lnTo>
                    <a:pt x="16145" y="41042"/>
                  </a:lnTo>
                  <a:lnTo>
                    <a:pt x="30122" y="42846"/>
                  </a:lnTo>
                  <a:lnTo>
                    <a:pt x="44339" y="41042"/>
                  </a:lnTo>
                  <a:lnTo>
                    <a:pt x="54380" y="33485"/>
                  </a:lnTo>
                  <a:lnTo>
                    <a:pt x="58316" y="22328"/>
                  </a:lnTo>
                  <a:close/>
                </a:path>
              </a:pathLst>
            </a:custGeom>
            <a:ln w="3175">
              <a:solidFill>
                <a:srgbClr val="000000"/>
              </a:solidFill>
            </a:ln>
          </p:spPr>
          <p:txBody>
            <a:bodyPr wrap="square" lIns="0" tIns="0" rIns="0" bIns="0" rtlCol="0"/>
            <a:lstStyle/>
            <a:p>
              <a:endParaRPr sz="1662"/>
            </a:p>
          </p:txBody>
        </p:sp>
        <p:sp>
          <p:nvSpPr>
            <p:cNvPr id="63" name="object 63"/>
            <p:cNvSpPr/>
            <p:nvPr/>
          </p:nvSpPr>
          <p:spPr>
            <a:xfrm>
              <a:off x="6027431" y="2632157"/>
              <a:ext cx="58419" cy="43180"/>
            </a:xfrm>
            <a:custGeom>
              <a:avLst/>
              <a:gdLst/>
              <a:ahLst/>
              <a:cxnLst/>
              <a:rect l="l" t="t" r="r" b="b"/>
              <a:pathLst>
                <a:path w="58420" h="43180">
                  <a:moveTo>
                    <a:pt x="58236" y="22269"/>
                  </a:moveTo>
                  <a:lnTo>
                    <a:pt x="54380" y="11134"/>
                  </a:lnTo>
                  <a:lnTo>
                    <a:pt x="44259" y="3785"/>
                  </a:lnTo>
                  <a:lnTo>
                    <a:pt x="30122" y="0"/>
                  </a:lnTo>
                  <a:lnTo>
                    <a:pt x="16145" y="3785"/>
                  </a:lnTo>
                  <a:lnTo>
                    <a:pt x="4096" y="11134"/>
                  </a:lnTo>
                  <a:lnTo>
                    <a:pt x="0" y="22269"/>
                  </a:lnTo>
                  <a:lnTo>
                    <a:pt x="4096" y="31652"/>
                  </a:lnTo>
                  <a:lnTo>
                    <a:pt x="16145" y="41012"/>
                  </a:lnTo>
                  <a:lnTo>
                    <a:pt x="30122" y="42809"/>
                  </a:lnTo>
                  <a:lnTo>
                    <a:pt x="44259" y="41012"/>
                  </a:lnTo>
                  <a:lnTo>
                    <a:pt x="54380" y="33448"/>
                  </a:lnTo>
                  <a:lnTo>
                    <a:pt x="58236" y="22269"/>
                  </a:lnTo>
                </a:path>
              </a:pathLst>
            </a:custGeom>
            <a:ln w="11450">
              <a:solidFill>
                <a:srgbClr val="000000"/>
              </a:solidFill>
            </a:ln>
          </p:spPr>
          <p:txBody>
            <a:bodyPr wrap="square" lIns="0" tIns="0" rIns="0" bIns="0" rtlCol="0"/>
            <a:lstStyle/>
            <a:p>
              <a:endParaRPr sz="1662"/>
            </a:p>
          </p:txBody>
        </p:sp>
        <p:sp>
          <p:nvSpPr>
            <p:cNvPr id="64" name="object 64"/>
            <p:cNvSpPr/>
            <p:nvPr/>
          </p:nvSpPr>
          <p:spPr>
            <a:xfrm>
              <a:off x="5942824" y="2511457"/>
              <a:ext cx="59055" cy="43180"/>
            </a:xfrm>
            <a:custGeom>
              <a:avLst/>
              <a:gdLst/>
              <a:ahLst/>
              <a:cxnLst/>
              <a:rect l="l" t="t" r="r" b="b"/>
              <a:pathLst>
                <a:path w="59054" h="43180">
                  <a:moveTo>
                    <a:pt x="30306" y="0"/>
                  </a:moveTo>
                  <a:lnTo>
                    <a:pt x="14177" y="1781"/>
                  </a:lnTo>
                  <a:lnTo>
                    <a:pt x="4080" y="11134"/>
                  </a:lnTo>
                  <a:lnTo>
                    <a:pt x="0" y="20339"/>
                  </a:lnTo>
                  <a:lnTo>
                    <a:pt x="4080" y="31474"/>
                  </a:lnTo>
                  <a:lnTo>
                    <a:pt x="16121" y="39045"/>
                  </a:lnTo>
                  <a:lnTo>
                    <a:pt x="30306" y="42682"/>
                  </a:lnTo>
                  <a:lnTo>
                    <a:pt x="44283" y="39045"/>
                  </a:lnTo>
                  <a:lnTo>
                    <a:pt x="54404" y="31474"/>
                  </a:lnTo>
                  <a:lnTo>
                    <a:pt x="58501" y="20339"/>
                  </a:lnTo>
                  <a:lnTo>
                    <a:pt x="54404" y="11134"/>
                  </a:lnTo>
                  <a:lnTo>
                    <a:pt x="44283" y="1781"/>
                  </a:lnTo>
                  <a:lnTo>
                    <a:pt x="30306" y="0"/>
                  </a:lnTo>
                  <a:close/>
                </a:path>
              </a:pathLst>
            </a:custGeom>
            <a:solidFill>
              <a:srgbClr val="000000"/>
            </a:solidFill>
          </p:spPr>
          <p:txBody>
            <a:bodyPr wrap="square" lIns="0" tIns="0" rIns="0" bIns="0" rtlCol="0"/>
            <a:lstStyle/>
            <a:p>
              <a:endParaRPr sz="1662"/>
            </a:p>
          </p:txBody>
        </p:sp>
        <p:sp>
          <p:nvSpPr>
            <p:cNvPr id="65" name="object 65"/>
            <p:cNvSpPr/>
            <p:nvPr/>
          </p:nvSpPr>
          <p:spPr>
            <a:xfrm>
              <a:off x="5942824" y="2511457"/>
              <a:ext cx="59055" cy="43180"/>
            </a:xfrm>
            <a:custGeom>
              <a:avLst/>
              <a:gdLst/>
              <a:ahLst/>
              <a:cxnLst/>
              <a:rect l="l" t="t" r="r" b="b"/>
              <a:pathLst>
                <a:path w="59054" h="43180">
                  <a:moveTo>
                    <a:pt x="58501" y="20339"/>
                  </a:moveTo>
                  <a:lnTo>
                    <a:pt x="54404" y="11134"/>
                  </a:lnTo>
                  <a:lnTo>
                    <a:pt x="44283" y="1781"/>
                  </a:lnTo>
                  <a:lnTo>
                    <a:pt x="30306" y="0"/>
                  </a:lnTo>
                  <a:lnTo>
                    <a:pt x="14177" y="1781"/>
                  </a:lnTo>
                  <a:lnTo>
                    <a:pt x="4080" y="11134"/>
                  </a:lnTo>
                  <a:lnTo>
                    <a:pt x="0" y="20339"/>
                  </a:lnTo>
                  <a:lnTo>
                    <a:pt x="4080" y="31474"/>
                  </a:lnTo>
                  <a:lnTo>
                    <a:pt x="16121" y="39045"/>
                  </a:lnTo>
                  <a:lnTo>
                    <a:pt x="30306" y="42682"/>
                  </a:lnTo>
                  <a:lnTo>
                    <a:pt x="44283" y="39045"/>
                  </a:lnTo>
                  <a:lnTo>
                    <a:pt x="54404" y="31474"/>
                  </a:lnTo>
                  <a:lnTo>
                    <a:pt x="58501" y="20339"/>
                  </a:lnTo>
                  <a:close/>
                </a:path>
              </a:pathLst>
            </a:custGeom>
            <a:ln w="3175">
              <a:solidFill>
                <a:srgbClr val="000000"/>
              </a:solidFill>
            </a:ln>
          </p:spPr>
          <p:txBody>
            <a:bodyPr wrap="square" lIns="0" tIns="0" rIns="0" bIns="0" rtlCol="0"/>
            <a:lstStyle/>
            <a:p>
              <a:endParaRPr sz="1662"/>
            </a:p>
          </p:txBody>
        </p:sp>
        <p:sp>
          <p:nvSpPr>
            <p:cNvPr id="66" name="object 66"/>
            <p:cNvSpPr/>
            <p:nvPr/>
          </p:nvSpPr>
          <p:spPr>
            <a:xfrm>
              <a:off x="5940784" y="2509527"/>
              <a:ext cx="59055" cy="43180"/>
            </a:xfrm>
            <a:custGeom>
              <a:avLst/>
              <a:gdLst/>
              <a:ahLst/>
              <a:cxnLst/>
              <a:rect l="l" t="t" r="r" b="b"/>
              <a:pathLst>
                <a:path w="59054" h="43180">
                  <a:moveTo>
                    <a:pt x="58453" y="20339"/>
                  </a:moveTo>
                  <a:lnTo>
                    <a:pt x="54356" y="11208"/>
                  </a:lnTo>
                  <a:lnTo>
                    <a:pt x="44315" y="1855"/>
                  </a:lnTo>
                  <a:lnTo>
                    <a:pt x="30306" y="0"/>
                  </a:lnTo>
                  <a:lnTo>
                    <a:pt x="14177" y="1855"/>
                  </a:lnTo>
                  <a:lnTo>
                    <a:pt x="4080" y="11208"/>
                  </a:lnTo>
                  <a:lnTo>
                    <a:pt x="0" y="20339"/>
                  </a:lnTo>
                  <a:lnTo>
                    <a:pt x="4080" y="31548"/>
                  </a:lnTo>
                  <a:lnTo>
                    <a:pt x="16121" y="39119"/>
                  </a:lnTo>
                  <a:lnTo>
                    <a:pt x="30306" y="42682"/>
                  </a:lnTo>
                  <a:lnTo>
                    <a:pt x="44315" y="39119"/>
                  </a:lnTo>
                  <a:lnTo>
                    <a:pt x="54356" y="31548"/>
                  </a:lnTo>
                  <a:lnTo>
                    <a:pt x="58453" y="20339"/>
                  </a:lnTo>
                </a:path>
              </a:pathLst>
            </a:custGeom>
            <a:ln w="11448">
              <a:solidFill>
                <a:srgbClr val="000000"/>
              </a:solidFill>
            </a:ln>
          </p:spPr>
          <p:txBody>
            <a:bodyPr wrap="square" lIns="0" tIns="0" rIns="0" bIns="0" rtlCol="0"/>
            <a:lstStyle/>
            <a:p>
              <a:endParaRPr sz="1662"/>
            </a:p>
          </p:txBody>
        </p:sp>
        <p:sp>
          <p:nvSpPr>
            <p:cNvPr id="67" name="object 67"/>
            <p:cNvSpPr/>
            <p:nvPr/>
          </p:nvSpPr>
          <p:spPr>
            <a:xfrm>
              <a:off x="5838111" y="2704755"/>
              <a:ext cx="59055" cy="43180"/>
            </a:xfrm>
            <a:custGeom>
              <a:avLst/>
              <a:gdLst/>
              <a:ahLst/>
              <a:cxnLst/>
              <a:rect l="l" t="t" r="r" b="b"/>
              <a:pathLst>
                <a:path w="59054" h="43180">
                  <a:moveTo>
                    <a:pt x="30306" y="0"/>
                  </a:moveTo>
                  <a:lnTo>
                    <a:pt x="16129" y="1803"/>
                  </a:lnTo>
                  <a:lnTo>
                    <a:pt x="4080" y="11156"/>
                  </a:lnTo>
                  <a:lnTo>
                    <a:pt x="0" y="20339"/>
                  </a:lnTo>
                  <a:lnTo>
                    <a:pt x="4080" y="31496"/>
                  </a:lnTo>
                  <a:lnTo>
                    <a:pt x="16129" y="39060"/>
                  </a:lnTo>
                  <a:lnTo>
                    <a:pt x="30306" y="42660"/>
                  </a:lnTo>
                  <a:lnTo>
                    <a:pt x="44299" y="39060"/>
                  </a:lnTo>
                  <a:lnTo>
                    <a:pt x="54396" y="31496"/>
                  </a:lnTo>
                  <a:lnTo>
                    <a:pt x="58477" y="20339"/>
                  </a:lnTo>
                  <a:lnTo>
                    <a:pt x="54396" y="9182"/>
                  </a:lnTo>
                  <a:lnTo>
                    <a:pt x="44299" y="1803"/>
                  </a:lnTo>
                  <a:lnTo>
                    <a:pt x="30306" y="0"/>
                  </a:lnTo>
                  <a:close/>
                </a:path>
              </a:pathLst>
            </a:custGeom>
            <a:solidFill>
              <a:srgbClr val="000000"/>
            </a:solidFill>
          </p:spPr>
          <p:txBody>
            <a:bodyPr wrap="square" lIns="0" tIns="0" rIns="0" bIns="0" rtlCol="0"/>
            <a:lstStyle/>
            <a:p>
              <a:endParaRPr sz="1662"/>
            </a:p>
          </p:txBody>
        </p:sp>
        <p:sp>
          <p:nvSpPr>
            <p:cNvPr id="68" name="object 68"/>
            <p:cNvSpPr/>
            <p:nvPr/>
          </p:nvSpPr>
          <p:spPr>
            <a:xfrm>
              <a:off x="5838111" y="2704755"/>
              <a:ext cx="59055" cy="43180"/>
            </a:xfrm>
            <a:custGeom>
              <a:avLst/>
              <a:gdLst/>
              <a:ahLst/>
              <a:cxnLst/>
              <a:rect l="l" t="t" r="r" b="b"/>
              <a:pathLst>
                <a:path w="59054" h="43180">
                  <a:moveTo>
                    <a:pt x="58477" y="20339"/>
                  </a:moveTo>
                  <a:lnTo>
                    <a:pt x="54396" y="9182"/>
                  </a:lnTo>
                  <a:lnTo>
                    <a:pt x="44299" y="1803"/>
                  </a:lnTo>
                  <a:lnTo>
                    <a:pt x="30306" y="0"/>
                  </a:lnTo>
                  <a:lnTo>
                    <a:pt x="16129" y="1803"/>
                  </a:lnTo>
                  <a:lnTo>
                    <a:pt x="4080" y="11156"/>
                  </a:lnTo>
                  <a:lnTo>
                    <a:pt x="0" y="20339"/>
                  </a:lnTo>
                  <a:lnTo>
                    <a:pt x="4080" y="31496"/>
                  </a:lnTo>
                  <a:lnTo>
                    <a:pt x="16129" y="39060"/>
                  </a:lnTo>
                  <a:lnTo>
                    <a:pt x="30306" y="42660"/>
                  </a:lnTo>
                  <a:lnTo>
                    <a:pt x="44299" y="39060"/>
                  </a:lnTo>
                  <a:lnTo>
                    <a:pt x="54396" y="31496"/>
                  </a:lnTo>
                  <a:lnTo>
                    <a:pt x="58477" y="20339"/>
                  </a:lnTo>
                  <a:close/>
                </a:path>
              </a:pathLst>
            </a:custGeom>
            <a:ln w="3175">
              <a:solidFill>
                <a:srgbClr val="000000"/>
              </a:solidFill>
            </a:ln>
          </p:spPr>
          <p:txBody>
            <a:bodyPr wrap="square" lIns="0" tIns="0" rIns="0" bIns="0" rtlCol="0"/>
            <a:lstStyle/>
            <a:p>
              <a:endParaRPr sz="1662"/>
            </a:p>
          </p:txBody>
        </p:sp>
        <p:sp>
          <p:nvSpPr>
            <p:cNvPr id="69" name="object 69"/>
            <p:cNvSpPr/>
            <p:nvPr/>
          </p:nvSpPr>
          <p:spPr>
            <a:xfrm>
              <a:off x="5836079" y="2702862"/>
              <a:ext cx="59055" cy="43180"/>
            </a:xfrm>
            <a:custGeom>
              <a:avLst/>
              <a:gdLst/>
              <a:ahLst/>
              <a:cxnLst/>
              <a:rect l="l" t="t" r="r" b="b"/>
              <a:pathLst>
                <a:path w="59054" h="43180">
                  <a:moveTo>
                    <a:pt x="58469" y="20339"/>
                  </a:moveTo>
                  <a:lnTo>
                    <a:pt x="54388" y="9182"/>
                  </a:lnTo>
                  <a:lnTo>
                    <a:pt x="44291" y="1803"/>
                  </a:lnTo>
                  <a:lnTo>
                    <a:pt x="30298" y="0"/>
                  </a:lnTo>
                  <a:lnTo>
                    <a:pt x="16121" y="1803"/>
                  </a:lnTo>
                  <a:lnTo>
                    <a:pt x="4072" y="11164"/>
                  </a:lnTo>
                  <a:lnTo>
                    <a:pt x="0" y="20339"/>
                  </a:lnTo>
                  <a:lnTo>
                    <a:pt x="4072" y="31503"/>
                  </a:lnTo>
                  <a:lnTo>
                    <a:pt x="16121" y="39060"/>
                  </a:lnTo>
                  <a:lnTo>
                    <a:pt x="30298" y="42660"/>
                  </a:lnTo>
                  <a:lnTo>
                    <a:pt x="44291" y="39060"/>
                  </a:lnTo>
                  <a:lnTo>
                    <a:pt x="54388" y="31503"/>
                  </a:lnTo>
                  <a:lnTo>
                    <a:pt x="58469" y="20339"/>
                  </a:lnTo>
                </a:path>
              </a:pathLst>
            </a:custGeom>
            <a:ln w="11447">
              <a:solidFill>
                <a:srgbClr val="000000"/>
              </a:solidFill>
            </a:ln>
          </p:spPr>
          <p:txBody>
            <a:bodyPr wrap="square" lIns="0" tIns="0" rIns="0" bIns="0" rtlCol="0"/>
            <a:lstStyle/>
            <a:p>
              <a:endParaRPr sz="1662"/>
            </a:p>
          </p:txBody>
        </p:sp>
        <p:sp>
          <p:nvSpPr>
            <p:cNvPr id="70" name="object 70"/>
            <p:cNvSpPr/>
            <p:nvPr/>
          </p:nvSpPr>
          <p:spPr>
            <a:xfrm>
              <a:off x="6609313" y="2961239"/>
              <a:ext cx="59055" cy="43180"/>
            </a:xfrm>
            <a:custGeom>
              <a:avLst/>
              <a:gdLst/>
              <a:ahLst/>
              <a:cxnLst/>
              <a:rect l="l" t="t" r="r" b="b"/>
              <a:pathLst>
                <a:path w="59054" h="43180">
                  <a:moveTo>
                    <a:pt x="30363" y="0"/>
                  </a:moveTo>
                  <a:lnTo>
                    <a:pt x="16145" y="1981"/>
                  </a:lnTo>
                  <a:lnTo>
                    <a:pt x="4096" y="11156"/>
                  </a:lnTo>
                  <a:lnTo>
                    <a:pt x="0" y="20517"/>
                  </a:lnTo>
                  <a:lnTo>
                    <a:pt x="4096" y="31674"/>
                  </a:lnTo>
                  <a:lnTo>
                    <a:pt x="16145" y="39060"/>
                  </a:lnTo>
                  <a:lnTo>
                    <a:pt x="30363" y="42838"/>
                  </a:lnTo>
                  <a:lnTo>
                    <a:pt x="44339" y="39060"/>
                  </a:lnTo>
                  <a:lnTo>
                    <a:pt x="54460" y="31674"/>
                  </a:lnTo>
                  <a:lnTo>
                    <a:pt x="58477" y="20517"/>
                  </a:lnTo>
                  <a:lnTo>
                    <a:pt x="54460" y="9360"/>
                  </a:lnTo>
                  <a:lnTo>
                    <a:pt x="44339" y="1981"/>
                  </a:lnTo>
                  <a:lnTo>
                    <a:pt x="30363" y="0"/>
                  </a:lnTo>
                  <a:close/>
                </a:path>
              </a:pathLst>
            </a:custGeom>
            <a:solidFill>
              <a:srgbClr val="000000"/>
            </a:solidFill>
          </p:spPr>
          <p:txBody>
            <a:bodyPr wrap="square" lIns="0" tIns="0" rIns="0" bIns="0" rtlCol="0"/>
            <a:lstStyle/>
            <a:p>
              <a:endParaRPr sz="1662"/>
            </a:p>
          </p:txBody>
        </p:sp>
        <p:sp>
          <p:nvSpPr>
            <p:cNvPr id="71" name="object 71"/>
            <p:cNvSpPr/>
            <p:nvPr/>
          </p:nvSpPr>
          <p:spPr>
            <a:xfrm>
              <a:off x="6609313" y="2961239"/>
              <a:ext cx="59055" cy="43180"/>
            </a:xfrm>
            <a:custGeom>
              <a:avLst/>
              <a:gdLst/>
              <a:ahLst/>
              <a:cxnLst/>
              <a:rect l="l" t="t" r="r" b="b"/>
              <a:pathLst>
                <a:path w="59054" h="43180">
                  <a:moveTo>
                    <a:pt x="58477" y="20517"/>
                  </a:moveTo>
                  <a:lnTo>
                    <a:pt x="54460" y="9360"/>
                  </a:lnTo>
                  <a:lnTo>
                    <a:pt x="44339" y="1981"/>
                  </a:lnTo>
                  <a:lnTo>
                    <a:pt x="30363" y="0"/>
                  </a:lnTo>
                  <a:lnTo>
                    <a:pt x="16145" y="1981"/>
                  </a:lnTo>
                  <a:lnTo>
                    <a:pt x="4096" y="11156"/>
                  </a:lnTo>
                  <a:lnTo>
                    <a:pt x="0" y="20517"/>
                  </a:lnTo>
                  <a:lnTo>
                    <a:pt x="4096" y="31674"/>
                  </a:lnTo>
                  <a:lnTo>
                    <a:pt x="16145" y="39060"/>
                  </a:lnTo>
                  <a:lnTo>
                    <a:pt x="30363" y="42838"/>
                  </a:lnTo>
                  <a:lnTo>
                    <a:pt x="44339" y="39060"/>
                  </a:lnTo>
                  <a:lnTo>
                    <a:pt x="54460" y="31674"/>
                  </a:lnTo>
                  <a:lnTo>
                    <a:pt x="58477" y="20517"/>
                  </a:lnTo>
                  <a:close/>
                </a:path>
              </a:pathLst>
            </a:custGeom>
            <a:ln w="3175">
              <a:solidFill>
                <a:srgbClr val="000000"/>
              </a:solidFill>
            </a:ln>
          </p:spPr>
          <p:txBody>
            <a:bodyPr wrap="square" lIns="0" tIns="0" rIns="0" bIns="0" rtlCol="0"/>
            <a:lstStyle/>
            <a:p>
              <a:endParaRPr sz="1662"/>
            </a:p>
          </p:txBody>
        </p:sp>
        <p:sp>
          <p:nvSpPr>
            <p:cNvPr id="72" name="object 72"/>
            <p:cNvSpPr/>
            <p:nvPr/>
          </p:nvSpPr>
          <p:spPr>
            <a:xfrm>
              <a:off x="6607304" y="2959346"/>
              <a:ext cx="59055" cy="43180"/>
            </a:xfrm>
            <a:custGeom>
              <a:avLst/>
              <a:gdLst/>
              <a:ahLst/>
              <a:cxnLst/>
              <a:rect l="l" t="t" r="r" b="b"/>
              <a:pathLst>
                <a:path w="59054" h="43180">
                  <a:moveTo>
                    <a:pt x="58477" y="20524"/>
                  </a:moveTo>
                  <a:lnTo>
                    <a:pt x="54380" y="9360"/>
                  </a:lnTo>
                  <a:lnTo>
                    <a:pt x="44259" y="1981"/>
                  </a:lnTo>
                  <a:lnTo>
                    <a:pt x="30282" y="0"/>
                  </a:lnTo>
                  <a:lnTo>
                    <a:pt x="16145" y="1981"/>
                  </a:lnTo>
                  <a:lnTo>
                    <a:pt x="4096" y="11164"/>
                  </a:lnTo>
                  <a:lnTo>
                    <a:pt x="0" y="20524"/>
                  </a:lnTo>
                  <a:lnTo>
                    <a:pt x="4096" y="31681"/>
                  </a:lnTo>
                  <a:lnTo>
                    <a:pt x="16145" y="39060"/>
                  </a:lnTo>
                  <a:lnTo>
                    <a:pt x="30282" y="42838"/>
                  </a:lnTo>
                  <a:lnTo>
                    <a:pt x="44259" y="39060"/>
                  </a:lnTo>
                  <a:lnTo>
                    <a:pt x="54380" y="31681"/>
                  </a:lnTo>
                  <a:lnTo>
                    <a:pt x="58477" y="20524"/>
                  </a:lnTo>
                </a:path>
              </a:pathLst>
            </a:custGeom>
            <a:ln w="11449">
              <a:solidFill>
                <a:srgbClr val="000000"/>
              </a:solidFill>
            </a:ln>
          </p:spPr>
          <p:txBody>
            <a:bodyPr wrap="square" lIns="0" tIns="0" rIns="0" bIns="0" rtlCol="0"/>
            <a:lstStyle/>
            <a:p>
              <a:endParaRPr sz="1662"/>
            </a:p>
          </p:txBody>
        </p:sp>
        <p:sp>
          <p:nvSpPr>
            <p:cNvPr id="73" name="object 73"/>
            <p:cNvSpPr/>
            <p:nvPr/>
          </p:nvSpPr>
          <p:spPr>
            <a:xfrm>
              <a:off x="5449390" y="2446282"/>
              <a:ext cx="59055" cy="43180"/>
            </a:xfrm>
            <a:custGeom>
              <a:avLst/>
              <a:gdLst/>
              <a:ahLst/>
              <a:cxnLst/>
              <a:rect l="l" t="t" r="r" b="b"/>
              <a:pathLst>
                <a:path w="59054" h="43180">
                  <a:moveTo>
                    <a:pt x="30306" y="0"/>
                  </a:moveTo>
                  <a:lnTo>
                    <a:pt x="16129" y="3785"/>
                  </a:lnTo>
                  <a:lnTo>
                    <a:pt x="4080" y="11134"/>
                  </a:lnTo>
                  <a:lnTo>
                    <a:pt x="0" y="22343"/>
                  </a:lnTo>
                  <a:lnTo>
                    <a:pt x="4080" y="33478"/>
                  </a:lnTo>
                  <a:lnTo>
                    <a:pt x="16129" y="40901"/>
                  </a:lnTo>
                  <a:lnTo>
                    <a:pt x="30306" y="42831"/>
                  </a:lnTo>
                  <a:lnTo>
                    <a:pt x="44291" y="40901"/>
                  </a:lnTo>
                  <a:lnTo>
                    <a:pt x="54396" y="33478"/>
                  </a:lnTo>
                  <a:lnTo>
                    <a:pt x="58477" y="22343"/>
                  </a:lnTo>
                  <a:lnTo>
                    <a:pt x="54396" y="11134"/>
                  </a:lnTo>
                  <a:lnTo>
                    <a:pt x="44291" y="3785"/>
                  </a:lnTo>
                  <a:lnTo>
                    <a:pt x="30306" y="0"/>
                  </a:lnTo>
                  <a:close/>
                </a:path>
              </a:pathLst>
            </a:custGeom>
            <a:solidFill>
              <a:srgbClr val="000000"/>
            </a:solidFill>
          </p:spPr>
          <p:txBody>
            <a:bodyPr wrap="square" lIns="0" tIns="0" rIns="0" bIns="0" rtlCol="0"/>
            <a:lstStyle/>
            <a:p>
              <a:endParaRPr sz="1662"/>
            </a:p>
          </p:txBody>
        </p:sp>
        <p:sp>
          <p:nvSpPr>
            <p:cNvPr id="74" name="object 74"/>
            <p:cNvSpPr/>
            <p:nvPr/>
          </p:nvSpPr>
          <p:spPr>
            <a:xfrm>
              <a:off x="5449390" y="2446282"/>
              <a:ext cx="59055" cy="43180"/>
            </a:xfrm>
            <a:custGeom>
              <a:avLst/>
              <a:gdLst/>
              <a:ahLst/>
              <a:cxnLst/>
              <a:rect l="l" t="t" r="r" b="b"/>
              <a:pathLst>
                <a:path w="59054" h="43180">
                  <a:moveTo>
                    <a:pt x="58477" y="22343"/>
                  </a:moveTo>
                  <a:lnTo>
                    <a:pt x="54396" y="11134"/>
                  </a:lnTo>
                  <a:lnTo>
                    <a:pt x="44291" y="3785"/>
                  </a:lnTo>
                  <a:lnTo>
                    <a:pt x="30306" y="0"/>
                  </a:lnTo>
                  <a:lnTo>
                    <a:pt x="16129" y="3785"/>
                  </a:lnTo>
                  <a:lnTo>
                    <a:pt x="4080" y="11134"/>
                  </a:lnTo>
                  <a:lnTo>
                    <a:pt x="0" y="22343"/>
                  </a:lnTo>
                  <a:lnTo>
                    <a:pt x="4080" y="33478"/>
                  </a:lnTo>
                  <a:lnTo>
                    <a:pt x="16129" y="40901"/>
                  </a:lnTo>
                  <a:lnTo>
                    <a:pt x="30306" y="42831"/>
                  </a:lnTo>
                  <a:lnTo>
                    <a:pt x="44291" y="40901"/>
                  </a:lnTo>
                  <a:lnTo>
                    <a:pt x="54396" y="33478"/>
                  </a:lnTo>
                  <a:lnTo>
                    <a:pt x="58477" y="22343"/>
                  </a:lnTo>
                  <a:close/>
                </a:path>
              </a:pathLst>
            </a:custGeom>
            <a:ln w="3175">
              <a:solidFill>
                <a:srgbClr val="000000"/>
              </a:solidFill>
            </a:ln>
          </p:spPr>
          <p:txBody>
            <a:bodyPr wrap="square" lIns="0" tIns="0" rIns="0" bIns="0" rtlCol="0"/>
            <a:lstStyle/>
            <a:p>
              <a:endParaRPr sz="1662"/>
            </a:p>
          </p:txBody>
        </p:sp>
        <p:sp>
          <p:nvSpPr>
            <p:cNvPr id="75" name="object 75"/>
            <p:cNvSpPr/>
            <p:nvPr/>
          </p:nvSpPr>
          <p:spPr>
            <a:xfrm>
              <a:off x="5447350" y="2444426"/>
              <a:ext cx="59055" cy="43180"/>
            </a:xfrm>
            <a:custGeom>
              <a:avLst/>
              <a:gdLst/>
              <a:ahLst/>
              <a:cxnLst/>
              <a:rect l="l" t="t" r="r" b="b"/>
              <a:pathLst>
                <a:path w="59054" h="43180">
                  <a:moveTo>
                    <a:pt x="58477" y="22269"/>
                  </a:moveTo>
                  <a:lnTo>
                    <a:pt x="54396" y="11134"/>
                  </a:lnTo>
                  <a:lnTo>
                    <a:pt x="44291" y="3785"/>
                  </a:lnTo>
                  <a:lnTo>
                    <a:pt x="30306" y="0"/>
                  </a:lnTo>
                  <a:lnTo>
                    <a:pt x="16129" y="3785"/>
                  </a:lnTo>
                  <a:lnTo>
                    <a:pt x="4080" y="11134"/>
                  </a:lnTo>
                  <a:lnTo>
                    <a:pt x="0" y="22269"/>
                  </a:lnTo>
                  <a:lnTo>
                    <a:pt x="4080" y="33478"/>
                  </a:lnTo>
                  <a:lnTo>
                    <a:pt x="16129" y="40827"/>
                  </a:lnTo>
                  <a:lnTo>
                    <a:pt x="30306" y="42831"/>
                  </a:lnTo>
                  <a:lnTo>
                    <a:pt x="44291" y="40827"/>
                  </a:lnTo>
                  <a:lnTo>
                    <a:pt x="54396" y="33478"/>
                  </a:lnTo>
                  <a:lnTo>
                    <a:pt x="58477" y="22269"/>
                  </a:lnTo>
                </a:path>
              </a:pathLst>
            </a:custGeom>
            <a:ln w="11449">
              <a:solidFill>
                <a:srgbClr val="000000"/>
              </a:solidFill>
            </a:ln>
          </p:spPr>
          <p:txBody>
            <a:bodyPr wrap="square" lIns="0" tIns="0" rIns="0" bIns="0" rtlCol="0"/>
            <a:lstStyle/>
            <a:p>
              <a:endParaRPr sz="1662"/>
            </a:p>
          </p:txBody>
        </p:sp>
        <p:sp>
          <p:nvSpPr>
            <p:cNvPr id="76" name="object 76"/>
            <p:cNvSpPr/>
            <p:nvPr/>
          </p:nvSpPr>
          <p:spPr>
            <a:xfrm>
              <a:off x="5636662" y="2226855"/>
              <a:ext cx="57150" cy="43180"/>
            </a:xfrm>
            <a:custGeom>
              <a:avLst/>
              <a:gdLst/>
              <a:ahLst/>
              <a:cxnLst/>
              <a:rect l="l" t="t" r="r" b="b"/>
              <a:pathLst>
                <a:path w="57150" h="43180">
                  <a:moveTo>
                    <a:pt x="28363" y="0"/>
                  </a:moveTo>
                  <a:lnTo>
                    <a:pt x="14185" y="3785"/>
                  </a:lnTo>
                  <a:lnTo>
                    <a:pt x="2136" y="11208"/>
                  </a:lnTo>
                  <a:lnTo>
                    <a:pt x="0" y="22343"/>
                  </a:lnTo>
                  <a:lnTo>
                    <a:pt x="2136" y="31696"/>
                  </a:lnTo>
                  <a:lnTo>
                    <a:pt x="14185" y="41049"/>
                  </a:lnTo>
                  <a:lnTo>
                    <a:pt x="28363" y="42905"/>
                  </a:lnTo>
                  <a:lnTo>
                    <a:pt x="42347" y="41049"/>
                  </a:lnTo>
                  <a:lnTo>
                    <a:pt x="52452" y="33478"/>
                  </a:lnTo>
                  <a:lnTo>
                    <a:pt x="56533" y="22343"/>
                  </a:lnTo>
                  <a:lnTo>
                    <a:pt x="52452" y="11208"/>
                  </a:lnTo>
                  <a:lnTo>
                    <a:pt x="42347" y="3785"/>
                  </a:lnTo>
                  <a:lnTo>
                    <a:pt x="28363" y="0"/>
                  </a:lnTo>
                  <a:close/>
                </a:path>
              </a:pathLst>
            </a:custGeom>
            <a:solidFill>
              <a:srgbClr val="000000"/>
            </a:solidFill>
          </p:spPr>
          <p:txBody>
            <a:bodyPr wrap="square" lIns="0" tIns="0" rIns="0" bIns="0" rtlCol="0"/>
            <a:lstStyle/>
            <a:p>
              <a:endParaRPr sz="1662"/>
            </a:p>
          </p:txBody>
        </p:sp>
        <p:sp>
          <p:nvSpPr>
            <p:cNvPr id="77" name="object 77"/>
            <p:cNvSpPr/>
            <p:nvPr/>
          </p:nvSpPr>
          <p:spPr>
            <a:xfrm>
              <a:off x="5636662" y="2226855"/>
              <a:ext cx="57150" cy="43180"/>
            </a:xfrm>
            <a:custGeom>
              <a:avLst/>
              <a:gdLst/>
              <a:ahLst/>
              <a:cxnLst/>
              <a:rect l="l" t="t" r="r" b="b"/>
              <a:pathLst>
                <a:path w="57150" h="43180">
                  <a:moveTo>
                    <a:pt x="56533" y="22343"/>
                  </a:moveTo>
                  <a:lnTo>
                    <a:pt x="52452" y="11208"/>
                  </a:lnTo>
                  <a:lnTo>
                    <a:pt x="42347" y="3785"/>
                  </a:lnTo>
                  <a:lnTo>
                    <a:pt x="28363" y="0"/>
                  </a:lnTo>
                  <a:lnTo>
                    <a:pt x="14185" y="3785"/>
                  </a:lnTo>
                  <a:lnTo>
                    <a:pt x="2136" y="11208"/>
                  </a:lnTo>
                  <a:lnTo>
                    <a:pt x="0" y="22343"/>
                  </a:lnTo>
                  <a:lnTo>
                    <a:pt x="2136" y="31696"/>
                  </a:lnTo>
                  <a:lnTo>
                    <a:pt x="14185" y="41049"/>
                  </a:lnTo>
                  <a:lnTo>
                    <a:pt x="28363" y="42905"/>
                  </a:lnTo>
                  <a:lnTo>
                    <a:pt x="42347" y="41049"/>
                  </a:lnTo>
                  <a:lnTo>
                    <a:pt x="52452" y="33478"/>
                  </a:lnTo>
                  <a:lnTo>
                    <a:pt x="56533" y="22343"/>
                  </a:lnTo>
                  <a:close/>
                </a:path>
              </a:pathLst>
            </a:custGeom>
            <a:ln w="3175">
              <a:solidFill>
                <a:srgbClr val="000000"/>
              </a:solidFill>
            </a:ln>
          </p:spPr>
          <p:txBody>
            <a:bodyPr wrap="square" lIns="0" tIns="0" rIns="0" bIns="0" rtlCol="0"/>
            <a:lstStyle/>
            <a:p>
              <a:endParaRPr sz="1662"/>
            </a:p>
          </p:txBody>
        </p:sp>
        <p:sp>
          <p:nvSpPr>
            <p:cNvPr id="78" name="object 78"/>
            <p:cNvSpPr/>
            <p:nvPr/>
          </p:nvSpPr>
          <p:spPr>
            <a:xfrm>
              <a:off x="5634621" y="2224999"/>
              <a:ext cx="57150" cy="43180"/>
            </a:xfrm>
            <a:custGeom>
              <a:avLst/>
              <a:gdLst/>
              <a:ahLst/>
              <a:cxnLst/>
              <a:rect l="l" t="t" r="r" b="b"/>
              <a:pathLst>
                <a:path w="57150" h="43180">
                  <a:moveTo>
                    <a:pt x="56533" y="22343"/>
                  </a:moveTo>
                  <a:lnTo>
                    <a:pt x="52452" y="11134"/>
                  </a:lnTo>
                  <a:lnTo>
                    <a:pt x="42347" y="3785"/>
                  </a:lnTo>
                  <a:lnTo>
                    <a:pt x="28363" y="0"/>
                  </a:lnTo>
                  <a:lnTo>
                    <a:pt x="14185" y="3785"/>
                  </a:lnTo>
                  <a:lnTo>
                    <a:pt x="2136" y="11134"/>
                  </a:lnTo>
                  <a:lnTo>
                    <a:pt x="0" y="22343"/>
                  </a:lnTo>
                  <a:lnTo>
                    <a:pt x="2136" y="31696"/>
                  </a:lnTo>
                  <a:lnTo>
                    <a:pt x="14185" y="41049"/>
                  </a:lnTo>
                  <a:lnTo>
                    <a:pt x="28363" y="42831"/>
                  </a:lnTo>
                  <a:lnTo>
                    <a:pt x="42347" y="41049"/>
                  </a:lnTo>
                  <a:lnTo>
                    <a:pt x="52452" y="33478"/>
                  </a:lnTo>
                  <a:lnTo>
                    <a:pt x="56533" y="22343"/>
                  </a:lnTo>
                </a:path>
              </a:pathLst>
            </a:custGeom>
            <a:ln w="11463">
              <a:solidFill>
                <a:srgbClr val="000000"/>
              </a:solidFill>
            </a:ln>
          </p:spPr>
          <p:txBody>
            <a:bodyPr wrap="square" lIns="0" tIns="0" rIns="0" bIns="0" rtlCol="0"/>
            <a:lstStyle/>
            <a:p>
              <a:endParaRPr sz="1662"/>
            </a:p>
          </p:txBody>
        </p:sp>
        <p:sp>
          <p:nvSpPr>
            <p:cNvPr id="79" name="object 79"/>
            <p:cNvSpPr/>
            <p:nvPr/>
          </p:nvSpPr>
          <p:spPr>
            <a:xfrm>
              <a:off x="5304474" y="2360768"/>
              <a:ext cx="59055" cy="43180"/>
            </a:xfrm>
            <a:custGeom>
              <a:avLst/>
              <a:gdLst/>
              <a:ahLst/>
              <a:cxnLst/>
              <a:rect l="l" t="t" r="r" b="b"/>
              <a:pathLst>
                <a:path w="59054" h="43180">
                  <a:moveTo>
                    <a:pt x="30106" y="0"/>
                  </a:moveTo>
                  <a:lnTo>
                    <a:pt x="16121" y="3785"/>
                  </a:lnTo>
                  <a:lnTo>
                    <a:pt x="4080" y="11208"/>
                  </a:lnTo>
                  <a:lnTo>
                    <a:pt x="0" y="22343"/>
                  </a:lnTo>
                  <a:lnTo>
                    <a:pt x="4080" y="31696"/>
                  </a:lnTo>
                  <a:lnTo>
                    <a:pt x="16121" y="40901"/>
                  </a:lnTo>
                  <a:lnTo>
                    <a:pt x="30106" y="42831"/>
                  </a:lnTo>
                  <a:lnTo>
                    <a:pt x="44291" y="40901"/>
                  </a:lnTo>
                  <a:lnTo>
                    <a:pt x="54388" y="33478"/>
                  </a:lnTo>
                  <a:lnTo>
                    <a:pt x="58469" y="22343"/>
                  </a:lnTo>
                  <a:lnTo>
                    <a:pt x="54388" y="11208"/>
                  </a:lnTo>
                  <a:lnTo>
                    <a:pt x="44291" y="3785"/>
                  </a:lnTo>
                  <a:lnTo>
                    <a:pt x="30106" y="0"/>
                  </a:lnTo>
                  <a:close/>
                </a:path>
              </a:pathLst>
            </a:custGeom>
            <a:solidFill>
              <a:srgbClr val="000000"/>
            </a:solidFill>
          </p:spPr>
          <p:txBody>
            <a:bodyPr wrap="square" lIns="0" tIns="0" rIns="0" bIns="0" rtlCol="0"/>
            <a:lstStyle/>
            <a:p>
              <a:endParaRPr sz="1662"/>
            </a:p>
          </p:txBody>
        </p:sp>
        <p:sp>
          <p:nvSpPr>
            <p:cNvPr id="80" name="object 80"/>
            <p:cNvSpPr/>
            <p:nvPr/>
          </p:nvSpPr>
          <p:spPr>
            <a:xfrm>
              <a:off x="5304474" y="2360768"/>
              <a:ext cx="59055" cy="43180"/>
            </a:xfrm>
            <a:custGeom>
              <a:avLst/>
              <a:gdLst/>
              <a:ahLst/>
              <a:cxnLst/>
              <a:rect l="l" t="t" r="r" b="b"/>
              <a:pathLst>
                <a:path w="59054" h="43180">
                  <a:moveTo>
                    <a:pt x="58469" y="22343"/>
                  </a:moveTo>
                  <a:lnTo>
                    <a:pt x="54388" y="11208"/>
                  </a:lnTo>
                  <a:lnTo>
                    <a:pt x="44291" y="3785"/>
                  </a:lnTo>
                  <a:lnTo>
                    <a:pt x="30106" y="0"/>
                  </a:lnTo>
                  <a:lnTo>
                    <a:pt x="16121" y="3785"/>
                  </a:lnTo>
                  <a:lnTo>
                    <a:pt x="4080" y="11208"/>
                  </a:lnTo>
                  <a:lnTo>
                    <a:pt x="0" y="22343"/>
                  </a:lnTo>
                  <a:lnTo>
                    <a:pt x="4080" y="31696"/>
                  </a:lnTo>
                  <a:lnTo>
                    <a:pt x="16121" y="40901"/>
                  </a:lnTo>
                  <a:lnTo>
                    <a:pt x="30106" y="42831"/>
                  </a:lnTo>
                  <a:lnTo>
                    <a:pt x="44291" y="40901"/>
                  </a:lnTo>
                  <a:lnTo>
                    <a:pt x="54388" y="33478"/>
                  </a:lnTo>
                  <a:lnTo>
                    <a:pt x="58469" y="22343"/>
                  </a:lnTo>
                  <a:close/>
                </a:path>
              </a:pathLst>
            </a:custGeom>
            <a:ln w="3175">
              <a:solidFill>
                <a:srgbClr val="000000"/>
              </a:solidFill>
            </a:ln>
          </p:spPr>
          <p:txBody>
            <a:bodyPr wrap="square" lIns="0" tIns="0" rIns="0" bIns="0" rtlCol="0"/>
            <a:lstStyle/>
            <a:p>
              <a:endParaRPr sz="1662"/>
            </a:p>
          </p:txBody>
        </p:sp>
        <p:sp>
          <p:nvSpPr>
            <p:cNvPr id="81" name="object 81"/>
            <p:cNvSpPr/>
            <p:nvPr/>
          </p:nvSpPr>
          <p:spPr>
            <a:xfrm>
              <a:off x="5302434" y="2358912"/>
              <a:ext cx="59055" cy="43180"/>
            </a:xfrm>
            <a:custGeom>
              <a:avLst/>
              <a:gdLst/>
              <a:ahLst/>
              <a:cxnLst/>
              <a:rect l="l" t="t" r="r" b="b"/>
              <a:pathLst>
                <a:path w="59054" h="43180">
                  <a:moveTo>
                    <a:pt x="58469" y="22343"/>
                  </a:moveTo>
                  <a:lnTo>
                    <a:pt x="54388" y="11134"/>
                  </a:lnTo>
                  <a:lnTo>
                    <a:pt x="44291" y="3785"/>
                  </a:lnTo>
                  <a:lnTo>
                    <a:pt x="30106" y="0"/>
                  </a:lnTo>
                  <a:lnTo>
                    <a:pt x="16121" y="3785"/>
                  </a:lnTo>
                  <a:lnTo>
                    <a:pt x="4080" y="11134"/>
                  </a:lnTo>
                  <a:lnTo>
                    <a:pt x="0" y="22343"/>
                  </a:lnTo>
                  <a:lnTo>
                    <a:pt x="4080" y="31696"/>
                  </a:lnTo>
                  <a:lnTo>
                    <a:pt x="16121" y="40827"/>
                  </a:lnTo>
                  <a:lnTo>
                    <a:pt x="30106" y="42831"/>
                  </a:lnTo>
                  <a:lnTo>
                    <a:pt x="44291" y="40827"/>
                  </a:lnTo>
                  <a:lnTo>
                    <a:pt x="54388" y="33478"/>
                  </a:lnTo>
                  <a:lnTo>
                    <a:pt x="58469" y="22343"/>
                  </a:lnTo>
                </a:path>
              </a:pathLst>
            </a:custGeom>
            <a:ln w="11449">
              <a:solidFill>
                <a:srgbClr val="000000"/>
              </a:solidFill>
            </a:ln>
          </p:spPr>
          <p:txBody>
            <a:bodyPr wrap="square" lIns="0" tIns="0" rIns="0" bIns="0" rtlCol="0"/>
            <a:lstStyle/>
            <a:p>
              <a:endParaRPr sz="1662"/>
            </a:p>
          </p:txBody>
        </p:sp>
        <p:sp>
          <p:nvSpPr>
            <p:cNvPr id="82" name="object 82"/>
            <p:cNvSpPr/>
            <p:nvPr/>
          </p:nvSpPr>
          <p:spPr>
            <a:xfrm>
              <a:off x="6226800" y="2634013"/>
              <a:ext cx="58419" cy="43180"/>
            </a:xfrm>
            <a:custGeom>
              <a:avLst/>
              <a:gdLst/>
              <a:ahLst/>
              <a:cxnLst/>
              <a:rect l="l" t="t" r="r" b="b"/>
              <a:pathLst>
                <a:path w="58420" h="43180">
                  <a:moveTo>
                    <a:pt x="30122" y="0"/>
                  </a:moveTo>
                  <a:lnTo>
                    <a:pt x="16145" y="3785"/>
                  </a:lnTo>
                  <a:lnTo>
                    <a:pt x="3935" y="11134"/>
                  </a:lnTo>
                  <a:lnTo>
                    <a:pt x="0" y="22328"/>
                  </a:lnTo>
                  <a:lnTo>
                    <a:pt x="3935" y="31681"/>
                  </a:lnTo>
                  <a:lnTo>
                    <a:pt x="16145" y="41042"/>
                  </a:lnTo>
                  <a:lnTo>
                    <a:pt x="30122" y="42846"/>
                  </a:lnTo>
                  <a:lnTo>
                    <a:pt x="44339" y="41042"/>
                  </a:lnTo>
                  <a:lnTo>
                    <a:pt x="54460" y="33485"/>
                  </a:lnTo>
                  <a:lnTo>
                    <a:pt x="58316" y="22328"/>
                  </a:lnTo>
                  <a:lnTo>
                    <a:pt x="54460" y="11134"/>
                  </a:lnTo>
                  <a:lnTo>
                    <a:pt x="44339" y="3785"/>
                  </a:lnTo>
                  <a:lnTo>
                    <a:pt x="30122" y="0"/>
                  </a:lnTo>
                  <a:close/>
                </a:path>
              </a:pathLst>
            </a:custGeom>
            <a:solidFill>
              <a:srgbClr val="000000"/>
            </a:solidFill>
          </p:spPr>
          <p:txBody>
            <a:bodyPr wrap="square" lIns="0" tIns="0" rIns="0" bIns="0" rtlCol="0"/>
            <a:lstStyle/>
            <a:p>
              <a:endParaRPr sz="1662"/>
            </a:p>
          </p:txBody>
        </p:sp>
        <p:sp>
          <p:nvSpPr>
            <p:cNvPr id="83" name="object 83"/>
            <p:cNvSpPr/>
            <p:nvPr/>
          </p:nvSpPr>
          <p:spPr>
            <a:xfrm>
              <a:off x="6226800" y="2634013"/>
              <a:ext cx="58419" cy="43180"/>
            </a:xfrm>
            <a:custGeom>
              <a:avLst/>
              <a:gdLst/>
              <a:ahLst/>
              <a:cxnLst/>
              <a:rect l="l" t="t" r="r" b="b"/>
              <a:pathLst>
                <a:path w="58420" h="43180">
                  <a:moveTo>
                    <a:pt x="58316" y="22328"/>
                  </a:moveTo>
                  <a:lnTo>
                    <a:pt x="54460" y="11134"/>
                  </a:lnTo>
                  <a:lnTo>
                    <a:pt x="44339" y="3785"/>
                  </a:lnTo>
                  <a:lnTo>
                    <a:pt x="30122" y="0"/>
                  </a:lnTo>
                  <a:lnTo>
                    <a:pt x="16145" y="3785"/>
                  </a:lnTo>
                  <a:lnTo>
                    <a:pt x="3935" y="11134"/>
                  </a:lnTo>
                  <a:lnTo>
                    <a:pt x="0" y="22328"/>
                  </a:lnTo>
                  <a:lnTo>
                    <a:pt x="3935" y="31681"/>
                  </a:lnTo>
                  <a:lnTo>
                    <a:pt x="16145" y="41042"/>
                  </a:lnTo>
                  <a:lnTo>
                    <a:pt x="30122" y="42846"/>
                  </a:lnTo>
                  <a:lnTo>
                    <a:pt x="44339" y="41042"/>
                  </a:lnTo>
                  <a:lnTo>
                    <a:pt x="54460" y="33485"/>
                  </a:lnTo>
                  <a:lnTo>
                    <a:pt x="58316" y="22328"/>
                  </a:lnTo>
                  <a:close/>
                </a:path>
              </a:pathLst>
            </a:custGeom>
            <a:ln w="3175">
              <a:solidFill>
                <a:srgbClr val="000000"/>
              </a:solidFill>
            </a:ln>
          </p:spPr>
          <p:txBody>
            <a:bodyPr wrap="square" lIns="0" tIns="0" rIns="0" bIns="0" rtlCol="0"/>
            <a:lstStyle/>
            <a:p>
              <a:endParaRPr sz="1662"/>
            </a:p>
          </p:txBody>
        </p:sp>
        <p:sp>
          <p:nvSpPr>
            <p:cNvPr id="84" name="object 84"/>
            <p:cNvSpPr/>
            <p:nvPr/>
          </p:nvSpPr>
          <p:spPr>
            <a:xfrm>
              <a:off x="6224792" y="2632157"/>
              <a:ext cx="58419" cy="43180"/>
            </a:xfrm>
            <a:custGeom>
              <a:avLst/>
              <a:gdLst/>
              <a:ahLst/>
              <a:cxnLst/>
              <a:rect l="l" t="t" r="r" b="b"/>
              <a:pathLst>
                <a:path w="58420" h="43180">
                  <a:moveTo>
                    <a:pt x="58316" y="22269"/>
                  </a:moveTo>
                  <a:lnTo>
                    <a:pt x="54380" y="11134"/>
                  </a:lnTo>
                  <a:lnTo>
                    <a:pt x="44259" y="3785"/>
                  </a:lnTo>
                  <a:lnTo>
                    <a:pt x="30122" y="0"/>
                  </a:lnTo>
                  <a:lnTo>
                    <a:pt x="16145" y="3785"/>
                  </a:lnTo>
                  <a:lnTo>
                    <a:pt x="3855" y="11134"/>
                  </a:lnTo>
                  <a:lnTo>
                    <a:pt x="0" y="22269"/>
                  </a:lnTo>
                  <a:lnTo>
                    <a:pt x="3855" y="31652"/>
                  </a:lnTo>
                  <a:lnTo>
                    <a:pt x="16145" y="41012"/>
                  </a:lnTo>
                  <a:lnTo>
                    <a:pt x="30122" y="42809"/>
                  </a:lnTo>
                  <a:lnTo>
                    <a:pt x="44259" y="41012"/>
                  </a:lnTo>
                  <a:lnTo>
                    <a:pt x="54380" y="33448"/>
                  </a:lnTo>
                  <a:lnTo>
                    <a:pt x="58316" y="22269"/>
                  </a:lnTo>
                </a:path>
              </a:pathLst>
            </a:custGeom>
            <a:ln w="11450">
              <a:solidFill>
                <a:srgbClr val="000000"/>
              </a:solidFill>
            </a:ln>
          </p:spPr>
          <p:txBody>
            <a:bodyPr wrap="square" lIns="0" tIns="0" rIns="0" bIns="0" rtlCol="0"/>
            <a:lstStyle/>
            <a:p>
              <a:endParaRPr sz="1662"/>
            </a:p>
          </p:txBody>
        </p:sp>
        <p:sp>
          <p:nvSpPr>
            <p:cNvPr id="85" name="object 85"/>
            <p:cNvSpPr/>
            <p:nvPr/>
          </p:nvSpPr>
          <p:spPr>
            <a:xfrm>
              <a:off x="6081732" y="2784672"/>
              <a:ext cx="59055" cy="43180"/>
            </a:xfrm>
            <a:custGeom>
              <a:avLst/>
              <a:gdLst/>
              <a:ahLst/>
              <a:cxnLst/>
              <a:rect l="l" t="t" r="r" b="b"/>
              <a:pathLst>
                <a:path w="59054" h="43180">
                  <a:moveTo>
                    <a:pt x="30282" y="0"/>
                  </a:moveTo>
                  <a:lnTo>
                    <a:pt x="16145" y="1796"/>
                  </a:lnTo>
                  <a:lnTo>
                    <a:pt x="4096" y="11156"/>
                  </a:lnTo>
                  <a:lnTo>
                    <a:pt x="0" y="20517"/>
                  </a:lnTo>
                  <a:lnTo>
                    <a:pt x="4096" y="31674"/>
                  </a:lnTo>
                  <a:lnTo>
                    <a:pt x="16145" y="39053"/>
                  </a:lnTo>
                  <a:lnTo>
                    <a:pt x="30282" y="42831"/>
                  </a:lnTo>
                  <a:lnTo>
                    <a:pt x="44259" y="39053"/>
                  </a:lnTo>
                  <a:lnTo>
                    <a:pt x="54380" y="31674"/>
                  </a:lnTo>
                  <a:lnTo>
                    <a:pt x="58477" y="20517"/>
                  </a:lnTo>
                  <a:lnTo>
                    <a:pt x="54380" y="9360"/>
                  </a:lnTo>
                  <a:lnTo>
                    <a:pt x="44259" y="1796"/>
                  </a:lnTo>
                  <a:lnTo>
                    <a:pt x="30282" y="0"/>
                  </a:lnTo>
                  <a:close/>
                </a:path>
              </a:pathLst>
            </a:custGeom>
            <a:solidFill>
              <a:srgbClr val="000000"/>
            </a:solidFill>
          </p:spPr>
          <p:txBody>
            <a:bodyPr wrap="square" lIns="0" tIns="0" rIns="0" bIns="0" rtlCol="0"/>
            <a:lstStyle/>
            <a:p>
              <a:endParaRPr sz="1662"/>
            </a:p>
          </p:txBody>
        </p:sp>
        <p:sp>
          <p:nvSpPr>
            <p:cNvPr id="86" name="object 86"/>
            <p:cNvSpPr/>
            <p:nvPr/>
          </p:nvSpPr>
          <p:spPr>
            <a:xfrm>
              <a:off x="6081732" y="2784672"/>
              <a:ext cx="59055" cy="43180"/>
            </a:xfrm>
            <a:custGeom>
              <a:avLst/>
              <a:gdLst/>
              <a:ahLst/>
              <a:cxnLst/>
              <a:rect l="l" t="t" r="r" b="b"/>
              <a:pathLst>
                <a:path w="59054" h="43180">
                  <a:moveTo>
                    <a:pt x="58477" y="20517"/>
                  </a:moveTo>
                  <a:lnTo>
                    <a:pt x="54380" y="9360"/>
                  </a:lnTo>
                  <a:lnTo>
                    <a:pt x="44259" y="1796"/>
                  </a:lnTo>
                  <a:lnTo>
                    <a:pt x="30282" y="0"/>
                  </a:lnTo>
                  <a:lnTo>
                    <a:pt x="16145" y="1796"/>
                  </a:lnTo>
                  <a:lnTo>
                    <a:pt x="4096" y="11156"/>
                  </a:lnTo>
                  <a:lnTo>
                    <a:pt x="0" y="20517"/>
                  </a:lnTo>
                  <a:lnTo>
                    <a:pt x="4096" y="31674"/>
                  </a:lnTo>
                  <a:lnTo>
                    <a:pt x="16145" y="39053"/>
                  </a:lnTo>
                  <a:lnTo>
                    <a:pt x="30282" y="42831"/>
                  </a:lnTo>
                  <a:lnTo>
                    <a:pt x="44259" y="39053"/>
                  </a:lnTo>
                  <a:lnTo>
                    <a:pt x="54380" y="31674"/>
                  </a:lnTo>
                  <a:lnTo>
                    <a:pt x="58477" y="20517"/>
                  </a:lnTo>
                  <a:close/>
                </a:path>
              </a:pathLst>
            </a:custGeom>
            <a:ln w="3175">
              <a:solidFill>
                <a:srgbClr val="000000"/>
              </a:solidFill>
            </a:ln>
          </p:spPr>
          <p:txBody>
            <a:bodyPr wrap="square" lIns="0" tIns="0" rIns="0" bIns="0" rtlCol="0"/>
            <a:lstStyle/>
            <a:p>
              <a:endParaRPr sz="1662"/>
            </a:p>
          </p:txBody>
        </p:sp>
        <p:sp>
          <p:nvSpPr>
            <p:cNvPr id="87" name="object 87"/>
            <p:cNvSpPr/>
            <p:nvPr/>
          </p:nvSpPr>
          <p:spPr>
            <a:xfrm>
              <a:off x="6079643" y="2782780"/>
              <a:ext cx="59055" cy="43180"/>
            </a:xfrm>
            <a:custGeom>
              <a:avLst/>
              <a:gdLst/>
              <a:ahLst/>
              <a:cxnLst/>
              <a:rect l="l" t="t" r="r" b="b"/>
              <a:pathLst>
                <a:path w="59054" h="43180">
                  <a:moveTo>
                    <a:pt x="58477" y="20517"/>
                  </a:moveTo>
                  <a:lnTo>
                    <a:pt x="54460" y="9360"/>
                  </a:lnTo>
                  <a:lnTo>
                    <a:pt x="44339" y="1803"/>
                  </a:lnTo>
                  <a:lnTo>
                    <a:pt x="30363" y="0"/>
                  </a:lnTo>
                  <a:lnTo>
                    <a:pt x="16145" y="1803"/>
                  </a:lnTo>
                  <a:lnTo>
                    <a:pt x="4096" y="11156"/>
                  </a:lnTo>
                  <a:lnTo>
                    <a:pt x="0" y="20517"/>
                  </a:lnTo>
                  <a:lnTo>
                    <a:pt x="4096" y="31681"/>
                  </a:lnTo>
                  <a:lnTo>
                    <a:pt x="16145" y="39060"/>
                  </a:lnTo>
                  <a:lnTo>
                    <a:pt x="30363" y="42838"/>
                  </a:lnTo>
                  <a:lnTo>
                    <a:pt x="44339" y="39060"/>
                  </a:lnTo>
                  <a:lnTo>
                    <a:pt x="54460" y="31681"/>
                  </a:lnTo>
                  <a:lnTo>
                    <a:pt x="58477" y="20517"/>
                  </a:lnTo>
                </a:path>
              </a:pathLst>
            </a:custGeom>
            <a:ln w="11449">
              <a:solidFill>
                <a:srgbClr val="000000"/>
              </a:solidFill>
            </a:ln>
          </p:spPr>
          <p:txBody>
            <a:bodyPr wrap="square" lIns="0" tIns="0" rIns="0" bIns="0" rtlCol="0"/>
            <a:lstStyle/>
            <a:p>
              <a:endParaRPr sz="1662"/>
            </a:p>
          </p:txBody>
        </p:sp>
        <p:sp>
          <p:nvSpPr>
            <p:cNvPr id="88" name="object 88"/>
            <p:cNvSpPr/>
            <p:nvPr/>
          </p:nvSpPr>
          <p:spPr>
            <a:xfrm>
              <a:off x="6442315" y="3041156"/>
              <a:ext cx="58419" cy="43180"/>
            </a:xfrm>
            <a:custGeom>
              <a:avLst/>
              <a:gdLst/>
              <a:ahLst/>
              <a:cxnLst/>
              <a:rect l="l" t="t" r="r" b="b"/>
              <a:pathLst>
                <a:path w="58420" h="43180">
                  <a:moveTo>
                    <a:pt x="30041" y="0"/>
                  </a:moveTo>
                  <a:lnTo>
                    <a:pt x="14137" y="3778"/>
                  </a:lnTo>
                  <a:lnTo>
                    <a:pt x="4016" y="11156"/>
                  </a:lnTo>
                  <a:lnTo>
                    <a:pt x="0" y="22313"/>
                  </a:lnTo>
                  <a:lnTo>
                    <a:pt x="4016" y="31674"/>
                  </a:lnTo>
                  <a:lnTo>
                    <a:pt x="14137" y="41034"/>
                  </a:lnTo>
                  <a:lnTo>
                    <a:pt x="30041" y="42831"/>
                  </a:lnTo>
                  <a:lnTo>
                    <a:pt x="44259" y="41034"/>
                  </a:lnTo>
                  <a:lnTo>
                    <a:pt x="54380" y="31674"/>
                  </a:lnTo>
                  <a:lnTo>
                    <a:pt x="58396" y="22313"/>
                  </a:lnTo>
                  <a:lnTo>
                    <a:pt x="54380" y="11156"/>
                  </a:lnTo>
                  <a:lnTo>
                    <a:pt x="44259" y="3778"/>
                  </a:lnTo>
                  <a:lnTo>
                    <a:pt x="30041" y="0"/>
                  </a:lnTo>
                  <a:close/>
                </a:path>
              </a:pathLst>
            </a:custGeom>
            <a:solidFill>
              <a:srgbClr val="000000"/>
            </a:solidFill>
          </p:spPr>
          <p:txBody>
            <a:bodyPr wrap="square" lIns="0" tIns="0" rIns="0" bIns="0" rtlCol="0"/>
            <a:lstStyle/>
            <a:p>
              <a:endParaRPr sz="1662"/>
            </a:p>
          </p:txBody>
        </p:sp>
        <p:sp>
          <p:nvSpPr>
            <p:cNvPr id="89" name="object 89"/>
            <p:cNvSpPr/>
            <p:nvPr/>
          </p:nvSpPr>
          <p:spPr>
            <a:xfrm>
              <a:off x="6442315" y="3041156"/>
              <a:ext cx="58419" cy="43180"/>
            </a:xfrm>
            <a:custGeom>
              <a:avLst/>
              <a:gdLst/>
              <a:ahLst/>
              <a:cxnLst/>
              <a:rect l="l" t="t" r="r" b="b"/>
              <a:pathLst>
                <a:path w="58420" h="43180">
                  <a:moveTo>
                    <a:pt x="58396" y="22313"/>
                  </a:moveTo>
                  <a:lnTo>
                    <a:pt x="54380" y="11156"/>
                  </a:lnTo>
                  <a:lnTo>
                    <a:pt x="44259" y="3778"/>
                  </a:lnTo>
                  <a:lnTo>
                    <a:pt x="30041" y="0"/>
                  </a:lnTo>
                  <a:lnTo>
                    <a:pt x="14137" y="3778"/>
                  </a:lnTo>
                  <a:lnTo>
                    <a:pt x="4016" y="11156"/>
                  </a:lnTo>
                  <a:lnTo>
                    <a:pt x="0" y="22313"/>
                  </a:lnTo>
                  <a:lnTo>
                    <a:pt x="4016" y="31674"/>
                  </a:lnTo>
                  <a:lnTo>
                    <a:pt x="14137" y="41034"/>
                  </a:lnTo>
                  <a:lnTo>
                    <a:pt x="30041" y="42831"/>
                  </a:lnTo>
                  <a:lnTo>
                    <a:pt x="44259" y="41034"/>
                  </a:lnTo>
                  <a:lnTo>
                    <a:pt x="54380" y="31674"/>
                  </a:lnTo>
                  <a:lnTo>
                    <a:pt x="58396" y="22313"/>
                  </a:lnTo>
                  <a:close/>
                </a:path>
              </a:pathLst>
            </a:custGeom>
            <a:ln w="3175">
              <a:solidFill>
                <a:srgbClr val="000000"/>
              </a:solidFill>
            </a:ln>
          </p:spPr>
          <p:txBody>
            <a:bodyPr wrap="square" lIns="0" tIns="0" rIns="0" bIns="0" rtlCol="0"/>
            <a:lstStyle/>
            <a:p>
              <a:endParaRPr sz="1662"/>
            </a:p>
          </p:txBody>
        </p:sp>
        <p:sp>
          <p:nvSpPr>
            <p:cNvPr id="90" name="object 90"/>
            <p:cNvSpPr/>
            <p:nvPr/>
          </p:nvSpPr>
          <p:spPr>
            <a:xfrm>
              <a:off x="6440226" y="3039263"/>
              <a:ext cx="59055" cy="43180"/>
            </a:xfrm>
            <a:custGeom>
              <a:avLst/>
              <a:gdLst/>
              <a:ahLst/>
              <a:cxnLst/>
              <a:rect l="l" t="t" r="r" b="b"/>
              <a:pathLst>
                <a:path w="59054" h="43180">
                  <a:moveTo>
                    <a:pt x="58477" y="22321"/>
                  </a:moveTo>
                  <a:lnTo>
                    <a:pt x="54380" y="11156"/>
                  </a:lnTo>
                  <a:lnTo>
                    <a:pt x="44339" y="3778"/>
                  </a:lnTo>
                  <a:lnTo>
                    <a:pt x="30122" y="0"/>
                  </a:lnTo>
                  <a:lnTo>
                    <a:pt x="14217" y="3778"/>
                  </a:lnTo>
                  <a:lnTo>
                    <a:pt x="4096" y="11156"/>
                  </a:lnTo>
                  <a:lnTo>
                    <a:pt x="0" y="22321"/>
                  </a:lnTo>
                  <a:lnTo>
                    <a:pt x="4096" y="31674"/>
                  </a:lnTo>
                  <a:lnTo>
                    <a:pt x="14217" y="41034"/>
                  </a:lnTo>
                  <a:lnTo>
                    <a:pt x="30122" y="42838"/>
                  </a:lnTo>
                  <a:lnTo>
                    <a:pt x="44339" y="41034"/>
                  </a:lnTo>
                  <a:lnTo>
                    <a:pt x="54380" y="31674"/>
                  </a:lnTo>
                  <a:lnTo>
                    <a:pt x="58477" y="22321"/>
                  </a:lnTo>
                </a:path>
              </a:pathLst>
            </a:custGeom>
            <a:ln w="11449">
              <a:solidFill>
                <a:srgbClr val="000000"/>
              </a:solidFill>
            </a:ln>
          </p:spPr>
          <p:txBody>
            <a:bodyPr wrap="square" lIns="0" tIns="0" rIns="0" bIns="0" rtlCol="0"/>
            <a:lstStyle/>
            <a:p>
              <a:endParaRPr sz="1662"/>
            </a:p>
          </p:txBody>
        </p:sp>
        <p:sp>
          <p:nvSpPr>
            <p:cNvPr id="91" name="object 91"/>
            <p:cNvSpPr/>
            <p:nvPr/>
          </p:nvSpPr>
          <p:spPr>
            <a:xfrm>
              <a:off x="6553004" y="2795830"/>
              <a:ext cx="56515" cy="43180"/>
            </a:xfrm>
            <a:custGeom>
              <a:avLst/>
              <a:gdLst/>
              <a:ahLst/>
              <a:cxnLst/>
              <a:rect l="l" t="t" r="r" b="b"/>
              <a:pathLst>
                <a:path w="56515" h="43180">
                  <a:moveTo>
                    <a:pt x="28194" y="0"/>
                  </a:moveTo>
                  <a:lnTo>
                    <a:pt x="14217" y="1796"/>
                  </a:lnTo>
                  <a:lnTo>
                    <a:pt x="1927" y="9360"/>
                  </a:lnTo>
                  <a:lnTo>
                    <a:pt x="0" y="20517"/>
                  </a:lnTo>
                  <a:lnTo>
                    <a:pt x="1927" y="31674"/>
                  </a:lnTo>
                  <a:lnTo>
                    <a:pt x="14217" y="39060"/>
                  </a:lnTo>
                  <a:lnTo>
                    <a:pt x="28194" y="42838"/>
                  </a:lnTo>
                  <a:lnTo>
                    <a:pt x="42331" y="39060"/>
                  </a:lnTo>
                  <a:lnTo>
                    <a:pt x="52452" y="31674"/>
                  </a:lnTo>
                  <a:lnTo>
                    <a:pt x="56308" y="20517"/>
                  </a:lnTo>
                  <a:lnTo>
                    <a:pt x="52452" y="9360"/>
                  </a:lnTo>
                  <a:lnTo>
                    <a:pt x="42331" y="1796"/>
                  </a:lnTo>
                  <a:lnTo>
                    <a:pt x="28194" y="0"/>
                  </a:lnTo>
                  <a:close/>
                </a:path>
              </a:pathLst>
            </a:custGeom>
            <a:solidFill>
              <a:srgbClr val="000000"/>
            </a:solidFill>
          </p:spPr>
          <p:txBody>
            <a:bodyPr wrap="square" lIns="0" tIns="0" rIns="0" bIns="0" rtlCol="0"/>
            <a:lstStyle/>
            <a:p>
              <a:endParaRPr sz="1662"/>
            </a:p>
          </p:txBody>
        </p:sp>
        <p:sp>
          <p:nvSpPr>
            <p:cNvPr id="92" name="object 92"/>
            <p:cNvSpPr/>
            <p:nvPr/>
          </p:nvSpPr>
          <p:spPr>
            <a:xfrm>
              <a:off x="6553004" y="2795830"/>
              <a:ext cx="56515" cy="43180"/>
            </a:xfrm>
            <a:custGeom>
              <a:avLst/>
              <a:gdLst/>
              <a:ahLst/>
              <a:cxnLst/>
              <a:rect l="l" t="t" r="r" b="b"/>
              <a:pathLst>
                <a:path w="56515" h="43180">
                  <a:moveTo>
                    <a:pt x="56308" y="20517"/>
                  </a:moveTo>
                  <a:lnTo>
                    <a:pt x="52452" y="9360"/>
                  </a:lnTo>
                  <a:lnTo>
                    <a:pt x="42331" y="1796"/>
                  </a:lnTo>
                  <a:lnTo>
                    <a:pt x="28194" y="0"/>
                  </a:lnTo>
                  <a:lnTo>
                    <a:pt x="14217" y="1796"/>
                  </a:lnTo>
                  <a:lnTo>
                    <a:pt x="1927" y="9360"/>
                  </a:lnTo>
                  <a:lnTo>
                    <a:pt x="0" y="20517"/>
                  </a:lnTo>
                  <a:lnTo>
                    <a:pt x="1927" y="31674"/>
                  </a:lnTo>
                  <a:lnTo>
                    <a:pt x="14217" y="39060"/>
                  </a:lnTo>
                  <a:lnTo>
                    <a:pt x="28194" y="42838"/>
                  </a:lnTo>
                  <a:lnTo>
                    <a:pt x="42331" y="39060"/>
                  </a:lnTo>
                  <a:lnTo>
                    <a:pt x="52452" y="31674"/>
                  </a:lnTo>
                  <a:lnTo>
                    <a:pt x="56308" y="20517"/>
                  </a:lnTo>
                  <a:close/>
                </a:path>
              </a:pathLst>
            </a:custGeom>
            <a:ln w="3175">
              <a:solidFill>
                <a:srgbClr val="000000"/>
              </a:solidFill>
            </a:ln>
          </p:spPr>
          <p:txBody>
            <a:bodyPr wrap="square" lIns="0" tIns="0" rIns="0" bIns="0" rtlCol="0"/>
            <a:lstStyle/>
            <a:p>
              <a:endParaRPr sz="1662"/>
            </a:p>
          </p:txBody>
        </p:sp>
        <p:sp>
          <p:nvSpPr>
            <p:cNvPr id="93" name="object 93"/>
            <p:cNvSpPr/>
            <p:nvPr/>
          </p:nvSpPr>
          <p:spPr>
            <a:xfrm>
              <a:off x="6550996" y="2793937"/>
              <a:ext cx="56515" cy="43180"/>
            </a:xfrm>
            <a:custGeom>
              <a:avLst/>
              <a:gdLst/>
              <a:ahLst/>
              <a:cxnLst/>
              <a:rect l="l" t="t" r="r" b="b"/>
              <a:pathLst>
                <a:path w="56515" h="43180">
                  <a:moveTo>
                    <a:pt x="56308" y="20524"/>
                  </a:moveTo>
                  <a:lnTo>
                    <a:pt x="52452" y="9360"/>
                  </a:lnTo>
                  <a:lnTo>
                    <a:pt x="42331" y="1803"/>
                  </a:lnTo>
                  <a:lnTo>
                    <a:pt x="28114" y="0"/>
                  </a:lnTo>
                  <a:lnTo>
                    <a:pt x="14137" y="1803"/>
                  </a:lnTo>
                  <a:lnTo>
                    <a:pt x="1927" y="9360"/>
                  </a:lnTo>
                  <a:lnTo>
                    <a:pt x="0" y="20524"/>
                  </a:lnTo>
                  <a:lnTo>
                    <a:pt x="1927" y="31681"/>
                  </a:lnTo>
                  <a:lnTo>
                    <a:pt x="14137" y="39060"/>
                  </a:lnTo>
                  <a:lnTo>
                    <a:pt x="28114" y="42838"/>
                  </a:lnTo>
                  <a:lnTo>
                    <a:pt x="42331" y="39060"/>
                  </a:lnTo>
                  <a:lnTo>
                    <a:pt x="52452" y="31681"/>
                  </a:lnTo>
                  <a:lnTo>
                    <a:pt x="56308" y="20524"/>
                  </a:lnTo>
                </a:path>
              </a:pathLst>
            </a:custGeom>
            <a:ln w="11465">
              <a:solidFill>
                <a:srgbClr val="000000"/>
              </a:solidFill>
            </a:ln>
          </p:spPr>
          <p:txBody>
            <a:bodyPr wrap="square" lIns="0" tIns="0" rIns="0" bIns="0" rtlCol="0"/>
            <a:lstStyle/>
            <a:p>
              <a:endParaRPr sz="1662"/>
            </a:p>
          </p:txBody>
        </p:sp>
        <p:sp>
          <p:nvSpPr>
            <p:cNvPr id="94" name="object 94"/>
            <p:cNvSpPr/>
            <p:nvPr/>
          </p:nvSpPr>
          <p:spPr>
            <a:xfrm>
              <a:off x="6273068" y="2881321"/>
              <a:ext cx="59055" cy="43180"/>
            </a:xfrm>
            <a:custGeom>
              <a:avLst/>
              <a:gdLst/>
              <a:ahLst/>
              <a:cxnLst/>
              <a:rect l="l" t="t" r="r" b="b"/>
              <a:pathLst>
                <a:path w="59054" h="43180">
                  <a:moveTo>
                    <a:pt x="30282" y="0"/>
                  </a:moveTo>
                  <a:lnTo>
                    <a:pt x="16145" y="1803"/>
                  </a:lnTo>
                  <a:lnTo>
                    <a:pt x="4096" y="11164"/>
                  </a:lnTo>
                  <a:lnTo>
                    <a:pt x="0" y="20517"/>
                  </a:lnTo>
                  <a:lnTo>
                    <a:pt x="4096" y="31681"/>
                  </a:lnTo>
                  <a:lnTo>
                    <a:pt x="16145" y="39060"/>
                  </a:lnTo>
                  <a:lnTo>
                    <a:pt x="30282" y="42838"/>
                  </a:lnTo>
                  <a:lnTo>
                    <a:pt x="44259" y="39060"/>
                  </a:lnTo>
                  <a:lnTo>
                    <a:pt x="54380" y="31681"/>
                  </a:lnTo>
                  <a:lnTo>
                    <a:pt x="58477" y="20517"/>
                  </a:lnTo>
                  <a:lnTo>
                    <a:pt x="54380" y="9360"/>
                  </a:lnTo>
                  <a:lnTo>
                    <a:pt x="44259" y="1803"/>
                  </a:lnTo>
                  <a:lnTo>
                    <a:pt x="30282" y="0"/>
                  </a:lnTo>
                  <a:close/>
                </a:path>
              </a:pathLst>
            </a:custGeom>
            <a:solidFill>
              <a:srgbClr val="000000"/>
            </a:solidFill>
          </p:spPr>
          <p:txBody>
            <a:bodyPr wrap="square" lIns="0" tIns="0" rIns="0" bIns="0" rtlCol="0"/>
            <a:lstStyle/>
            <a:p>
              <a:endParaRPr sz="1662"/>
            </a:p>
          </p:txBody>
        </p:sp>
        <p:sp>
          <p:nvSpPr>
            <p:cNvPr id="95" name="object 95"/>
            <p:cNvSpPr/>
            <p:nvPr/>
          </p:nvSpPr>
          <p:spPr>
            <a:xfrm>
              <a:off x="6273068" y="2881321"/>
              <a:ext cx="59055" cy="43180"/>
            </a:xfrm>
            <a:custGeom>
              <a:avLst/>
              <a:gdLst/>
              <a:ahLst/>
              <a:cxnLst/>
              <a:rect l="l" t="t" r="r" b="b"/>
              <a:pathLst>
                <a:path w="59054" h="43180">
                  <a:moveTo>
                    <a:pt x="58477" y="20517"/>
                  </a:moveTo>
                  <a:lnTo>
                    <a:pt x="54380" y="9360"/>
                  </a:lnTo>
                  <a:lnTo>
                    <a:pt x="44259" y="1803"/>
                  </a:lnTo>
                  <a:lnTo>
                    <a:pt x="30282" y="0"/>
                  </a:lnTo>
                  <a:lnTo>
                    <a:pt x="16145" y="1803"/>
                  </a:lnTo>
                  <a:lnTo>
                    <a:pt x="4096" y="11164"/>
                  </a:lnTo>
                  <a:lnTo>
                    <a:pt x="0" y="20517"/>
                  </a:lnTo>
                  <a:lnTo>
                    <a:pt x="4096" y="31681"/>
                  </a:lnTo>
                  <a:lnTo>
                    <a:pt x="16145" y="39060"/>
                  </a:lnTo>
                  <a:lnTo>
                    <a:pt x="30282" y="42838"/>
                  </a:lnTo>
                  <a:lnTo>
                    <a:pt x="44259" y="39060"/>
                  </a:lnTo>
                  <a:lnTo>
                    <a:pt x="54380" y="31681"/>
                  </a:lnTo>
                  <a:lnTo>
                    <a:pt x="58477" y="20517"/>
                  </a:lnTo>
                  <a:close/>
                </a:path>
              </a:pathLst>
            </a:custGeom>
            <a:ln w="3175">
              <a:solidFill>
                <a:srgbClr val="000000"/>
              </a:solidFill>
            </a:ln>
          </p:spPr>
          <p:txBody>
            <a:bodyPr wrap="square" lIns="0" tIns="0" rIns="0" bIns="0" rtlCol="0"/>
            <a:lstStyle/>
            <a:p>
              <a:endParaRPr sz="1662"/>
            </a:p>
          </p:txBody>
        </p:sp>
        <p:sp>
          <p:nvSpPr>
            <p:cNvPr id="96" name="object 96"/>
            <p:cNvSpPr/>
            <p:nvPr/>
          </p:nvSpPr>
          <p:spPr>
            <a:xfrm>
              <a:off x="6271060" y="2879436"/>
              <a:ext cx="59055" cy="43180"/>
            </a:xfrm>
            <a:custGeom>
              <a:avLst/>
              <a:gdLst/>
              <a:ahLst/>
              <a:cxnLst/>
              <a:rect l="l" t="t" r="r" b="b"/>
              <a:pathLst>
                <a:path w="59054" h="43180">
                  <a:moveTo>
                    <a:pt x="58477" y="20517"/>
                  </a:moveTo>
                  <a:lnTo>
                    <a:pt x="54380" y="9360"/>
                  </a:lnTo>
                  <a:lnTo>
                    <a:pt x="44259" y="1796"/>
                  </a:lnTo>
                  <a:lnTo>
                    <a:pt x="30282" y="0"/>
                  </a:lnTo>
                  <a:lnTo>
                    <a:pt x="16065" y="1796"/>
                  </a:lnTo>
                  <a:lnTo>
                    <a:pt x="4016" y="11156"/>
                  </a:lnTo>
                  <a:lnTo>
                    <a:pt x="0" y="20517"/>
                  </a:lnTo>
                  <a:lnTo>
                    <a:pt x="4016" y="31674"/>
                  </a:lnTo>
                  <a:lnTo>
                    <a:pt x="16065" y="39053"/>
                  </a:lnTo>
                  <a:lnTo>
                    <a:pt x="30282" y="42831"/>
                  </a:lnTo>
                  <a:lnTo>
                    <a:pt x="44259" y="39053"/>
                  </a:lnTo>
                  <a:lnTo>
                    <a:pt x="54380" y="31674"/>
                  </a:lnTo>
                  <a:lnTo>
                    <a:pt x="58477" y="20517"/>
                  </a:lnTo>
                </a:path>
              </a:pathLst>
            </a:custGeom>
            <a:ln w="11449">
              <a:solidFill>
                <a:srgbClr val="000000"/>
              </a:solidFill>
            </a:ln>
          </p:spPr>
          <p:txBody>
            <a:bodyPr wrap="square" lIns="0" tIns="0" rIns="0" bIns="0" rtlCol="0"/>
            <a:lstStyle/>
            <a:p>
              <a:endParaRPr sz="1662"/>
            </a:p>
          </p:txBody>
        </p:sp>
        <p:sp>
          <p:nvSpPr>
            <p:cNvPr id="97" name="object 97"/>
            <p:cNvSpPr/>
            <p:nvPr/>
          </p:nvSpPr>
          <p:spPr>
            <a:xfrm>
              <a:off x="6806754" y="2881322"/>
              <a:ext cx="58419" cy="43180"/>
            </a:xfrm>
            <a:custGeom>
              <a:avLst/>
              <a:gdLst/>
              <a:ahLst/>
              <a:cxnLst/>
              <a:rect l="l" t="t" r="r" b="b"/>
              <a:pathLst>
                <a:path w="58420" h="43180">
                  <a:moveTo>
                    <a:pt x="30282" y="0"/>
                  </a:moveTo>
                  <a:lnTo>
                    <a:pt x="16065" y="1803"/>
                  </a:lnTo>
                  <a:lnTo>
                    <a:pt x="4016" y="11164"/>
                  </a:lnTo>
                  <a:lnTo>
                    <a:pt x="0" y="20517"/>
                  </a:lnTo>
                  <a:lnTo>
                    <a:pt x="4016" y="31681"/>
                  </a:lnTo>
                  <a:lnTo>
                    <a:pt x="16065" y="39060"/>
                  </a:lnTo>
                  <a:lnTo>
                    <a:pt x="30282" y="42838"/>
                  </a:lnTo>
                  <a:lnTo>
                    <a:pt x="44259" y="39060"/>
                  </a:lnTo>
                  <a:lnTo>
                    <a:pt x="54380" y="31681"/>
                  </a:lnTo>
                  <a:lnTo>
                    <a:pt x="58396" y="20517"/>
                  </a:lnTo>
                  <a:lnTo>
                    <a:pt x="54380" y="9360"/>
                  </a:lnTo>
                  <a:lnTo>
                    <a:pt x="44259" y="1803"/>
                  </a:lnTo>
                  <a:lnTo>
                    <a:pt x="30282" y="0"/>
                  </a:lnTo>
                  <a:close/>
                </a:path>
              </a:pathLst>
            </a:custGeom>
            <a:solidFill>
              <a:srgbClr val="000000"/>
            </a:solidFill>
          </p:spPr>
          <p:txBody>
            <a:bodyPr wrap="square" lIns="0" tIns="0" rIns="0" bIns="0" rtlCol="0"/>
            <a:lstStyle/>
            <a:p>
              <a:endParaRPr sz="1662"/>
            </a:p>
          </p:txBody>
        </p:sp>
        <p:sp>
          <p:nvSpPr>
            <p:cNvPr id="98" name="object 98"/>
            <p:cNvSpPr/>
            <p:nvPr/>
          </p:nvSpPr>
          <p:spPr>
            <a:xfrm>
              <a:off x="6806754" y="2881322"/>
              <a:ext cx="58419" cy="43180"/>
            </a:xfrm>
            <a:custGeom>
              <a:avLst/>
              <a:gdLst/>
              <a:ahLst/>
              <a:cxnLst/>
              <a:rect l="l" t="t" r="r" b="b"/>
              <a:pathLst>
                <a:path w="58420" h="43180">
                  <a:moveTo>
                    <a:pt x="58396" y="20517"/>
                  </a:moveTo>
                  <a:lnTo>
                    <a:pt x="54380" y="9360"/>
                  </a:lnTo>
                  <a:lnTo>
                    <a:pt x="44259" y="1803"/>
                  </a:lnTo>
                  <a:lnTo>
                    <a:pt x="30282" y="0"/>
                  </a:lnTo>
                  <a:lnTo>
                    <a:pt x="16065" y="1803"/>
                  </a:lnTo>
                  <a:lnTo>
                    <a:pt x="4016" y="11164"/>
                  </a:lnTo>
                  <a:lnTo>
                    <a:pt x="0" y="20517"/>
                  </a:lnTo>
                  <a:lnTo>
                    <a:pt x="4016" y="31681"/>
                  </a:lnTo>
                  <a:lnTo>
                    <a:pt x="16065" y="39060"/>
                  </a:lnTo>
                  <a:lnTo>
                    <a:pt x="30282" y="42838"/>
                  </a:lnTo>
                  <a:lnTo>
                    <a:pt x="44259" y="39060"/>
                  </a:lnTo>
                  <a:lnTo>
                    <a:pt x="54380" y="31681"/>
                  </a:lnTo>
                  <a:lnTo>
                    <a:pt x="58396" y="20517"/>
                  </a:lnTo>
                  <a:close/>
                </a:path>
              </a:pathLst>
            </a:custGeom>
            <a:ln w="3175">
              <a:solidFill>
                <a:srgbClr val="000000"/>
              </a:solidFill>
            </a:ln>
          </p:spPr>
          <p:txBody>
            <a:bodyPr wrap="square" lIns="0" tIns="0" rIns="0" bIns="0" rtlCol="0"/>
            <a:lstStyle/>
            <a:p>
              <a:endParaRPr sz="1662"/>
            </a:p>
          </p:txBody>
        </p:sp>
        <p:sp>
          <p:nvSpPr>
            <p:cNvPr id="99" name="object 99"/>
            <p:cNvSpPr/>
            <p:nvPr/>
          </p:nvSpPr>
          <p:spPr>
            <a:xfrm>
              <a:off x="6804665" y="2879436"/>
              <a:ext cx="59055" cy="43180"/>
            </a:xfrm>
            <a:custGeom>
              <a:avLst/>
              <a:gdLst/>
              <a:ahLst/>
              <a:cxnLst/>
              <a:rect l="l" t="t" r="r" b="b"/>
              <a:pathLst>
                <a:path w="59054" h="43180">
                  <a:moveTo>
                    <a:pt x="58477" y="20517"/>
                  </a:moveTo>
                  <a:lnTo>
                    <a:pt x="54380" y="9360"/>
                  </a:lnTo>
                  <a:lnTo>
                    <a:pt x="44339" y="1796"/>
                  </a:lnTo>
                  <a:lnTo>
                    <a:pt x="30282" y="0"/>
                  </a:lnTo>
                  <a:lnTo>
                    <a:pt x="16145" y="1796"/>
                  </a:lnTo>
                  <a:lnTo>
                    <a:pt x="4096" y="11156"/>
                  </a:lnTo>
                  <a:lnTo>
                    <a:pt x="0" y="20517"/>
                  </a:lnTo>
                  <a:lnTo>
                    <a:pt x="4096" y="31674"/>
                  </a:lnTo>
                  <a:lnTo>
                    <a:pt x="16145" y="39053"/>
                  </a:lnTo>
                  <a:lnTo>
                    <a:pt x="30282" y="42831"/>
                  </a:lnTo>
                  <a:lnTo>
                    <a:pt x="44339" y="39053"/>
                  </a:lnTo>
                  <a:lnTo>
                    <a:pt x="54380" y="31674"/>
                  </a:lnTo>
                  <a:lnTo>
                    <a:pt x="58477" y="20517"/>
                  </a:lnTo>
                </a:path>
              </a:pathLst>
            </a:custGeom>
            <a:ln w="11449">
              <a:solidFill>
                <a:srgbClr val="000000"/>
              </a:solidFill>
            </a:ln>
          </p:spPr>
          <p:txBody>
            <a:bodyPr wrap="square" lIns="0" tIns="0" rIns="0" bIns="0" rtlCol="0"/>
            <a:lstStyle/>
            <a:p>
              <a:endParaRPr sz="1662"/>
            </a:p>
          </p:txBody>
        </p:sp>
        <p:sp>
          <p:nvSpPr>
            <p:cNvPr id="100" name="object 100"/>
            <p:cNvSpPr/>
            <p:nvPr/>
          </p:nvSpPr>
          <p:spPr>
            <a:xfrm>
              <a:off x="6853182" y="3063470"/>
              <a:ext cx="58419" cy="43180"/>
            </a:xfrm>
            <a:custGeom>
              <a:avLst/>
              <a:gdLst/>
              <a:ahLst/>
              <a:cxnLst/>
              <a:rect l="l" t="t" r="r" b="b"/>
              <a:pathLst>
                <a:path w="58420" h="43180">
                  <a:moveTo>
                    <a:pt x="30041" y="0"/>
                  </a:moveTo>
                  <a:lnTo>
                    <a:pt x="16065" y="1981"/>
                  </a:lnTo>
                  <a:lnTo>
                    <a:pt x="3855" y="9360"/>
                  </a:lnTo>
                  <a:lnTo>
                    <a:pt x="0" y="20517"/>
                  </a:lnTo>
                  <a:lnTo>
                    <a:pt x="3855" y="31681"/>
                  </a:lnTo>
                  <a:lnTo>
                    <a:pt x="16065" y="39060"/>
                  </a:lnTo>
                  <a:lnTo>
                    <a:pt x="30041" y="42838"/>
                  </a:lnTo>
                  <a:lnTo>
                    <a:pt x="44259" y="39060"/>
                  </a:lnTo>
                  <a:lnTo>
                    <a:pt x="54380" y="31681"/>
                  </a:lnTo>
                  <a:lnTo>
                    <a:pt x="58236" y="20517"/>
                  </a:lnTo>
                  <a:lnTo>
                    <a:pt x="54380" y="9360"/>
                  </a:lnTo>
                  <a:lnTo>
                    <a:pt x="44259" y="1981"/>
                  </a:lnTo>
                  <a:lnTo>
                    <a:pt x="30041" y="0"/>
                  </a:lnTo>
                  <a:close/>
                </a:path>
              </a:pathLst>
            </a:custGeom>
            <a:solidFill>
              <a:srgbClr val="000000"/>
            </a:solidFill>
          </p:spPr>
          <p:txBody>
            <a:bodyPr wrap="square" lIns="0" tIns="0" rIns="0" bIns="0" rtlCol="0"/>
            <a:lstStyle/>
            <a:p>
              <a:endParaRPr sz="1662"/>
            </a:p>
          </p:txBody>
        </p:sp>
        <p:sp>
          <p:nvSpPr>
            <p:cNvPr id="101" name="object 101"/>
            <p:cNvSpPr/>
            <p:nvPr/>
          </p:nvSpPr>
          <p:spPr>
            <a:xfrm>
              <a:off x="6853182" y="3063470"/>
              <a:ext cx="58419" cy="43180"/>
            </a:xfrm>
            <a:custGeom>
              <a:avLst/>
              <a:gdLst/>
              <a:ahLst/>
              <a:cxnLst/>
              <a:rect l="l" t="t" r="r" b="b"/>
              <a:pathLst>
                <a:path w="58420" h="43180">
                  <a:moveTo>
                    <a:pt x="58236" y="20517"/>
                  </a:moveTo>
                  <a:lnTo>
                    <a:pt x="54380" y="9360"/>
                  </a:lnTo>
                  <a:lnTo>
                    <a:pt x="44259" y="1981"/>
                  </a:lnTo>
                  <a:lnTo>
                    <a:pt x="30041" y="0"/>
                  </a:lnTo>
                  <a:lnTo>
                    <a:pt x="16065" y="1981"/>
                  </a:lnTo>
                  <a:lnTo>
                    <a:pt x="3855" y="9360"/>
                  </a:lnTo>
                  <a:lnTo>
                    <a:pt x="0" y="20517"/>
                  </a:lnTo>
                  <a:lnTo>
                    <a:pt x="3855" y="31681"/>
                  </a:lnTo>
                  <a:lnTo>
                    <a:pt x="16065" y="39060"/>
                  </a:lnTo>
                  <a:lnTo>
                    <a:pt x="30041" y="42838"/>
                  </a:lnTo>
                  <a:lnTo>
                    <a:pt x="44259" y="39060"/>
                  </a:lnTo>
                  <a:lnTo>
                    <a:pt x="54380" y="31681"/>
                  </a:lnTo>
                  <a:lnTo>
                    <a:pt x="58236" y="20517"/>
                  </a:lnTo>
                  <a:close/>
                </a:path>
              </a:pathLst>
            </a:custGeom>
            <a:ln w="3175">
              <a:solidFill>
                <a:srgbClr val="000000"/>
              </a:solidFill>
            </a:ln>
          </p:spPr>
          <p:txBody>
            <a:bodyPr wrap="square" lIns="0" tIns="0" rIns="0" bIns="0" rtlCol="0"/>
            <a:lstStyle/>
            <a:p>
              <a:endParaRPr sz="1662"/>
            </a:p>
          </p:txBody>
        </p:sp>
        <p:sp>
          <p:nvSpPr>
            <p:cNvPr id="102" name="object 102"/>
            <p:cNvSpPr/>
            <p:nvPr/>
          </p:nvSpPr>
          <p:spPr>
            <a:xfrm>
              <a:off x="6851094" y="3061585"/>
              <a:ext cx="58419" cy="43180"/>
            </a:xfrm>
            <a:custGeom>
              <a:avLst/>
              <a:gdLst/>
              <a:ahLst/>
              <a:cxnLst/>
              <a:rect l="l" t="t" r="r" b="b"/>
              <a:pathLst>
                <a:path w="58420" h="43180">
                  <a:moveTo>
                    <a:pt x="58316" y="20517"/>
                  </a:moveTo>
                  <a:lnTo>
                    <a:pt x="54380" y="9353"/>
                  </a:lnTo>
                  <a:lnTo>
                    <a:pt x="44339" y="1974"/>
                  </a:lnTo>
                  <a:lnTo>
                    <a:pt x="30122" y="0"/>
                  </a:lnTo>
                  <a:lnTo>
                    <a:pt x="16145" y="1974"/>
                  </a:lnTo>
                  <a:lnTo>
                    <a:pt x="3935" y="9353"/>
                  </a:lnTo>
                  <a:lnTo>
                    <a:pt x="0" y="20517"/>
                  </a:lnTo>
                  <a:lnTo>
                    <a:pt x="3935" y="31674"/>
                  </a:lnTo>
                  <a:lnTo>
                    <a:pt x="16145" y="39053"/>
                  </a:lnTo>
                  <a:lnTo>
                    <a:pt x="30122" y="42831"/>
                  </a:lnTo>
                  <a:lnTo>
                    <a:pt x="44339" y="39053"/>
                  </a:lnTo>
                  <a:lnTo>
                    <a:pt x="54380" y="31674"/>
                  </a:lnTo>
                  <a:lnTo>
                    <a:pt x="58316" y="20517"/>
                  </a:lnTo>
                </a:path>
              </a:pathLst>
            </a:custGeom>
            <a:ln w="11450">
              <a:solidFill>
                <a:srgbClr val="000000"/>
              </a:solidFill>
            </a:ln>
          </p:spPr>
          <p:txBody>
            <a:bodyPr wrap="square" lIns="0" tIns="0" rIns="0" bIns="0" rtlCol="0"/>
            <a:lstStyle/>
            <a:p>
              <a:endParaRPr sz="1662"/>
            </a:p>
          </p:txBody>
        </p:sp>
        <p:sp>
          <p:nvSpPr>
            <p:cNvPr id="103" name="object 103"/>
            <p:cNvSpPr/>
            <p:nvPr/>
          </p:nvSpPr>
          <p:spPr>
            <a:xfrm>
              <a:off x="5683090" y="2613673"/>
              <a:ext cx="56515" cy="43180"/>
            </a:xfrm>
            <a:custGeom>
              <a:avLst/>
              <a:gdLst/>
              <a:ahLst/>
              <a:cxnLst/>
              <a:rect l="l" t="t" r="r" b="b"/>
              <a:pathLst>
                <a:path w="56514" h="43180">
                  <a:moveTo>
                    <a:pt x="28170" y="0"/>
                  </a:moveTo>
                  <a:lnTo>
                    <a:pt x="13992" y="1781"/>
                  </a:lnTo>
                  <a:lnTo>
                    <a:pt x="1943" y="11134"/>
                  </a:lnTo>
                  <a:lnTo>
                    <a:pt x="0" y="20339"/>
                  </a:lnTo>
                  <a:lnTo>
                    <a:pt x="1943" y="31474"/>
                  </a:lnTo>
                  <a:lnTo>
                    <a:pt x="13992" y="39045"/>
                  </a:lnTo>
                  <a:lnTo>
                    <a:pt x="28170" y="42668"/>
                  </a:lnTo>
                  <a:lnTo>
                    <a:pt x="42347" y="39045"/>
                  </a:lnTo>
                  <a:lnTo>
                    <a:pt x="52260" y="31474"/>
                  </a:lnTo>
                  <a:lnTo>
                    <a:pt x="56340" y="20339"/>
                  </a:lnTo>
                  <a:lnTo>
                    <a:pt x="52260" y="9204"/>
                  </a:lnTo>
                  <a:lnTo>
                    <a:pt x="42347" y="1781"/>
                  </a:lnTo>
                  <a:lnTo>
                    <a:pt x="28170" y="0"/>
                  </a:lnTo>
                  <a:close/>
                </a:path>
              </a:pathLst>
            </a:custGeom>
            <a:solidFill>
              <a:srgbClr val="000000"/>
            </a:solidFill>
          </p:spPr>
          <p:txBody>
            <a:bodyPr wrap="square" lIns="0" tIns="0" rIns="0" bIns="0" rtlCol="0"/>
            <a:lstStyle/>
            <a:p>
              <a:endParaRPr sz="1662"/>
            </a:p>
          </p:txBody>
        </p:sp>
        <p:sp>
          <p:nvSpPr>
            <p:cNvPr id="104" name="object 104"/>
            <p:cNvSpPr/>
            <p:nvPr/>
          </p:nvSpPr>
          <p:spPr>
            <a:xfrm>
              <a:off x="5683090" y="2613673"/>
              <a:ext cx="56515" cy="43180"/>
            </a:xfrm>
            <a:custGeom>
              <a:avLst/>
              <a:gdLst/>
              <a:ahLst/>
              <a:cxnLst/>
              <a:rect l="l" t="t" r="r" b="b"/>
              <a:pathLst>
                <a:path w="56514" h="43180">
                  <a:moveTo>
                    <a:pt x="56340" y="20339"/>
                  </a:moveTo>
                  <a:lnTo>
                    <a:pt x="52260" y="9204"/>
                  </a:lnTo>
                  <a:lnTo>
                    <a:pt x="42347" y="1781"/>
                  </a:lnTo>
                  <a:lnTo>
                    <a:pt x="28170" y="0"/>
                  </a:lnTo>
                  <a:lnTo>
                    <a:pt x="13992" y="1781"/>
                  </a:lnTo>
                  <a:lnTo>
                    <a:pt x="1943" y="11134"/>
                  </a:lnTo>
                  <a:lnTo>
                    <a:pt x="0" y="20339"/>
                  </a:lnTo>
                  <a:lnTo>
                    <a:pt x="1943" y="31474"/>
                  </a:lnTo>
                  <a:lnTo>
                    <a:pt x="13992" y="39045"/>
                  </a:lnTo>
                  <a:lnTo>
                    <a:pt x="28170" y="42668"/>
                  </a:lnTo>
                  <a:lnTo>
                    <a:pt x="42347" y="39045"/>
                  </a:lnTo>
                  <a:lnTo>
                    <a:pt x="52260" y="31474"/>
                  </a:lnTo>
                  <a:lnTo>
                    <a:pt x="56340" y="20339"/>
                  </a:lnTo>
                  <a:close/>
                </a:path>
              </a:pathLst>
            </a:custGeom>
            <a:ln w="3175">
              <a:solidFill>
                <a:srgbClr val="000000"/>
              </a:solidFill>
            </a:ln>
          </p:spPr>
          <p:txBody>
            <a:bodyPr wrap="square" lIns="0" tIns="0" rIns="0" bIns="0" rtlCol="0"/>
            <a:lstStyle/>
            <a:p>
              <a:endParaRPr sz="1662"/>
            </a:p>
          </p:txBody>
        </p:sp>
        <p:sp>
          <p:nvSpPr>
            <p:cNvPr id="105" name="object 105"/>
            <p:cNvSpPr/>
            <p:nvPr/>
          </p:nvSpPr>
          <p:spPr>
            <a:xfrm>
              <a:off x="5681050" y="2611818"/>
              <a:ext cx="56515" cy="43180"/>
            </a:xfrm>
            <a:custGeom>
              <a:avLst/>
              <a:gdLst/>
              <a:ahLst/>
              <a:cxnLst/>
              <a:rect l="l" t="t" r="r" b="b"/>
              <a:pathLst>
                <a:path w="56514" h="43180">
                  <a:moveTo>
                    <a:pt x="56340" y="20339"/>
                  </a:moveTo>
                  <a:lnTo>
                    <a:pt x="52260" y="9130"/>
                  </a:lnTo>
                  <a:lnTo>
                    <a:pt x="42355" y="1781"/>
                  </a:lnTo>
                  <a:lnTo>
                    <a:pt x="28170" y="0"/>
                  </a:lnTo>
                  <a:lnTo>
                    <a:pt x="13992" y="1781"/>
                  </a:lnTo>
                  <a:lnTo>
                    <a:pt x="1943" y="11134"/>
                  </a:lnTo>
                  <a:lnTo>
                    <a:pt x="0" y="20339"/>
                  </a:lnTo>
                  <a:lnTo>
                    <a:pt x="1943" y="31474"/>
                  </a:lnTo>
                  <a:lnTo>
                    <a:pt x="13992" y="39045"/>
                  </a:lnTo>
                  <a:lnTo>
                    <a:pt x="28170" y="42608"/>
                  </a:lnTo>
                  <a:lnTo>
                    <a:pt x="42355" y="39045"/>
                  </a:lnTo>
                  <a:lnTo>
                    <a:pt x="52260" y="31474"/>
                  </a:lnTo>
                  <a:lnTo>
                    <a:pt x="56340" y="20339"/>
                  </a:lnTo>
                </a:path>
              </a:pathLst>
            </a:custGeom>
            <a:ln w="11462">
              <a:solidFill>
                <a:srgbClr val="000000"/>
              </a:solidFill>
            </a:ln>
          </p:spPr>
          <p:txBody>
            <a:bodyPr wrap="square" lIns="0" tIns="0" rIns="0" bIns="0" rtlCol="0"/>
            <a:lstStyle/>
            <a:p>
              <a:endParaRPr sz="1662"/>
            </a:p>
          </p:txBody>
        </p:sp>
        <p:sp>
          <p:nvSpPr>
            <p:cNvPr id="106" name="object 106"/>
            <p:cNvSpPr/>
            <p:nvPr/>
          </p:nvSpPr>
          <p:spPr>
            <a:xfrm>
              <a:off x="6951822" y="2864582"/>
              <a:ext cx="58419" cy="43180"/>
            </a:xfrm>
            <a:custGeom>
              <a:avLst/>
              <a:gdLst/>
              <a:ahLst/>
              <a:cxnLst/>
              <a:rect l="l" t="t" r="r" b="b"/>
              <a:pathLst>
                <a:path w="58420" h="43180">
                  <a:moveTo>
                    <a:pt x="30122" y="0"/>
                  </a:moveTo>
                  <a:lnTo>
                    <a:pt x="16145" y="3785"/>
                  </a:lnTo>
                  <a:lnTo>
                    <a:pt x="3855" y="11164"/>
                  </a:lnTo>
                  <a:lnTo>
                    <a:pt x="0" y="22321"/>
                  </a:lnTo>
                  <a:lnTo>
                    <a:pt x="3855" y="31681"/>
                  </a:lnTo>
                  <a:lnTo>
                    <a:pt x="16145" y="40856"/>
                  </a:lnTo>
                  <a:lnTo>
                    <a:pt x="30122" y="42838"/>
                  </a:lnTo>
                  <a:lnTo>
                    <a:pt x="44339" y="39060"/>
                  </a:lnTo>
                  <a:lnTo>
                    <a:pt x="54380" y="31681"/>
                  </a:lnTo>
                  <a:lnTo>
                    <a:pt x="58316" y="22321"/>
                  </a:lnTo>
                  <a:lnTo>
                    <a:pt x="54380" y="11164"/>
                  </a:lnTo>
                  <a:lnTo>
                    <a:pt x="44339" y="3785"/>
                  </a:lnTo>
                  <a:lnTo>
                    <a:pt x="30122" y="0"/>
                  </a:lnTo>
                  <a:close/>
                </a:path>
              </a:pathLst>
            </a:custGeom>
            <a:solidFill>
              <a:srgbClr val="000000"/>
            </a:solidFill>
          </p:spPr>
          <p:txBody>
            <a:bodyPr wrap="square" lIns="0" tIns="0" rIns="0" bIns="0" rtlCol="0"/>
            <a:lstStyle/>
            <a:p>
              <a:endParaRPr sz="1662"/>
            </a:p>
          </p:txBody>
        </p:sp>
        <p:sp>
          <p:nvSpPr>
            <p:cNvPr id="107" name="object 107"/>
            <p:cNvSpPr/>
            <p:nvPr/>
          </p:nvSpPr>
          <p:spPr>
            <a:xfrm>
              <a:off x="6951822" y="2864582"/>
              <a:ext cx="58419" cy="43180"/>
            </a:xfrm>
            <a:custGeom>
              <a:avLst/>
              <a:gdLst/>
              <a:ahLst/>
              <a:cxnLst/>
              <a:rect l="l" t="t" r="r" b="b"/>
              <a:pathLst>
                <a:path w="58420" h="43180">
                  <a:moveTo>
                    <a:pt x="58316" y="22321"/>
                  </a:moveTo>
                  <a:lnTo>
                    <a:pt x="54380" y="11164"/>
                  </a:lnTo>
                  <a:lnTo>
                    <a:pt x="44339" y="3785"/>
                  </a:lnTo>
                  <a:lnTo>
                    <a:pt x="30122" y="0"/>
                  </a:lnTo>
                  <a:lnTo>
                    <a:pt x="16145" y="3785"/>
                  </a:lnTo>
                  <a:lnTo>
                    <a:pt x="3855" y="11164"/>
                  </a:lnTo>
                  <a:lnTo>
                    <a:pt x="0" y="22321"/>
                  </a:lnTo>
                  <a:lnTo>
                    <a:pt x="3855" y="31681"/>
                  </a:lnTo>
                  <a:lnTo>
                    <a:pt x="16145" y="40856"/>
                  </a:lnTo>
                  <a:lnTo>
                    <a:pt x="30122" y="42838"/>
                  </a:lnTo>
                  <a:lnTo>
                    <a:pt x="44339" y="39060"/>
                  </a:lnTo>
                  <a:lnTo>
                    <a:pt x="54380" y="31681"/>
                  </a:lnTo>
                  <a:lnTo>
                    <a:pt x="58316" y="22321"/>
                  </a:lnTo>
                  <a:close/>
                </a:path>
              </a:pathLst>
            </a:custGeom>
            <a:ln w="3175">
              <a:solidFill>
                <a:srgbClr val="000000"/>
              </a:solidFill>
            </a:ln>
          </p:spPr>
          <p:txBody>
            <a:bodyPr wrap="square" lIns="0" tIns="0" rIns="0" bIns="0" rtlCol="0"/>
            <a:lstStyle/>
            <a:p>
              <a:endParaRPr sz="1662"/>
            </a:p>
          </p:txBody>
        </p:sp>
        <p:sp>
          <p:nvSpPr>
            <p:cNvPr id="108" name="object 108"/>
            <p:cNvSpPr/>
            <p:nvPr/>
          </p:nvSpPr>
          <p:spPr>
            <a:xfrm>
              <a:off x="6949814" y="2862697"/>
              <a:ext cx="58419" cy="43180"/>
            </a:xfrm>
            <a:custGeom>
              <a:avLst/>
              <a:gdLst/>
              <a:ahLst/>
              <a:cxnLst/>
              <a:rect l="l" t="t" r="r" b="b"/>
              <a:pathLst>
                <a:path w="58420" h="43180">
                  <a:moveTo>
                    <a:pt x="58236" y="22313"/>
                  </a:moveTo>
                  <a:lnTo>
                    <a:pt x="54380" y="11156"/>
                  </a:lnTo>
                  <a:lnTo>
                    <a:pt x="44259" y="3778"/>
                  </a:lnTo>
                  <a:lnTo>
                    <a:pt x="30122" y="0"/>
                  </a:lnTo>
                  <a:lnTo>
                    <a:pt x="16065" y="3778"/>
                  </a:lnTo>
                  <a:lnTo>
                    <a:pt x="3855" y="11156"/>
                  </a:lnTo>
                  <a:lnTo>
                    <a:pt x="0" y="22313"/>
                  </a:lnTo>
                  <a:lnTo>
                    <a:pt x="3855" y="31674"/>
                  </a:lnTo>
                  <a:lnTo>
                    <a:pt x="16065" y="40856"/>
                  </a:lnTo>
                  <a:lnTo>
                    <a:pt x="30122" y="42838"/>
                  </a:lnTo>
                  <a:lnTo>
                    <a:pt x="44259" y="39053"/>
                  </a:lnTo>
                  <a:lnTo>
                    <a:pt x="54380" y="31674"/>
                  </a:lnTo>
                  <a:lnTo>
                    <a:pt x="58236" y="22313"/>
                  </a:lnTo>
                </a:path>
              </a:pathLst>
            </a:custGeom>
            <a:ln w="11451">
              <a:solidFill>
                <a:srgbClr val="000000"/>
              </a:solidFill>
            </a:ln>
          </p:spPr>
          <p:txBody>
            <a:bodyPr wrap="square" lIns="0" tIns="0" rIns="0" bIns="0" rtlCol="0"/>
            <a:lstStyle/>
            <a:p>
              <a:endParaRPr sz="1662"/>
            </a:p>
          </p:txBody>
        </p:sp>
        <p:sp>
          <p:nvSpPr>
            <p:cNvPr id="109" name="object 109"/>
            <p:cNvSpPr/>
            <p:nvPr/>
          </p:nvSpPr>
          <p:spPr>
            <a:xfrm>
              <a:off x="6383838" y="2665695"/>
              <a:ext cx="59055" cy="43180"/>
            </a:xfrm>
            <a:custGeom>
              <a:avLst/>
              <a:gdLst/>
              <a:ahLst/>
              <a:cxnLst/>
              <a:rect l="l" t="t" r="r" b="b"/>
              <a:pathLst>
                <a:path w="59054" h="43180">
                  <a:moveTo>
                    <a:pt x="30282" y="0"/>
                  </a:moveTo>
                  <a:lnTo>
                    <a:pt x="14137" y="3785"/>
                  </a:lnTo>
                  <a:lnTo>
                    <a:pt x="4016" y="11164"/>
                  </a:lnTo>
                  <a:lnTo>
                    <a:pt x="0" y="22321"/>
                  </a:lnTo>
                  <a:lnTo>
                    <a:pt x="4016" y="33478"/>
                  </a:lnTo>
                  <a:lnTo>
                    <a:pt x="14137" y="40864"/>
                  </a:lnTo>
                  <a:lnTo>
                    <a:pt x="30282" y="42838"/>
                  </a:lnTo>
                  <a:lnTo>
                    <a:pt x="44259" y="40864"/>
                  </a:lnTo>
                  <a:lnTo>
                    <a:pt x="54380" y="33478"/>
                  </a:lnTo>
                  <a:lnTo>
                    <a:pt x="58477" y="22321"/>
                  </a:lnTo>
                  <a:lnTo>
                    <a:pt x="54380" y="11164"/>
                  </a:lnTo>
                  <a:lnTo>
                    <a:pt x="44259" y="3785"/>
                  </a:lnTo>
                  <a:lnTo>
                    <a:pt x="30282" y="0"/>
                  </a:lnTo>
                  <a:close/>
                </a:path>
              </a:pathLst>
            </a:custGeom>
            <a:solidFill>
              <a:srgbClr val="000000"/>
            </a:solidFill>
          </p:spPr>
          <p:txBody>
            <a:bodyPr wrap="square" lIns="0" tIns="0" rIns="0" bIns="0" rtlCol="0"/>
            <a:lstStyle/>
            <a:p>
              <a:endParaRPr sz="1662"/>
            </a:p>
          </p:txBody>
        </p:sp>
        <p:sp>
          <p:nvSpPr>
            <p:cNvPr id="110" name="object 110"/>
            <p:cNvSpPr/>
            <p:nvPr/>
          </p:nvSpPr>
          <p:spPr>
            <a:xfrm>
              <a:off x="6383838" y="2665695"/>
              <a:ext cx="59055" cy="43180"/>
            </a:xfrm>
            <a:custGeom>
              <a:avLst/>
              <a:gdLst/>
              <a:ahLst/>
              <a:cxnLst/>
              <a:rect l="l" t="t" r="r" b="b"/>
              <a:pathLst>
                <a:path w="59054" h="43180">
                  <a:moveTo>
                    <a:pt x="58477" y="22321"/>
                  </a:moveTo>
                  <a:lnTo>
                    <a:pt x="54380" y="11164"/>
                  </a:lnTo>
                  <a:lnTo>
                    <a:pt x="44259" y="3785"/>
                  </a:lnTo>
                  <a:lnTo>
                    <a:pt x="30282" y="0"/>
                  </a:lnTo>
                  <a:lnTo>
                    <a:pt x="14137" y="3785"/>
                  </a:lnTo>
                  <a:lnTo>
                    <a:pt x="4016" y="11164"/>
                  </a:lnTo>
                  <a:lnTo>
                    <a:pt x="0" y="22321"/>
                  </a:lnTo>
                  <a:lnTo>
                    <a:pt x="4016" y="33478"/>
                  </a:lnTo>
                  <a:lnTo>
                    <a:pt x="14137" y="40864"/>
                  </a:lnTo>
                  <a:lnTo>
                    <a:pt x="30282" y="42838"/>
                  </a:lnTo>
                  <a:lnTo>
                    <a:pt x="44259" y="40864"/>
                  </a:lnTo>
                  <a:lnTo>
                    <a:pt x="54380" y="33478"/>
                  </a:lnTo>
                  <a:lnTo>
                    <a:pt x="58477" y="22321"/>
                  </a:lnTo>
                  <a:close/>
                </a:path>
              </a:pathLst>
            </a:custGeom>
            <a:ln w="3175">
              <a:solidFill>
                <a:srgbClr val="000000"/>
              </a:solidFill>
            </a:ln>
          </p:spPr>
          <p:txBody>
            <a:bodyPr wrap="square" lIns="0" tIns="0" rIns="0" bIns="0" rtlCol="0"/>
            <a:lstStyle/>
            <a:p>
              <a:endParaRPr sz="1662"/>
            </a:p>
          </p:txBody>
        </p:sp>
        <p:sp>
          <p:nvSpPr>
            <p:cNvPr id="111" name="object 111"/>
            <p:cNvSpPr/>
            <p:nvPr/>
          </p:nvSpPr>
          <p:spPr>
            <a:xfrm>
              <a:off x="6381749" y="2663809"/>
              <a:ext cx="59055" cy="43180"/>
            </a:xfrm>
            <a:custGeom>
              <a:avLst/>
              <a:gdLst/>
              <a:ahLst/>
              <a:cxnLst/>
              <a:rect l="l" t="t" r="r" b="b"/>
              <a:pathLst>
                <a:path w="59054" h="43180">
                  <a:moveTo>
                    <a:pt x="58477" y="22313"/>
                  </a:moveTo>
                  <a:lnTo>
                    <a:pt x="54380" y="11156"/>
                  </a:lnTo>
                  <a:lnTo>
                    <a:pt x="44339" y="3778"/>
                  </a:lnTo>
                  <a:lnTo>
                    <a:pt x="30282" y="0"/>
                  </a:lnTo>
                  <a:lnTo>
                    <a:pt x="14217" y="3778"/>
                  </a:lnTo>
                  <a:lnTo>
                    <a:pt x="4096" y="11156"/>
                  </a:lnTo>
                  <a:lnTo>
                    <a:pt x="0" y="22313"/>
                  </a:lnTo>
                  <a:lnTo>
                    <a:pt x="4096" y="33478"/>
                  </a:lnTo>
                  <a:lnTo>
                    <a:pt x="14217" y="40856"/>
                  </a:lnTo>
                  <a:lnTo>
                    <a:pt x="30282" y="42838"/>
                  </a:lnTo>
                  <a:lnTo>
                    <a:pt x="44339" y="40856"/>
                  </a:lnTo>
                  <a:lnTo>
                    <a:pt x="54380" y="33478"/>
                  </a:lnTo>
                  <a:lnTo>
                    <a:pt x="58477" y="22313"/>
                  </a:lnTo>
                </a:path>
              </a:pathLst>
            </a:custGeom>
            <a:ln w="11449">
              <a:solidFill>
                <a:srgbClr val="000000"/>
              </a:solidFill>
            </a:ln>
          </p:spPr>
          <p:txBody>
            <a:bodyPr wrap="square" lIns="0" tIns="0" rIns="0" bIns="0" rtlCol="0"/>
            <a:lstStyle/>
            <a:p>
              <a:endParaRPr sz="1662"/>
            </a:p>
          </p:txBody>
        </p:sp>
        <p:sp>
          <p:nvSpPr>
            <p:cNvPr id="112" name="object 112"/>
            <p:cNvSpPr/>
            <p:nvPr/>
          </p:nvSpPr>
          <p:spPr>
            <a:xfrm>
              <a:off x="6708033" y="2762351"/>
              <a:ext cx="59055" cy="43180"/>
            </a:xfrm>
            <a:custGeom>
              <a:avLst/>
              <a:gdLst/>
              <a:ahLst/>
              <a:cxnLst/>
              <a:rect l="l" t="t" r="r" b="b"/>
              <a:pathLst>
                <a:path w="59054" h="43180">
                  <a:moveTo>
                    <a:pt x="30282" y="0"/>
                  </a:moveTo>
                  <a:lnTo>
                    <a:pt x="16145" y="3778"/>
                  </a:lnTo>
                  <a:lnTo>
                    <a:pt x="4096" y="11156"/>
                  </a:lnTo>
                  <a:lnTo>
                    <a:pt x="0" y="22321"/>
                  </a:lnTo>
                  <a:lnTo>
                    <a:pt x="4096" y="31681"/>
                  </a:lnTo>
                  <a:lnTo>
                    <a:pt x="16145" y="40856"/>
                  </a:lnTo>
                  <a:lnTo>
                    <a:pt x="30282" y="42838"/>
                  </a:lnTo>
                  <a:lnTo>
                    <a:pt x="44259" y="40856"/>
                  </a:lnTo>
                  <a:lnTo>
                    <a:pt x="54380" y="33478"/>
                  </a:lnTo>
                  <a:lnTo>
                    <a:pt x="58477" y="22321"/>
                  </a:lnTo>
                  <a:lnTo>
                    <a:pt x="54380" y="11156"/>
                  </a:lnTo>
                  <a:lnTo>
                    <a:pt x="44259" y="3778"/>
                  </a:lnTo>
                  <a:lnTo>
                    <a:pt x="30282" y="0"/>
                  </a:lnTo>
                  <a:close/>
                </a:path>
              </a:pathLst>
            </a:custGeom>
            <a:solidFill>
              <a:srgbClr val="000000"/>
            </a:solidFill>
          </p:spPr>
          <p:txBody>
            <a:bodyPr wrap="square" lIns="0" tIns="0" rIns="0" bIns="0" rtlCol="0"/>
            <a:lstStyle/>
            <a:p>
              <a:endParaRPr sz="1662"/>
            </a:p>
          </p:txBody>
        </p:sp>
        <p:sp>
          <p:nvSpPr>
            <p:cNvPr id="113" name="object 113"/>
            <p:cNvSpPr/>
            <p:nvPr/>
          </p:nvSpPr>
          <p:spPr>
            <a:xfrm>
              <a:off x="6708033" y="2762351"/>
              <a:ext cx="59055" cy="43180"/>
            </a:xfrm>
            <a:custGeom>
              <a:avLst/>
              <a:gdLst/>
              <a:ahLst/>
              <a:cxnLst/>
              <a:rect l="l" t="t" r="r" b="b"/>
              <a:pathLst>
                <a:path w="59054" h="43180">
                  <a:moveTo>
                    <a:pt x="58477" y="22321"/>
                  </a:moveTo>
                  <a:lnTo>
                    <a:pt x="54380" y="11156"/>
                  </a:lnTo>
                  <a:lnTo>
                    <a:pt x="44259" y="3778"/>
                  </a:lnTo>
                  <a:lnTo>
                    <a:pt x="30282" y="0"/>
                  </a:lnTo>
                  <a:lnTo>
                    <a:pt x="16145" y="3778"/>
                  </a:lnTo>
                  <a:lnTo>
                    <a:pt x="4096" y="11156"/>
                  </a:lnTo>
                  <a:lnTo>
                    <a:pt x="0" y="22321"/>
                  </a:lnTo>
                  <a:lnTo>
                    <a:pt x="4096" y="31681"/>
                  </a:lnTo>
                  <a:lnTo>
                    <a:pt x="16145" y="40856"/>
                  </a:lnTo>
                  <a:lnTo>
                    <a:pt x="30282" y="42838"/>
                  </a:lnTo>
                  <a:lnTo>
                    <a:pt x="44259" y="40856"/>
                  </a:lnTo>
                  <a:lnTo>
                    <a:pt x="54380" y="33478"/>
                  </a:lnTo>
                  <a:lnTo>
                    <a:pt x="58477" y="22321"/>
                  </a:lnTo>
                  <a:close/>
                </a:path>
              </a:pathLst>
            </a:custGeom>
            <a:ln w="3175">
              <a:solidFill>
                <a:srgbClr val="000000"/>
              </a:solidFill>
            </a:ln>
          </p:spPr>
          <p:txBody>
            <a:bodyPr wrap="square" lIns="0" tIns="0" rIns="0" bIns="0" rtlCol="0"/>
            <a:lstStyle/>
            <a:p>
              <a:endParaRPr sz="1662"/>
            </a:p>
          </p:txBody>
        </p:sp>
        <p:sp>
          <p:nvSpPr>
            <p:cNvPr id="114" name="object 114"/>
            <p:cNvSpPr/>
            <p:nvPr/>
          </p:nvSpPr>
          <p:spPr>
            <a:xfrm>
              <a:off x="6706025" y="2760458"/>
              <a:ext cx="59055" cy="43180"/>
            </a:xfrm>
            <a:custGeom>
              <a:avLst/>
              <a:gdLst/>
              <a:ahLst/>
              <a:cxnLst/>
              <a:rect l="l" t="t" r="r" b="b"/>
              <a:pathLst>
                <a:path w="59054" h="43180">
                  <a:moveTo>
                    <a:pt x="58477" y="22321"/>
                  </a:moveTo>
                  <a:lnTo>
                    <a:pt x="54380" y="11164"/>
                  </a:lnTo>
                  <a:lnTo>
                    <a:pt x="44259" y="3785"/>
                  </a:lnTo>
                  <a:lnTo>
                    <a:pt x="30282" y="0"/>
                  </a:lnTo>
                  <a:lnTo>
                    <a:pt x="16065" y="3785"/>
                  </a:lnTo>
                  <a:lnTo>
                    <a:pt x="4016" y="11164"/>
                  </a:lnTo>
                  <a:lnTo>
                    <a:pt x="0" y="22321"/>
                  </a:lnTo>
                  <a:lnTo>
                    <a:pt x="4016" y="31681"/>
                  </a:lnTo>
                  <a:lnTo>
                    <a:pt x="16065" y="40864"/>
                  </a:lnTo>
                  <a:lnTo>
                    <a:pt x="30282" y="42838"/>
                  </a:lnTo>
                  <a:lnTo>
                    <a:pt x="44259" y="40864"/>
                  </a:lnTo>
                  <a:lnTo>
                    <a:pt x="54380" y="33478"/>
                  </a:lnTo>
                  <a:lnTo>
                    <a:pt x="58477" y="22321"/>
                  </a:lnTo>
                </a:path>
              </a:pathLst>
            </a:custGeom>
            <a:ln w="11449">
              <a:solidFill>
                <a:srgbClr val="000000"/>
              </a:solidFill>
            </a:ln>
          </p:spPr>
          <p:txBody>
            <a:bodyPr wrap="square" lIns="0" tIns="0" rIns="0" bIns="0" rtlCol="0"/>
            <a:lstStyle/>
            <a:p>
              <a:endParaRPr sz="1662"/>
            </a:p>
          </p:txBody>
        </p:sp>
        <p:sp>
          <p:nvSpPr>
            <p:cNvPr id="115" name="object 115"/>
            <p:cNvSpPr/>
            <p:nvPr/>
          </p:nvSpPr>
          <p:spPr>
            <a:xfrm>
              <a:off x="5791884" y="2474193"/>
              <a:ext cx="58419" cy="43180"/>
            </a:xfrm>
            <a:custGeom>
              <a:avLst/>
              <a:gdLst/>
              <a:ahLst/>
              <a:cxnLst/>
              <a:rect l="l" t="t" r="r" b="b"/>
              <a:pathLst>
                <a:path w="58420" h="43180">
                  <a:moveTo>
                    <a:pt x="30106" y="0"/>
                  </a:moveTo>
                  <a:lnTo>
                    <a:pt x="16121" y="1781"/>
                  </a:lnTo>
                  <a:lnTo>
                    <a:pt x="3879" y="11134"/>
                  </a:lnTo>
                  <a:lnTo>
                    <a:pt x="0" y="20487"/>
                  </a:lnTo>
                  <a:lnTo>
                    <a:pt x="3879" y="31696"/>
                  </a:lnTo>
                  <a:lnTo>
                    <a:pt x="16121" y="39045"/>
                  </a:lnTo>
                  <a:lnTo>
                    <a:pt x="30106" y="42831"/>
                  </a:lnTo>
                  <a:lnTo>
                    <a:pt x="44291" y="39045"/>
                  </a:lnTo>
                  <a:lnTo>
                    <a:pt x="54388" y="31696"/>
                  </a:lnTo>
                  <a:lnTo>
                    <a:pt x="58276" y="20487"/>
                  </a:lnTo>
                  <a:lnTo>
                    <a:pt x="54388" y="9353"/>
                  </a:lnTo>
                  <a:lnTo>
                    <a:pt x="44291" y="1781"/>
                  </a:lnTo>
                  <a:lnTo>
                    <a:pt x="30106" y="0"/>
                  </a:lnTo>
                  <a:close/>
                </a:path>
              </a:pathLst>
            </a:custGeom>
            <a:solidFill>
              <a:srgbClr val="000000"/>
            </a:solidFill>
          </p:spPr>
          <p:txBody>
            <a:bodyPr wrap="square" lIns="0" tIns="0" rIns="0" bIns="0" rtlCol="0"/>
            <a:lstStyle/>
            <a:p>
              <a:endParaRPr sz="1662"/>
            </a:p>
          </p:txBody>
        </p:sp>
        <p:sp>
          <p:nvSpPr>
            <p:cNvPr id="116" name="object 116"/>
            <p:cNvSpPr/>
            <p:nvPr/>
          </p:nvSpPr>
          <p:spPr>
            <a:xfrm>
              <a:off x="5791884" y="2474193"/>
              <a:ext cx="58419" cy="43180"/>
            </a:xfrm>
            <a:custGeom>
              <a:avLst/>
              <a:gdLst/>
              <a:ahLst/>
              <a:cxnLst/>
              <a:rect l="l" t="t" r="r" b="b"/>
              <a:pathLst>
                <a:path w="58420" h="43180">
                  <a:moveTo>
                    <a:pt x="58276" y="20487"/>
                  </a:moveTo>
                  <a:lnTo>
                    <a:pt x="54388" y="9353"/>
                  </a:lnTo>
                  <a:lnTo>
                    <a:pt x="44291" y="1781"/>
                  </a:lnTo>
                  <a:lnTo>
                    <a:pt x="30106" y="0"/>
                  </a:lnTo>
                  <a:lnTo>
                    <a:pt x="16121" y="1781"/>
                  </a:lnTo>
                  <a:lnTo>
                    <a:pt x="3879" y="11134"/>
                  </a:lnTo>
                  <a:lnTo>
                    <a:pt x="0" y="20487"/>
                  </a:lnTo>
                  <a:lnTo>
                    <a:pt x="3879" y="31696"/>
                  </a:lnTo>
                  <a:lnTo>
                    <a:pt x="16121" y="39045"/>
                  </a:lnTo>
                  <a:lnTo>
                    <a:pt x="30106" y="42831"/>
                  </a:lnTo>
                  <a:lnTo>
                    <a:pt x="44291" y="39045"/>
                  </a:lnTo>
                  <a:lnTo>
                    <a:pt x="54388" y="31696"/>
                  </a:lnTo>
                  <a:lnTo>
                    <a:pt x="58276" y="20487"/>
                  </a:lnTo>
                  <a:close/>
                </a:path>
              </a:pathLst>
            </a:custGeom>
            <a:ln w="3175">
              <a:solidFill>
                <a:srgbClr val="000000"/>
              </a:solidFill>
            </a:ln>
          </p:spPr>
          <p:txBody>
            <a:bodyPr wrap="square" lIns="0" tIns="0" rIns="0" bIns="0" rtlCol="0"/>
            <a:lstStyle/>
            <a:p>
              <a:endParaRPr sz="1662"/>
            </a:p>
          </p:txBody>
        </p:sp>
        <p:sp>
          <p:nvSpPr>
            <p:cNvPr id="117" name="object 117"/>
            <p:cNvSpPr/>
            <p:nvPr/>
          </p:nvSpPr>
          <p:spPr>
            <a:xfrm>
              <a:off x="5789843" y="2472337"/>
              <a:ext cx="58419" cy="43180"/>
            </a:xfrm>
            <a:custGeom>
              <a:avLst/>
              <a:gdLst/>
              <a:ahLst/>
              <a:cxnLst/>
              <a:rect l="l" t="t" r="r" b="b"/>
              <a:pathLst>
                <a:path w="58420" h="43180">
                  <a:moveTo>
                    <a:pt x="58276" y="20487"/>
                  </a:moveTo>
                  <a:lnTo>
                    <a:pt x="54388" y="9353"/>
                  </a:lnTo>
                  <a:lnTo>
                    <a:pt x="44291" y="1781"/>
                  </a:lnTo>
                  <a:lnTo>
                    <a:pt x="30106" y="0"/>
                  </a:lnTo>
                  <a:lnTo>
                    <a:pt x="16121" y="1781"/>
                  </a:lnTo>
                  <a:lnTo>
                    <a:pt x="3879" y="11134"/>
                  </a:lnTo>
                  <a:lnTo>
                    <a:pt x="0" y="20487"/>
                  </a:lnTo>
                  <a:lnTo>
                    <a:pt x="3879" y="31622"/>
                  </a:lnTo>
                  <a:lnTo>
                    <a:pt x="16121" y="39045"/>
                  </a:lnTo>
                  <a:lnTo>
                    <a:pt x="30106" y="42831"/>
                  </a:lnTo>
                  <a:lnTo>
                    <a:pt x="44291" y="39045"/>
                  </a:lnTo>
                  <a:lnTo>
                    <a:pt x="54388" y="31622"/>
                  </a:lnTo>
                  <a:lnTo>
                    <a:pt x="58276" y="20487"/>
                  </a:lnTo>
                </a:path>
              </a:pathLst>
            </a:custGeom>
            <a:ln w="11450">
              <a:solidFill>
                <a:srgbClr val="000000"/>
              </a:solidFill>
            </a:ln>
          </p:spPr>
          <p:txBody>
            <a:bodyPr wrap="square" lIns="0" tIns="0" rIns="0" bIns="0" rtlCol="0"/>
            <a:lstStyle/>
            <a:p>
              <a:endParaRPr sz="1662"/>
            </a:p>
          </p:txBody>
        </p:sp>
        <p:sp>
          <p:nvSpPr>
            <p:cNvPr id="118" name="object 118"/>
            <p:cNvSpPr/>
            <p:nvPr/>
          </p:nvSpPr>
          <p:spPr>
            <a:xfrm>
              <a:off x="7126852" y="2998496"/>
              <a:ext cx="59055" cy="43180"/>
            </a:xfrm>
            <a:custGeom>
              <a:avLst/>
              <a:gdLst/>
              <a:ahLst/>
              <a:cxnLst/>
              <a:rect l="l" t="t" r="r" b="b"/>
              <a:pathLst>
                <a:path w="59054" h="43180">
                  <a:moveTo>
                    <a:pt x="28355" y="0"/>
                  </a:moveTo>
                  <a:lnTo>
                    <a:pt x="14217" y="3600"/>
                  </a:lnTo>
                  <a:lnTo>
                    <a:pt x="4096" y="11156"/>
                  </a:lnTo>
                  <a:lnTo>
                    <a:pt x="0" y="22321"/>
                  </a:lnTo>
                  <a:lnTo>
                    <a:pt x="4096" y="31496"/>
                  </a:lnTo>
                  <a:lnTo>
                    <a:pt x="14217" y="40856"/>
                  </a:lnTo>
                  <a:lnTo>
                    <a:pt x="28355" y="42660"/>
                  </a:lnTo>
                  <a:lnTo>
                    <a:pt x="42331" y="39060"/>
                  </a:lnTo>
                  <a:lnTo>
                    <a:pt x="54380" y="31496"/>
                  </a:lnTo>
                  <a:lnTo>
                    <a:pt x="58477" y="22321"/>
                  </a:lnTo>
                  <a:lnTo>
                    <a:pt x="54380" y="11156"/>
                  </a:lnTo>
                  <a:lnTo>
                    <a:pt x="42331" y="3600"/>
                  </a:lnTo>
                  <a:lnTo>
                    <a:pt x="28355" y="0"/>
                  </a:lnTo>
                  <a:close/>
                </a:path>
              </a:pathLst>
            </a:custGeom>
            <a:solidFill>
              <a:srgbClr val="000000"/>
            </a:solidFill>
          </p:spPr>
          <p:txBody>
            <a:bodyPr wrap="square" lIns="0" tIns="0" rIns="0" bIns="0" rtlCol="0"/>
            <a:lstStyle/>
            <a:p>
              <a:endParaRPr sz="1662"/>
            </a:p>
          </p:txBody>
        </p:sp>
        <p:sp>
          <p:nvSpPr>
            <p:cNvPr id="119" name="object 119"/>
            <p:cNvSpPr/>
            <p:nvPr/>
          </p:nvSpPr>
          <p:spPr>
            <a:xfrm>
              <a:off x="7126852" y="2998496"/>
              <a:ext cx="59055" cy="43180"/>
            </a:xfrm>
            <a:custGeom>
              <a:avLst/>
              <a:gdLst/>
              <a:ahLst/>
              <a:cxnLst/>
              <a:rect l="l" t="t" r="r" b="b"/>
              <a:pathLst>
                <a:path w="59054" h="43180">
                  <a:moveTo>
                    <a:pt x="58477" y="22321"/>
                  </a:moveTo>
                  <a:lnTo>
                    <a:pt x="54380" y="11156"/>
                  </a:lnTo>
                  <a:lnTo>
                    <a:pt x="42331" y="3600"/>
                  </a:lnTo>
                  <a:lnTo>
                    <a:pt x="28355" y="0"/>
                  </a:lnTo>
                  <a:lnTo>
                    <a:pt x="14217" y="3600"/>
                  </a:lnTo>
                  <a:lnTo>
                    <a:pt x="4096" y="11156"/>
                  </a:lnTo>
                  <a:lnTo>
                    <a:pt x="0" y="22321"/>
                  </a:lnTo>
                  <a:lnTo>
                    <a:pt x="4096" y="31496"/>
                  </a:lnTo>
                  <a:lnTo>
                    <a:pt x="14217" y="40856"/>
                  </a:lnTo>
                  <a:lnTo>
                    <a:pt x="28355" y="42660"/>
                  </a:lnTo>
                  <a:lnTo>
                    <a:pt x="42331" y="39060"/>
                  </a:lnTo>
                  <a:lnTo>
                    <a:pt x="54380" y="31496"/>
                  </a:lnTo>
                  <a:lnTo>
                    <a:pt x="58477" y="22321"/>
                  </a:lnTo>
                  <a:close/>
                </a:path>
              </a:pathLst>
            </a:custGeom>
            <a:ln w="3175">
              <a:solidFill>
                <a:srgbClr val="000000"/>
              </a:solidFill>
            </a:ln>
          </p:spPr>
          <p:txBody>
            <a:bodyPr wrap="square" lIns="0" tIns="0" rIns="0" bIns="0" rtlCol="0"/>
            <a:lstStyle/>
            <a:p>
              <a:endParaRPr sz="1662"/>
            </a:p>
          </p:txBody>
        </p:sp>
        <p:sp>
          <p:nvSpPr>
            <p:cNvPr id="120" name="object 120"/>
            <p:cNvSpPr/>
            <p:nvPr/>
          </p:nvSpPr>
          <p:spPr>
            <a:xfrm>
              <a:off x="7124844" y="2996610"/>
              <a:ext cx="59055" cy="43180"/>
            </a:xfrm>
            <a:custGeom>
              <a:avLst/>
              <a:gdLst/>
              <a:ahLst/>
              <a:cxnLst/>
              <a:rect l="l" t="t" r="r" b="b"/>
              <a:pathLst>
                <a:path w="59054" h="43180">
                  <a:moveTo>
                    <a:pt x="58477" y="22313"/>
                  </a:moveTo>
                  <a:lnTo>
                    <a:pt x="54380" y="11156"/>
                  </a:lnTo>
                  <a:lnTo>
                    <a:pt x="42331" y="3592"/>
                  </a:lnTo>
                  <a:lnTo>
                    <a:pt x="28355" y="0"/>
                  </a:lnTo>
                  <a:lnTo>
                    <a:pt x="14137" y="3592"/>
                  </a:lnTo>
                  <a:lnTo>
                    <a:pt x="4096" y="11156"/>
                  </a:lnTo>
                  <a:lnTo>
                    <a:pt x="0" y="22313"/>
                  </a:lnTo>
                  <a:lnTo>
                    <a:pt x="4096" y="31496"/>
                  </a:lnTo>
                  <a:lnTo>
                    <a:pt x="14137" y="40856"/>
                  </a:lnTo>
                  <a:lnTo>
                    <a:pt x="28355" y="42653"/>
                  </a:lnTo>
                  <a:lnTo>
                    <a:pt x="42331" y="39053"/>
                  </a:lnTo>
                  <a:lnTo>
                    <a:pt x="54380" y="31496"/>
                  </a:lnTo>
                  <a:lnTo>
                    <a:pt x="58477" y="22313"/>
                  </a:lnTo>
                </a:path>
              </a:pathLst>
            </a:custGeom>
            <a:ln w="11447">
              <a:solidFill>
                <a:srgbClr val="000000"/>
              </a:solidFill>
            </a:ln>
          </p:spPr>
          <p:txBody>
            <a:bodyPr wrap="square" lIns="0" tIns="0" rIns="0" bIns="0" rtlCol="0"/>
            <a:lstStyle/>
            <a:p>
              <a:endParaRPr sz="1662"/>
            </a:p>
          </p:txBody>
        </p:sp>
        <p:sp>
          <p:nvSpPr>
            <p:cNvPr id="121" name="object 121"/>
            <p:cNvSpPr/>
            <p:nvPr/>
          </p:nvSpPr>
          <p:spPr>
            <a:xfrm>
              <a:off x="6998090" y="3143387"/>
              <a:ext cx="59055" cy="43180"/>
            </a:xfrm>
            <a:custGeom>
              <a:avLst/>
              <a:gdLst/>
              <a:ahLst/>
              <a:cxnLst/>
              <a:rect l="l" t="t" r="r" b="b"/>
              <a:pathLst>
                <a:path w="59054" h="43180">
                  <a:moveTo>
                    <a:pt x="30282" y="0"/>
                  </a:moveTo>
                  <a:lnTo>
                    <a:pt x="16065" y="1981"/>
                  </a:lnTo>
                  <a:lnTo>
                    <a:pt x="4016" y="11156"/>
                  </a:lnTo>
                  <a:lnTo>
                    <a:pt x="0" y="20517"/>
                  </a:lnTo>
                  <a:lnTo>
                    <a:pt x="4016" y="31674"/>
                  </a:lnTo>
                  <a:lnTo>
                    <a:pt x="16065" y="39053"/>
                  </a:lnTo>
                  <a:lnTo>
                    <a:pt x="30282" y="42838"/>
                  </a:lnTo>
                  <a:lnTo>
                    <a:pt x="44259" y="39053"/>
                  </a:lnTo>
                  <a:lnTo>
                    <a:pt x="54380" y="31674"/>
                  </a:lnTo>
                  <a:lnTo>
                    <a:pt x="58477" y="20517"/>
                  </a:lnTo>
                  <a:lnTo>
                    <a:pt x="54380" y="9360"/>
                  </a:lnTo>
                  <a:lnTo>
                    <a:pt x="44259" y="1981"/>
                  </a:lnTo>
                  <a:lnTo>
                    <a:pt x="30282" y="0"/>
                  </a:lnTo>
                  <a:close/>
                </a:path>
              </a:pathLst>
            </a:custGeom>
            <a:solidFill>
              <a:srgbClr val="000000"/>
            </a:solidFill>
          </p:spPr>
          <p:txBody>
            <a:bodyPr wrap="square" lIns="0" tIns="0" rIns="0" bIns="0" rtlCol="0"/>
            <a:lstStyle/>
            <a:p>
              <a:endParaRPr sz="1662"/>
            </a:p>
          </p:txBody>
        </p:sp>
        <p:sp>
          <p:nvSpPr>
            <p:cNvPr id="122" name="object 122"/>
            <p:cNvSpPr/>
            <p:nvPr/>
          </p:nvSpPr>
          <p:spPr>
            <a:xfrm>
              <a:off x="6998090" y="3143387"/>
              <a:ext cx="59055" cy="43180"/>
            </a:xfrm>
            <a:custGeom>
              <a:avLst/>
              <a:gdLst/>
              <a:ahLst/>
              <a:cxnLst/>
              <a:rect l="l" t="t" r="r" b="b"/>
              <a:pathLst>
                <a:path w="59054" h="43180">
                  <a:moveTo>
                    <a:pt x="58477" y="20517"/>
                  </a:moveTo>
                  <a:lnTo>
                    <a:pt x="54380" y="9360"/>
                  </a:lnTo>
                  <a:lnTo>
                    <a:pt x="44259" y="1981"/>
                  </a:lnTo>
                  <a:lnTo>
                    <a:pt x="30282" y="0"/>
                  </a:lnTo>
                  <a:lnTo>
                    <a:pt x="16065" y="1981"/>
                  </a:lnTo>
                  <a:lnTo>
                    <a:pt x="4016" y="11156"/>
                  </a:lnTo>
                  <a:lnTo>
                    <a:pt x="0" y="20517"/>
                  </a:lnTo>
                  <a:lnTo>
                    <a:pt x="4016" y="31674"/>
                  </a:lnTo>
                  <a:lnTo>
                    <a:pt x="16065" y="39053"/>
                  </a:lnTo>
                  <a:lnTo>
                    <a:pt x="30282" y="42838"/>
                  </a:lnTo>
                  <a:lnTo>
                    <a:pt x="44259" y="39053"/>
                  </a:lnTo>
                  <a:lnTo>
                    <a:pt x="54380" y="31674"/>
                  </a:lnTo>
                  <a:lnTo>
                    <a:pt x="58477" y="20517"/>
                  </a:lnTo>
                  <a:close/>
                </a:path>
              </a:pathLst>
            </a:custGeom>
            <a:ln w="3175">
              <a:solidFill>
                <a:srgbClr val="000000"/>
              </a:solidFill>
            </a:ln>
          </p:spPr>
          <p:txBody>
            <a:bodyPr wrap="square" lIns="0" tIns="0" rIns="0" bIns="0" rtlCol="0"/>
            <a:lstStyle/>
            <a:p>
              <a:endParaRPr sz="1662"/>
            </a:p>
          </p:txBody>
        </p:sp>
        <p:sp>
          <p:nvSpPr>
            <p:cNvPr id="123" name="object 123"/>
            <p:cNvSpPr/>
            <p:nvPr/>
          </p:nvSpPr>
          <p:spPr>
            <a:xfrm>
              <a:off x="6996002" y="3141494"/>
              <a:ext cx="59055" cy="43180"/>
            </a:xfrm>
            <a:custGeom>
              <a:avLst/>
              <a:gdLst/>
              <a:ahLst/>
              <a:cxnLst/>
              <a:rect l="l" t="t" r="r" b="b"/>
              <a:pathLst>
                <a:path w="59054" h="43180">
                  <a:moveTo>
                    <a:pt x="58477" y="20517"/>
                  </a:moveTo>
                  <a:lnTo>
                    <a:pt x="54380" y="9360"/>
                  </a:lnTo>
                  <a:lnTo>
                    <a:pt x="44339" y="1981"/>
                  </a:lnTo>
                  <a:lnTo>
                    <a:pt x="30363" y="0"/>
                  </a:lnTo>
                  <a:lnTo>
                    <a:pt x="16145" y="1981"/>
                  </a:lnTo>
                  <a:lnTo>
                    <a:pt x="4096" y="11164"/>
                  </a:lnTo>
                  <a:lnTo>
                    <a:pt x="0" y="20517"/>
                  </a:lnTo>
                  <a:lnTo>
                    <a:pt x="4096" y="31681"/>
                  </a:lnTo>
                  <a:lnTo>
                    <a:pt x="16145" y="39060"/>
                  </a:lnTo>
                  <a:lnTo>
                    <a:pt x="30363" y="42838"/>
                  </a:lnTo>
                  <a:lnTo>
                    <a:pt x="44339" y="39060"/>
                  </a:lnTo>
                  <a:lnTo>
                    <a:pt x="54380" y="31681"/>
                  </a:lnTo>
                  <a:lnTo>
                    <a:pt x="58477" y="20517"/>
                  </a:lnTo>
                </a:path>
              </a:pathLst>
            </a:custGeom>
            <a:ln w="11449">
              <a:solidFill>
                <a:srgbClr val="000000"/>
              </a:solidFill>
            </a:ln>
          </p:spPr>
          <p:txBody>
            <a:bodyPr wrap="square" lIns="0" tIns="0" rIns="0" bIns="0" rtlCol="0"/>
            <a:lstStyle/>
            <a:p>
              <a:endParaRPr sz="1662"/>
            </a:p>
          </p:txBody>
        </p:sp>
      </p:grpSp>
      <p:pic>
        <p:nvPicPr>
          <p:cNvPr id="124" name="object 124"/>
          <p:cNvPicPr/>
          <p:nvPr/>
        </p:nvPicPr>
        <p:blipFill>
          <a:blip r:embed="rId2" cstate="print"/>
          <a:stretch>
            <a:fillRect/>
          </a:stretch>
        </p:blipFill>
        <p:spPr>
          <a:xfrm>
            <a:off x="3595389" y="4159560"/>
            <a:ext cx="1995356" cy="1767386"/>
          </a:xfrm>
          <a:prstGeom prst="rect">
            <a:avLst/>
          </a:prstGeom>
        </p:spPr>
      </p:pic>
      <p:sp>
        <p:nvSpPr>
          <p:cNvPr id="126" name="object 126"/>
          <p:cNvSpPr txBox="1"/>
          <p:nvPr/>
        </p:nvSpPr>
        <p:spPr>
          <a:xfrm>
            <a:off x="1692694" y="3052338"/>
            <a:ext cx="2009335" cy="296481"/>
          </a:xfrm>
          <a:prstGeom prst="rect">
            <a:avLst/>
          </a:prstGeom>
        </p:spPr>
        <p:txBody>
          <a:bodyPr vert="horz" wrap="square" lIns="0" tIns="12309" rIns="0" bIns="0" rtlCol="0">
            <a:spAutoFit/>
          </a:bodyPr>
          <a:lstStyle/>
          <a:p>
            <a:pPr marL="11723">
              <a:spcBef>
                <a:spcPts val="97"/>
              </a:spcBef>
            </a:pPr>
            <a:r>
              <a:rPr sz="1846" dirty="0">
                <a:latin typeface="Times New Roman"/>
                <a:cs typeface="Times New Roman"/>
              </a:rPr>
              <a:t>Positively</a:t>
            </a:r>
            <a:r>
              <a:rPr sz="1846" spc="-102" dirty="0">
                <a:latin typeface="Times New Roman"/>
                <a:cs typeface="Times New Roman"/>
              </a:rPr>
              <a:t> </a:t>
            </a:r>
            <a:r>
              <a:rPr sz="1846" dirty="0">
                <a:latin typeface="Times New Roman"/>
                <a:cs typeface="Times New Roman"/>
              </a:rPr>
              <a:t>Correlated</a:t>
            </a:r>
            <a:endParaRPr sz="1846">
              <a:latin typeface="Times New Roman"/>
              <a:cs typeface="Times New Roman"/>
            </a:endParaRPr>
          </a:p>
        </p:txBody>
      </p:sp>
      <p:sp>
        <p:nvSpPr>
          <p:cNvPr id="131" name="object 131"/>
          <p:cNvSpPr txBox="1">
            <a:spLocks noGrp="1"/>
          </p:cNvSpPr>
          <p:nvPr>
            <p:ph type="sldNum" sz="quarter" idx="7"/>
          </p:nvPr>
        </p:nvSpPr>
        <p:spPr>
          <a:xfrm>
            <a:off x="9450323" y="6518090"/>
            <a:ext cx="180340" cy="13906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77</a:t>
            </a:fld>
            <a:endParaRPr dirty="0"/>
          </a:p>
        </p:txBody>
      </p:sp>
      <p:sp>
        <p:nvSpPr>
          <p:cNvPr id="127" name="object 127"/>
          <p:cNvSpPr txBox="1"/>
          <p:nvPr/>
        </p:nvSpPr>
        <p:spPr>
          <a:xfrm>
            <a:off x="5278549" y="1858343"/>
            <a:ext cx="2100775" cy="296481"/>
          </a:xfrm>
          <a:prstGeom prst="rect">
            <a:avLst/>
          </a:prstGeom>
        </p:spPr>
        <p:txBody>
          <a:bodyPr vert="horz" wrap="square" lIns="0" tIns="12309" rIns="0" bIns="0" rtlCol="0">
            <a:spAutoFit/>
          </a:bodyPr>
          <a:lstStyle/>
          <a:p>
            <a:pPr marL="11723">
              <a:spcBef>
                <a:spcPts val="97"/>
              </a:spcBef>
            </a:pPr>
            <a:r>
              <a:rPr sz="1846" dirty="0">
                <a:latin typeface="Times New Roman"/>
                <a:cs typeface="Times New Roman"/>
              </a:rPr>
              <a:t>Negatively</a:t>
            </a:r>
            <a:r>
              <a:rPr sz="1846" spc="-97" dirty="0">
                <a:latin typeface="Times New Roman"/>
                <a:cs typeface="Times New Roman"/>
              </a:rPr>
              <a:t> </a:t>
            </a:r>
            <a:r>
              <a:rPr sz="1846" dirty="0">
                <a:latin typeface="Times New Roman"/>
                <a:cs typeface="Times New Roman"/>
              </a:rPr>
              <a:t>Correlated</a:t>
            </a:r>
            <a:endParaRPr sz="1846">
              <a:latin typeface="Times New Roman"/>
              <a:cs typeface="Times New Roman"/>
            </a:endParaRPr>
          </a:p>
        </p:txBody>
      </p:sp>
      <p:sp>
        <p:nvSpPr>
          <p:cNvPr id="128" name="object 128"/>
          <p:cNvSpPr txBox="1"/>
          <p:nvPr/>
        </p:nvSpPr>
        <p:spPr>
          <a:xfrm>
            <a:off x="4168279" y="6074573"/>
            <a:ext cx="1250266" cy="295890"/>
          </a:xfrm>
          <a:prstGeom prst="rect">
            <a:avLst/>
          </a:prstGeom>
        </p:spPr>
        <p:txBody>
          <a:bodyPr vert="horz" wrap="square" lIns="0" tIns="11723" rIns="0" bIns="0" rtlCol="0">
            <a:spAutoFit/>
          </a:bodyPr>
          <a:lstStyle/>
          <a:p>
            <a:pPr marL="11723">
              <a:spcBef>
                <a:spcPts val="92"/>
              </a:spcBef>
            </a:pPr>
            <a:r>
              <a:rPr sz="1846" spc="5" dirty="0">
                <a:latin typeface="Times New Roman"/>
                <a:cs typeface="Times New Roman"/>
              </a:rPr>
              <a:t>Un</a:t>
            </a:r>
            <a:r>
              <a:rPr sz="1846" dirty="0">
                <a:latin typeface="Times New Roman"/>
                <a:cs typeface="Times New Roman"/>
              </a:rPr>
              <a:t>cor</a:t>
            </a:r>
            <a:r>
              <a:rPr sz="1846" spc="5" dirty="0">
                <a:latin typeface="Times New Roman"/>
                <a:cs typeface="Times New Roman"/>
              </a:rPr>
              <a:t>r</a:t>
            </a:r>
            <a:r>
              <a:rPr sz="1846" dirty="0">
                <a:latin typeface="Times New Roman"/>
                <a:cs typeface="Times New Roman"/>
              </a:rPr>
              <a:t>e</a:t>
            </a:r>
            <a:r>
              <a:rPr sz="1846" spc="-9" dirty="0">
                <a:latin typeface="Times New Roman"/>
                <a:cs typeface="Times New Roman"/>
              </a:rPr>
              <a:t>l</a:t>
            </a:r>
            <a:r>
              <a:rPr sz="1846" dirty="0">
                <a:latin typeface="Times New Roman"/>
                <a:cs typeface="Times New Roman"/>
              </a:rPr>
              <a:t>a</a:t>
            </a:r>
            <a:r>
              <a:rPr sz="1846" spc="-18" dirty="0">
                <a:latin typeface="Times New Roman"/>
                <a:cs typeface="Times New Roman"/>
              </a:rPr>
              <a:t>t</a:t>
            </a:r>
            <a:r>
              <a:rPr sz="1846" dirty="0">
                <a:latin typeface="Times New Roman"/>
                <a:cs typeface="Times New Roman"/>
              </a:rPr>
              <a:t>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BCEFDD-2580-BFAC-5030-25B95A908BE2}"/>
              </a:ext>
            </a:extLst>
          </p:cNvPr>
          <p:cNvSpPr txBox="1"/>
          <p:nvPr/>
        </p:nvSpPr>
        <p:spPr>
          <a:xfrm>
            <a:off x="1066800" y="1371600"/>
            <a:ext cx="4715838" cy="4678204"/>
          </a:xfrm>
          <a:prstGeom prst="rect">
            <a:avLst/>
          </a:prstGeom>
          <a:noFill/>
        </p:spPr>
        <p:txBody>
          <a:bodyPr wrap="square">
            <a:spAutoFit/>
          </a:bodyPr>
          <a:lstStyle/>
          <a:p>
            <a:pPr marL="457200" indent="-457200" algn="just">
              <a:lnSpc>
                <a:spcPct val="200000"/>
              </a:lnSpc>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Tableau</a:t>
            </a:r>
          </a:p>
          <a:p>
            <a:pPr marL="457200" indent="-457200" algn="just">
              <a:lnSpc>
                <a:spcPct val="200000"/>
              </a:lnSpc>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Infogram</a:t>
            </a:r>
          </a:p>
          <a:p>
            <a:pPr marL="457200" indent="-457200" algn="just">
              <a:lnSpc>
                <a:spcPct val="200000"/>
              </a:lnSpc>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Datawrapper</a:t>
            </a:r>
          </a:p>
          <a:p>
            <a:pPr marL="457200" indent="-457200" algn="just">
              <a:lnSpc>
                <a:spcPct val="200000"/>
              </a:lnSpc>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Plotly</a:t>
            </a:r>
          </a:p>
          <a:p>
            <a:pPr marL="457200" indent="-457200" algn="just">
              <a:lnSpc>
                <a:spcPct val="200000"/>
              </a:lnSpc>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Chartblocks</a:t>
            </a:r>
          </a:p>
          <a:p>
            <a:pPr algn="just"/>
            <a:endParaRPr lang="en-US" b="0" i="0" dirty="0">
              <a:solidFill>
                <a:srgbClr val="610B4B"/>
              </a:solidFill>
              <a:effectLst/>
              <a:latin typeface="erdana"/>
            </a:endParaRPr>
          </a:p>
        </p:txBody>
      </p:sp>
      <p:sp>
        <p:nvSpPr>
          <p:cNvPr id="5" name="TextBox 4">
            <a:extLst>
              <a:ext uri="{FF2B5EF4-FFF2-40B4-BE49-F238E27FC236}">
                <a16:creationId xmlns:a16="http://schemas.microsoft.com/office/drawing/2014/main" id="{DD02B7F4-593D-7AB4-468F-8A5B14608ECA}"/>
              </a:ext>
            </a:extLst>
          </p:cNvPr>
          <p:cNvSpPr txBox="1"/>
          <p:nvPr/>
        </p:nvSpPr>
        <p:spPr>
          <a:xfrm>
            <a:off x="1676400" y="623530"/>
            <a:ext cx="4715838" cy="523220"/>
          </a:xfrm>
          <a:prstGeom prst="rect">
            <a:avLst/>
          </a:prstGeom>
          <a:noFill/>
        </p:spPr>
        <p:txBody>
          <a:bodyPr wrap="square">
            <a:spAutoFit/>
          </a:bodyPr>
          <a:lstStyle/>
          <a:p>
            <a:pPr algn="just"/>
            <a:r>
              <a:rPr lang="en-US" sz="2800" b="0" i="0" dirty="0">
                <a:solidFill>
                  <a:srgbClr val="FF0000"/>
                </a:solidFill>
                <a:effectLst/>
                <a:latin typeface="Times New Roman" panose="02020603050405020304" pitchFamily="18" charset="0"/>
                <a:cs typeface="Times New Roman" panose="02020603050405020304" pitchFamily="18" charset="0"/>
              </a:rPr>
              <a:t>Data Visualization Tools</a:t>
            </a:r>
          </a:p>
        </p:txBody>
      </p:sp>
    </p:spTree>
    <p:extLst>
      <p:ext uri="{BB962C8B-B14F-4D97-AF65-F5344CB8AC3E}">
        <p14:creationId xmlns:p14="http://schemas.microsoft.com/office/powerpoint/2010/main" val="539219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30261C-76E1-FC73-847C-F5D20453DAE2}"/>
              </a:ext>
            </a:extLst>
          </p:cNvPr>
          <p:cNvSpPr txBox="1"/>
          <p:nvPr/>
        </p:nvSpPr>
        <p:spPr>
          <a:xfrm>
            <a:off x="685800" y="1219200"/>
            <a:ext cx="8305800" cy="523220"/>
          </a:xfrm>
          <a:prstGeom prst="rect">
            <a:avLst/>
          </a:prstGeom>
          <a:noFill/>
        </p:spPr>
        <p:txBody>
          <a:bodyPr wrap="square">
            <a:spAutoFit/>
          </a:bodyPr>
          <a:lstStyle/>
          <a:p>
            <a:r>
              <a:rPr lang="en-US" sz="2800" b="1" dirty="0">
                <a:solidFill>
                  <a:srgbClr val="000000"/>
                </a:solidFill>
                <a:effectLst/>
                <a:uFill>
                  <a:solidFill>
                    <a:srgbClr val="000000"/>
                  </a:solidFill>
                </a:uFill>
                <a:latin typeface="Times New Roman" panose="02020603050405020304" pitchFamily="18" charset="0"/>
                <a:ea typeface="Calibri" panose="020F0502020204030204" pitchFamily="34" charset="0"/>
              </a:rPr>
              <a:t>Data mining adopts techniques from many domains.</a:t>
            </a:r>
            <a:endParaRPr lang="en-US" sz="2800" b="1" dirty="0"/>
          </a:p>
        </p:txBody>
      </p:sp>
      <p:pic>
        <p:nvPicPr>
          <p:cNvPr id="6" name="Picture 5">
            <a:extLst>
              <a:ext uri="{FF2B5EF4-FFF2-40B4-BE49-F238E27FC236}">
                <a16:creationId xmlns:a16="http://schemas.microsoft.com/office/drawing/2014/main" id="{EA8B72BA-72D4-64C0-E110-B13D02249EE5}"/>
              </a:ext>
            </a:extLst>
          </p:cNvPr>
          <p:cNvPicPr/>
          <p:nvPr/>
        </p:nvPicPr>
        <p:blipFill>
          <a:blip r:embed="rId2"/>
          <a:stretch>
            <a:fillRect/>
          </a:stretch>
        </p:blipFill>
        <p:spPr>
          <a:xfrm>
            <a:off x="1143000" y="1843087"/>
            <a:ext cx="6629400" cy="4481513"/>
          </a:xfrm>
          <a:prstGeom prst="rect">
            <a:avLst/>
          </a:prstGeom>
        </p:spPr>
      </p:pic>
    </p:spTree>
    <p:extLst>
      <p:ext uri="{BB962C8B-B14F-4D97-AF65-F5344CB8AC3E}">
        <p14:creationId xmlns:p14="http://schemas.microsoft.com/office/powerpoint/2010/main" val="1115508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B38219-3156-F838-6ED9-C1C009211F53}"/>
              </a:ext>
            </a:extLst>
          </p:cNvPr>
          <p:cNvSpPr txBox="1"/>
          <p:nvPr/>
        </p:nvSpPr>
        <p:spPr>
          <a:xfrm>
            <a:off x="685800" y="838200"/>
            <a:ext cx="8077200" cy="5178341"/>
          </a:xfrm>
          <a:prstGeom prst="rect">
            <a:avLst/>
          </a:prstGeom>
          <a:noFill/>
        </p:spPr>
        <p:txBody>
          <a:bodyPr wrap="square">
            <a:spAutoFit/>
          </a:bodyPr>
          <a:lstStyle/>
          <a:p>
            <a:pPr marL="12700" algn="just">
              <a:lnSpc>
                <a:spcPct val="100000"/>
              </a:lnSpc>
              <a:spcBef>
                <a:spcPts val="450"/>
              </a:spcBef>
            </a:pPr>
            <a:r>
              <a:rPr lang="en-US" sz="2000" b="1" dirty="0">
                <a:latin typeface="Times New Roman"/>
                <a:cs typeface="Times New Roman"/>
              </a:rPr>
              <a:t>Type</a:t>
            </a:r>
            <a:r>
              <a:rPr lang="en-US" sz="2000" b="1" spc="-30" dirty="0">
                <a:latin typeface="Times New Roman"/>
                <a:cs typeface="Times New Roman"/>
              </a:rPr>
              <a:t> </a:t>
            </a:r>
            <a:r>
              <a:rPr lang="en-US" sz="2000" b="1" dirty="0">
                <a:latin typeface="Times New Roman"/>
                <a:cs typeface="Times New Roman"/>
              </a:rPr>
              <a:t>of</a:t>
            </a:r>
            <a:r>
              <a:rPr lang="en-US" sz="2000" b="1" spc="-35" dirty="0">
                <a:latin typeface="Times New Roman"/>
                <a:cs typeface="Times New Roman"/>
              </a:rPr>
              <a:t> </a:t>
            </a:r>
            <a:r>
              <a:rPr lang="en-US" sz="2000" b="1" dirty="0">
                <a:latin typeface="Times New Roman"/>
                <a:cs typeface="Times New Roman"/>
              </a:rPr>
              <a:t>Data:</a:t>
            </a:r>
            <a:endParaRPr lang="en-US" sz="2000" dirty="0">
              <a:latin typeface="Times New Roman"/>
              <a:cs typeface="Times New Roman"/>
            </a:endParaRPr>
          </a:p>
          <a:p>
            <a:pPr marL="756285" indent="-287020" algn="just">
              <a:lnSpc>
                <a:spcPct val="100000"/>
              </a:lnSpc>
              <a:spcBef>
                <a:spcPts val="310"/>
              </a:spcBef>
              <a:buChar char="–"/>
              <a:tabLst>
                <a:tab pos="756285" algn="l"/>
                <a:tab pos="756920" algn="l"/>
              </a:tabLst>
            </a:pPr>
            <a:r>
              <a:rPr lang="en-US" sz="1800" dirty="0">
                <a:latin typeface="Times New Roman"/>
                <a:cs typeface="Times New Roman"/>
              </a:rPr>
              <a:t>Data</a:t>
            </a:r>
            <a:r>
              <a:rPr lang="en-US" sz="1800" spc="-5" dirty="0">
                <a:latin typeface="Times New Roman"/>
                <a:cs typeface="Times New Roman"/>
              </a:rPr>
              <a:t> sets</a:t>
            </a:r>
            <a:r>
              <a:rPr lang="en-US" sz="1800" spc="-15" dirty="0">
                <a:latin typeface="Times New Roman"/>
                <a:cs typeface="Times New Roman"/>
              </a:rPr>
              <a:t> </a:t>
            </a:r>
            <a:r>
              <a:rPr lang="en-US" sz="1800" dirty="0">
                <a:latin typeface="Times New Roman"/>
                <a:cs typeface="Times New Roman"/>
              </a:rPr>
              <a:t>differ</a:t>
            </a:r>
            <a:r>
              <a:rPr lang="en-US" sz="1800" spc="-5" dirty="0">
                <a:latin typeface="Times New Roman"/>
                <a:cs typeface="Times New Roman"/>
              </a:rPr>
              <a:t> </a:t>
            </a:r>
            <a:r>
              <a:rPr lang="en-US" sz="1800" dirty="0">
                <a:latin typeface="Times New Roman"/>
                <a:cs typeface="Times New Roman"/>
              </a:rPr>
              <a:t>in</a:t>
            </a:r>
            <a:r>
              <a:rPr lang="en-US" sz="1800" spc="-15" dirty="0">
                <a:latin typeface="Times New Roman"/>
                <a:cs typeface="Times New Roman"/>
              </a:rPr>
              <a:t> </a:t>
            </a:r>
            <a:r>
              <a:rPr lang="en-US" sz="1800" dirty="0">
                <a:latin typeface="Times New Roman"/>
                <a:cs typeface="Times New Roman"/>
              </a:rPr>
              <a:t>a</a:t>
            </a:r>
            <a:r>
              <a:rPr lang="en-US" sz="1800" spc="5" dirty="0">
                <a:latin typeface="Times New Roman"/>
                <a:cs typeface="Times New Roman"/>
              </a:rPr>
              <a:t> </a:t>
            </a:r>
            <a:r>
              <a:rPr lang="en-US" sz="1800" spc="-5" dirty="0">
                <a:latin typeface="Times New Roman"/>
                <a:cs typeface="Times New Roman"/>
              </a:rPr>
              <a:t>number</a:t>
            </a:r>
            <a:r>
              <a:rPr lang="en-US" sz="1800" spc="-10" dirty="0">
                <a:latin typeface="Times New Roman"/>
                <a:cs typeface="Times New Roman"/>
              </a:rPr>
              <a:t> </a:t>
            </a:r>
            <a:r>
              <a:rPr lang="en-US" sz="1800" dirty="0">
                <a:latin typeface="Times New Roman"/>
                <a:cs typeface="Times New Roman"/>
              </a:rPr>
              <a:t>of</a:t>
            </a:r>
            <a:r>
              <a:rPr lang="en-US" sz="1800" spc="440" dirty="0">
                <a:latin typeface="Times New Roman"/>
                <a:cs typeface="Times New Roman"/>
              </a:rPr>
              <a:t> </a:t>
            </a:r>
            <a:r>
              <a:rPr lang="en-US" sz="1800" dirty="0">
                <a:latin typeface="Times New Roman"/>
                <a:cs typeface="Times New Roman"/>
              </a:rPr>
              <a:t>ways.</a:t>
            </a:r>
          </a:p>
          <a:p>
            <a:pPr marL="756285" indent="-287020" algn="just">
              <a:lnSpc>
                <a:spcPct val="100000"/>
              </a:lnSpc>
              <a:spcBef>
                <a:spcPts val="300"/>
              </a:spcBef>
              <a:buChar char="–"/>
              <a:tabLst>
                <a:tab pos="756285" algn="l"/>
                <a:tab pos="756920" algn="l"/>
              </a:tabLst>
            </a:pPr>
            <a:r>
              <a:rPr lang="en-US" sz="1800" spc="5" dirty="0">
                <a:latin typeface="Times New Roman"/>
                <a:cs typeface="Times New Roman"/>
              </a:rPr>
              <a:t>Type</a:t>
            </a:r>
            <a:r>
              <a:rPr lang="en-US" sz="1800" spc="-35" dirty="0">
                <a:latin typeface="Times New Roman"/>
                <a:cs typeface="Times New Roman"/>
              </a:rPr>
              <a:t> </a:t>
            </a:r>
            <a:r>
              <a:rPr lang="en-US" sz="1800" dirty="0">
                <a:latin typeface="Times New Roman"/>
                <a:cs typeface="Times New Roman"/>
              </a:rPr>
              <a:t>of data determines</a:t>
            </a:r>
            <a:r>
              <a:rPr lang="en-US" sz="1800" spc="-5" dirty="0">
                <a:latin typeface="Times New Roman"/>
                <a:cs typeface="Times New Roman"/>
              </a:rPr>
              <a:t> which</a:t>
            </a:r>
            <a:r>
              <a:rPr lang="en-US" sz="1800" spc="-10" dirty="0">
                <a:latin typeface="Times New Roman"/>
                <a:cs typeface="Times New Roman"/>
              </a:rPr>
              <a:t> </a:t>
            </a:r>
            <a:r>
              <a:rPr lang="en-US" sz="1800" dirty="0">
                <a:latin typeface="Times New Roman"/>
                <a:cs typeface="Times New Roman"/>
              </a:rPr>
              <a:t>techniques</a:t>
            </a:r>
            <a:r>
              <a:rPr lang="en-US" sz="1800" spc="-20" dirty="0">
                <a:latin typeface="Times New Roman"/>
                <a:cs typeface="Times New Roman"/>
              </a:rPr>
              <a:t> </a:t>
            </a:r>
            <a:r>
              <a:rPr lang="en-US" sz="1800" dirty="0">
                <a:latin typeface="Times New Roman"/>
                <a:cs typeface="Times New Roman"/>
              </a:rPr>
              <a:t>can</a:t>
            </a:r>
            <a:r>
              <a:rPr lang="en-US" sz="1800" spc="-15" dirty="0">
                <a:latin typeface="Times New Roman"/>
                <a:cs typeface="Times New Roman"/>
              </a:rPr>
              <a:t> </a:t>
            </a:r>
            <a:r>
              <a:rPr lang="en-US" sz="1800" dirty="0">
                <a:latin typeface="Times New Roman"/>
                <a:cs typeface="Times New Roman"/>
              </a:rPr>
              <a:t>be </a:t>
            </a:r>
            <a:r>
              <a:rPr lang="en-US" sz="1800" spc="-5" dirty="0">
                <a:latin typeface="Times New Roman"/>
                <a:cs typeface="Times New Roman"/>
              </a:rPr>
              <a:t>used</a:t>
            </a:r>
            <a:r>
              <a:rPr lang="en-US" sz="1800" spc="5" dirty="0">
                <a:latin typeface="Times New Roman"/>
                <a:cs typeface="Times New Roman"/>
              </a:rPr>
              <a:t> </a:t>
            </a:r>
            <a:r>
              <a:rPr lang="en-US" sz="1800" dirty="0">
                <a:latin typeface="Times New Roman"/>
                <a:cs typeface="Times New Roman"/>
              </a:rPr>
              <a:t>to</a:t>
            </a:r>
            <a:r>
              <a:rPr lang="en-US" sz="1800" spc="-5" dirty="0">
                <a:latin typeface="Times New Roman"/>
                <a:cs typeface="Times New Roman"/>
              </a:rPr>
              <a:t> </a:t>
            </a:r>
            <a:r>
              <a:rPr lang="en-US" sz="1800" dirty="0">
                <a:latin typeface="Times New Roman"/>
                <a:cs typeface="Times New Roman"/>
              </a:rPr>
              <a:t>analyze</a:t>
            </a:r>
            <a:r>
              <a:rPr lang="en-US" sz="1800" spc="-25" dirty="0">
                <a:latin typeface="Times New Roman"/>
                <a:cs typeface="Times New Roman"/>
              </a:rPr>
              <a:t> </a:t>
            </a:r>
            <a:r>
              <a:rPr lang="en-US" sz="1800" dirty="0">
                <a:latin typeface="Times New Roman"/>
                <a:cs typeface="Times New Roman"/>
              </a:rPr>
              <a:t>the</a:t>
            </a:r>
            <a:r>
              <a:rPr lang="en-US" sz="1800" spc="-15" dirty="0">
                <a:latin typeface="Times New Roman"/>
                <a:cs typeface="Times New Roman"/>
              </a:rPr>
              <a:t> </a:t>
            </a:r>
            <a:r>
              <a:rPr lang="en-US" sz="1800" dirty="0">
                <a:latin typeface="Times New Roman"/>
                <a:cs typeface="Times New Roman"/>
              </a:rPr>
              <a:t>data.</a:t>
            </a:r>
          </a:p>
          <a:p>
            <a:pPr marL="12700" algn="just">
              <a:lnSpc>
                <a:spcPct val="100000"/>
              </a:lnSpc>
              <a:spcBef>
                <a:spcPts val="1190"/>
              </a:spcBef>
            </a:pPr>
            <a:r>
              <a:rPr lang="en-US" sz="2000" b="1" dirty="0">
                <a:latin typeface="Times New Roman"/>
                <a:cs typeface="Times New Roman"/>
              </a:rPr>
              <a:t>Quality</a:t>
            </a:r>
            <a:r>
              <a:rPr lang="en-US" sz="2000" b="1" spc="-55" dirty="0">
                <a:latin typeface="Times New Roman"/>
                <a:cs typeface="Times New Roman"/>
              </a:rPr>
              <a:t> </a:t>
            </a:r>
            <a:r>
              <a:rPr lang="en-US" sz="2000" b="1" dirty="0">
                <a:latin typeface="Times New Roman"/>
                <a:cs typeface="Times New Roman"/>
              </a:rPr>
              <a:t>of</a:t>
            </a:r>
            <a:r>
              <a:rPr lang="en-US" sz="2000" b="1" spc="-35" dirty="0">
                <a:latin typeface="Times New Roman"/>
                <a:cs typeface="Times New Roman"/>
              </a:rPr>
              <a:t> </a:t>
            </a:r>
            <a:r>
              <a:rPr lang="en-US" sz="2000" b="1" dirty="0">
                <a:latin typeface="Times New Roman"/>
                <a:cs typeface="Times New Roman"/>
              </a:rPr>
              <a:t>Data:</a:t>
            </a:r>
            <a:endParaRPr lang="en-US" sz="2000" dirty="0">
              <a:latin typeface="Times New Roman"/>
              <a:cs typeface="Times New Roman"/>
            </a:endParaRPr>
          </a:p>
          <a:p>
            <a:pPr marL="756285" indent="-287020" algn="just">
              <a:lnSpc>
                <a:spcPct val="100000"/>
              </a:lnSpc>
              <a:spcBef>
                <a:spcPts val="310"/>
              </a:spcBef>
              <a:buChar char="–"/>
              <a:tabLst>
                <a:tab pos="756285" algn="l"/>
                <a:tab pos="756920" algn="l"/>
              </a:tabLst>
            </a:pPr>
            <a:r>
              <a:rPr lang="en-US" sz="1800" dirty="0">
                <a:latin typeface="Times New Roman"/>
                <a:cs typeface="Times New Roman"/>
              </a:rPr>
              <a:t>Data</a:t>
            </a:r>
            <a:r>
              <a:rPr lang="en-US" sz="1800" spc="-15" dirty="0">
                <a:latin typeface="Times New Roman"/>
                <a:cs typeface="Times New Roman"/>
              </a:rPr>
              <a:t> </a:t>
            </a:r>
            <a:r>
              <a:rPr lang="en-US" sz="1800" dirty="0">
                <a:latin typeface="Times New Roman"/>
                <a:cs typeface="Times New Roman"/>
              </a:rPr>
              <a:t>is</a:t>
            </a:r>
            <a:r>
              <a:rPr lang="en-US" sz="1800" spc="-20" dirty="0">
                <a:latin typeface="Times New Roman"/>
                <a:cs typeface="Times New Roman"/>
              </a:rPr>
              <a:t> </a:t>
            </a:r>
            <a:r>
              <a:rPr lang="en-US" sz="1800" dirty="0">
                <a:latin typeface="Times New Roman"/>
                <a:cs typeface="Times New Roman"/>
              </a:rPr>
              <a:t>often</a:t>
            </a:r>
            <a:r>
              <a:rPr lang="en-US" sz="1800" spc="-10" dirty="0">
                <a:latin typeface="Times New Roman"/>
                <a:cs typeface="Times New Roman"/>
              </a:rPr>
              <a:t> </a:t>
            </a:r>
            <a:r>
              <a:rPr lang="en-US" sz="1800" dirty="0">
                <a:latin typeface="Times New Roman"/>
                <a:cs typeface="Times New Roman"/>
              </a:rPr>
              <a:t>far</a:t>
            </a:r>
            <a:r>
              <a:rPr lang="en-US" sz="1800" spc="-15" dirty="0">
                <a:latin typeface="Times New Roman"/>
                <a:cs typeface="Times New Roman"/>
              </a:rPr>
              <a:t> </a:t>
            </a:r>
            <a:r>
              <a:rPr lang="en-US" sz="1800" dirty="0">
                <a:latin typeface="Times New Roman"/>
                <a:cs typeface="Times New Roman"/>
              </a:rPr>
              <a:t>from</a:t>
            </a:r>
            <a:r>
              <a:rPr lang="en-US" sz="1800" spc="-15" dirty="0">
                <a:latin typeface="Times New Roman"/>
                <a:cs typeface="Times New Roman"/>
              </a:rPr>
              <a:t> </a:t>
            </a:r>
            <a:r>
              <a:rPr lang="en-US" sz="1800" dirty="0">
                <a:latin typeface="Times New Roman"/>
                <a:cs typeface="Times New Roman"/>
              </a:rPr>
              <a:t>perfect.</a:t>
            </a:r>
          </a:p>
          <a:p>
            <a:pPr marL="756285" indent="-287020" algn="just">
              <a:lnSpc>
                <a:spcPct val="100000"/>
              </a:lnSpc>
              <a:spcBef>
                <a:spcPts val="300"/>
              </a:spcBef>
              <a:buChar char="–"/>
              <a:tabLst>
                <a:tab pos="756285" algn="l"/>
                <a:tab pos="756920" algn="l"/>
              </a:tabLst>
            </a:pPr>
            <a:r>
              <a:rPr lang="en-US" sz="1800" spc="-5" dirty="0">
                <a:latin typeface="Times New Roman"/>
                <a:cs typeface="Times New Roman"/>
              </a:rPr>
              <a:t>Improving</a:t>
            </a:r>
            <a:r>
              <a:rPr lang="en-US" sz="1800" dirty="0">
                <a:latin typeface="Times New Roman"/>
                <a:cs typeface="Times New Roman"/>
              </a:rPr>
              <a:t> data</a:t>
            </a:r>
            <a:r>
              <a:rPr lang="en-US" sz="1800" spc="-15" dirty="0">
                <a:latin typeface="Times New Roman"/>
                <a:cs typeface="Times New Roman"/>
              </a:rPr>
              <a:t> </a:t>
            </a:r>
            <a:r>
              <a:rPr lang="en-US" sz="1800" dirty="0">
                <a:latin typeface="Times New Roman"/>
                <a:cs typeface="Times New Roman"/>
              </a:rPr>
              <a:t>quality</a:t>
            </a:r>
            <a:r>
              <a:rPr lang="en-US" sz="1800" spc="-10" dirty="0">
                <a:latin typeface="Times New Roman"/>
                <a:cs typeface="Times New Roman"/>
              </a:rPr>
              <a:t> </a:t>
            </a:r>
            <a:r>
              <a:rPr lang="en-US" sz="1800" dirty="0">
                <a:latin typeface="Times New Roman"/>
                <a:cs typeface="Times New Roman"/>
              </a:rPr>
              <a:t>improves</a:t>
            </a:r>
            <a:r>
              <a:rPr lang="en-US" sz="1800" spc="-10" dirty="0">
                <a:latin typeface="Times New Roman"/>
                <a:cs typeface="Times New Roman"/>
              </a:rPr>
              <a:t> </a:t>
            </a:r>
            <a:r>
              <a:rPr lang="en-US" sz="1800" dirty="0">
                <a:latin typeface="Times New Roman"/>
                <a:cs typeface="Times New Roman"/>
              </a:rPr>
              <a:t>the quality</a:t>
            </a:r>
            <a:r>
              <a:rPr lang="en-US" sz="1800" spc="-20" dirty="0">
                <a:latin typeface="Times New Roman"/>
                <a:cs typeface="Times New Roman"/>
              </a:rPr>
              <a:t> </a:t>
            </a:r>
            <a:r>
              <a:rPr lang="en-US" sz="1800" dirty="0">
                <a:latin typeface="Times New Roman"/>
                <a:cs typeface="Times New Roman"/>
              </a:rPr>
              <a:t>of</a:t>
            </a:r>
            <a:r>
              <a:rPr lang="en-US" sz="1800" spc="5" dirty="0">
                <a:latin typeface="Times New Roman"/>
                <a:cs typeface="Times New Roman"/>
              </a:rPr>
              <a:t> </a:t>
            </a:r>
            <a:r>
              <a:rPr lang="en-US" sz="1800" dirty="0">
                <a:latin typeface="Times New Roman"/>
                <a:cs typeface="Times New Roman"/>
              </a:rPr>
              <a:t>the resulting</a:t>
            </a:r>
            <a:r>
              <a:rPr lang="en-US" sz="1800" spc="434" dirty="0">
                <a:latin typeface="Times New Roman"/>
                <a:cs typeface="Times New Roman"/>
              </a:rPr>
              <a:t> </a:t>
            </a:r>
            <a:r>
              <a:rPr lang="en-US" sz="1800" dirty="0">
                <a:latin typeface="Times New Roman"/>
                <a:cs typeface="Times New Roman"/>
              </a:rPr>
              <a:t>analysis.</a:t>
            </a:r>
          </a:p>
          <a:p>
            <a:pPr marL="12700" algn="just">
              <a:lnSpc>
                <a:spcPct val="100000"/>
              </a:lnSpc>
              <a:spcBef>
                <a:spcPts val="1195"/>
              </a:spcBef>
            </a:pPr>
            <a:r>
              <a:rPr lang="en-US" sz="2000" b="1" dirty="0">
                <a:latin typeface="Times New Roman"/>
                <a:cs typeface="Times New Roman"/>
              </a:rPr>
              <a:t>Preprocessing</a:t>
            </a:r>
            <a:r>
              <a:rPr lang="en-US" sz="2000" b="1" spc="-30" dirty="0">
                <a:latin typeface="Times New Roman"/>
                <a:cs typeface="Times New Roman"/>
              </a:rPr>
              <a:t> </a:t>
            </a:r>
            <a:r>
              <a:rPr lang="en-US" sz="2000" b="1" dirty="0">
                <a:latin typeface="Times New Roman"/>
                <a:cs typeface="Times New Roman"/>
              </a:rPr>
              <a:t>Steps</a:t>
            </a:r>
            <a:r>
              <a:rPr lang="en-US" sz="2000" b="1" spc="-30" dirty="0">
                <a:latin typeface="Times New Roman"/>
                <a:cs typeface="Times New Roman"/>
              </a:rPr>
              <a:t> </a:t>
            </a:r>
            <a:r>
              <a:rPr lang="en-US" sz="2000" b="1" dirty="0">
                <a:latin typeface="Times New Roman"/>
                <a:cs typeface="Times New Roman"/>
              </a:rPr>
              <a:t>to Make</a:t>
            </a:r>
            <a:r>
              <a:rPr lang="en-US" sz="2000" b="1" spc="-15" dirty="0">
                <a:latin typeface="Times New Roman"/>
                <a:cs typeface="Times New Roman"/>
              </a:rPr>
              <a:t> </a:t>
            </a:r>
            <a:r>
              <a:rPr lang="en-US" sz="2000" b="1" dirty="0">
                <a:latin typeface="Times New Roman"/>
                <a:cs typeface="Times New Roman"/>
              </a:rPr>
              <a:t>Data</a:t>
            </a:r>
            <a:r>
              <a:rPr lang="en-US" sz="2000" b="1" spc="-25" dirty="0">
                <a:latin typeface="Times New Roman"/>
                <a:cs typeface="Times New Roman"/>
              </a:rPr>
              <a:t> </a:t>
            </a:r>
            <a:r>
              <a:rPr lang="en-US" sz="2000" b="1" dirty="0">
                <a:latin typeface="Times New Roman"/>
                <a:cs typeface="Times New Roman"/>
              </a:rPr>
              <a:t>More</a:t>
            </a:r>
            <a:r>
              <a:rPr lang="en-US" sz="2000" b="1" spc="-20" dirty="0">
                <a:latin typeface="Times New Roman"/>
                <a:cs typeface="Times New Roman"/>
              </a:rPr>
              <a:t> </a:t>
            </a:r>
            <a:r>
              <a:rPr lang="en-US" sz="2000" b="1" dirty="0">
                <a:latin typeface="Times New Roman"/>
                <a:cs typeface="Times New Roman"/>
              </a:rPr>
              <a:t>Suitable</a:t>
            </a:r>
            <a:r>
              <a:rPr lang="en-US" sz="2000" b="1" spc="-40" dirty="0">
                <a:latin typeface="Times New Roman"/>
                <a:cs typeface="Times New Roman"/>
              </a:rPr>
              <a:t> </a:t>
            </a:r>
            <a:r>
              <a:rPr lang="en-US" sz="2000" b="1" dirty="0">
                <a:latin typeface="Times New Roman"/>
                <a:cs typeface="Times New Roman"/>
              </a:rPr>
              <a:t>for</a:t>
            </a:r>
            <a:r>
              <a:rPr lang="en-US" sz="2000" b="1" spc="-20" dirty="0">
                <a:latin typeface="Times New Roman"/>
                <a:cs typeface="Times New Roman"/>
              </a:rPr>
              <a:t> </a:t>
            </a:r>
            <a:r>
              <a:rPr lang="en-US" sz="2000" b="1" dirty="0">
                <a:latin typeface="Times New Roman"/>
                <a:cs typeface="Times New Roman"/>
              </a:rPr>
              <a:t>Data</a:t>
            </a:r>
            <a:r>
              <a:rPr lang="en-US" sz="2000" b="1" spc="495" dirty="0">
                <a:latin typeface="Times New Roman"/>
                <a:cs typeface="Times New Roman"/>
              </a:rPr>
              <a:t> </a:t>
            </a:r>
            <a:r>
              <a:rPr lang="en-US" sz="2000" b="1" spc="5" dirty="0">
                <a:latin typeface="Times New Roman"/>
                <a:cs typeface="Times New Roman"/>
              </a:rPr>
              <a:t>Mining:</a:t>
            </a:r>
            <a:endParaRPr lang="en-US" sz="2000" dirty="0">
              <a:latin typeface="Times New Roman"/>
              <a:cs typeface="Times New Roman"/>
            </a:endParaRPr>
          </a:p>
          <a:p>
            <a:pPr marL="756285" indent="-287020" algn="just">
              <a:lnSpc>
                <a:spcPct val="100000"/>
              </a:lnSpc>
              <a:spcBef>
                <a:spcPts val="305"/>
              </a:spcBef>
              <a:buChar char="–"/>
              <a:tabLst>
                <a:tab pos="756285" algn="l"/>
                <a:tab pos="756920" algn="l"/>
              </a:tabLst>
            </a:pPr>
            <a:r>
              <a:rPr lang="en-US" sz="1800" dirty="0">
                <a:latin typeface="Times New Roman"/>
                <a:cs typeface="Times New Roman"/>
              </a:rPr>
              <a:t>Raw</a:t>
            </a:r>
            <a:r>
              <a:rPr lang="en-US" sz="1800" spc="-15" dirty="0">
                <a:latin typeface="Times New Roman"/>
                <a:cs typeface="Times New Roman"/>
              </a:rPr>
              <a:t> </a:t>
            </a:r>
            <a:r>
              <a:rPr lang="en-US" sz="1800" dirty="0">
                <a:latin typeface="Times New Roman"/>
                <a:cs typeface="Times New Roman"/>
              </a:rPr>
              <a:t>data </a:t>
            </a:r>
            <a:r>
              <a:rPr lang="en-US" sz="1800" spc="-5" dirty="0">
                <a:latin typeface="Times New Roman"/>
                <a:cs typeface="Times New Roman"/>
              </a:rPr>
              <a:t>must</a:t>
            </a:r>
            <a:r>
              <a:rPr lang="en-US" sz="1800" dirty="0">
                <a:latin typeface="Times New Roman"/>
                <a:cs typeface="Times New Roman"/>
              </a:rPr>
              <a:t> be </a:t>
            </a:r>
            <a:r>
              <a:rPr lang="en-US" sz="1800" spc="-5" dirty="0">
                <a:latin typeface="Times New Roman"/>
                <a:cs typeface="Times New Roman"/>
              </a:rPr>
              <a:t>processed</a:t>
            </a:r>
            <a:r>
              <a:rPr lang="en-US" sz="1800" spc="5" dirty="0">
                <a:latin typeface="Times New Roman"/>
                <a:cs typeface="Times New Roman"/>
              </a:rPr>
              <a:t> </a:t>
            </a:r>
            <a:r>
              <a:rPr lang="en-US" sz="1800" dirty="0">
                <a:latin typeface="Times New Roman"/>
                <a:cs typeface="Times New Roman"/>
              </a:rPr>
              <a:t>in order to </a:t>
            </a:r>
            <a:r>
              <a:rPr lang="en-US" sz="1800" spc="-5" dirty="0">
                <a:latin typeface="Times New Roman"/>
                <a:cs typeface="Times New Roman"/>
              </a:rPr>
              <a:t>make</a:t>
            </a:r>
            <a:r>
              <a:rPr lang="en-US" sz="1800" spc="10" dirty="0">
                <a:latin typeface="Times New Roman"/>
                <a:cs typeface="Times New Roman"/>
              </a:rPr>
              <a:t> </a:t>
            </a:r>
            <a:r>
              <a:rPr lang="en-US" sz="1800" dirty="0">
                <a:latin typeface="Times New Roman"/>
                <a:cs typeface="Times New Roman"/>
              </a:rPr>
              <a:t>it</a:t>
            </a:r>
            <a:r>
              <a:rPr lang="en-US" sz="1800" spc="-15" dirty="0">
                <a:latin typeface="Times New Roman"/>
                <a:cs typeface="Times New Roman"/>
              </a:rPr>
              <a:t> </a:t>
            </a:r>
            <a:r>
              <a:rPr lang="en-US" sz="1800" dirty="0">
                <a:latin typeface="Times New Roman"/>
                <a:cs typeface="Times New Roman"/>
              </a:rPr>
              <a:t>suitable</a:t>
            </a:r>
            <a:r>
              <a:rPr lang="en-US" sz="1800" spc="-5" dirty="0">
                <a:latin typeface="Times New Roman"/>
                <a:cs typeface="Times New Roman"/>
              </a:rPr>
              <a:t> </a:t>
            </a:r>
            <a:r>
              <a:rPr lang="en-US" sz="1800" dirty="0">
                <a:latin typeface="Times New Roman"/>
                <a:cs typeface="Times New Roman"/>
              </a:rPr>
              <a:t>for analysis.</a:t>
            </a:r>
          </a:p>
          <a:p>
            <a:pPr marL="1155700" lvl="1" indent="-229235" algn="just">
              <a:lnSpc>
                <a:spcPct val="100000"/>
              </a:lnSpc>
              <a:spcBef>
                <a:spcPts val="305"/>
              </a:spcBef>
              <a:buChar char="•"/>
              <a:tabLst>
                <a:tab pos="1155700" algn="l"/>
                <a:tab pos="1156335" algn="l"/>
              </a:tabLst>
            </a:pPr>
            <a:r>
              <a:rPr lang="en-US" sz="1800" spc="-5" dirty="0">
                <a:latin typeface="Times New Roman"/>
                <a:cs typeface="Times New Roman"/>
              </a:rPr>
              <a:t>Improve</a:t>
            </a:r>
            <a:r>
              <a:rPr lang="en-US" sz="1800" spc="430" dirty="0">
                <a:latin typeface="Times New Roman"/>
                <a:cs typeface="Times New Roman"/>
              </a:rPr>
              <a:t> </a:t>
            </a:r>
            <a:r>
              <a:rPr lang="en-US" sz="1800" dirty="0">
                <a:latin typeface="Times New Roman"/>
                <a:cs typeface="Times New Roman"/>
              </a:rPr>
              <a:t>data</a:t>
            </a:r>
            <a:r>
              <a:rPr lang="en-US" sz="1800" spc="430" dirty="0">
                <a:latin typeface="Times New Roman"/>
                <a:cs typeface="Times New Roman"/>
              </a:rPr>
              <a:t> </a:t>
            </a:r>
            <a:r>
              <a:rPr lang="en-US" sz="1800" dirty="0">
                <a:latin typeface="Times New Roman"/>
                <a:cs typeface="Times New Roman"/>
              </a:rPr>
              <a:t>quality,</a:t>
            </a:r>
          </a:p>
          <a:p>
            <a:pPr marL="1155700" lvl="1" indent="-229235" algn="just">
              <a:lnSpc>
                <a:spcPct val="100000"/>
              </a:lnSpc>
              <a:spcBef>
                <a:spcPts val="300"/>
              </a:spcBef>
              <a:buChar char="•"/>
              <a:tabLst>
                <a:tab pos="1155700" algn="l"/>
                <a:tab pos="1156335" algn="l"/>
              </a:tabLst>
            </a:pPr>
            <a:r>
              <a:rPr lang="en-US" sz="1800" dirty="0">
                <a:latin typeface="Times New Roman"/>
                <a:cs typeface="Times New Roman"/>
              </a:rPr>
              <a:t>Modify</a:t>
            </a:r>
            <a:r>
              <a:rPr lang="en-US" sz="1800" spc="-15" dirty="0">
                <a:latin typeface="Times New Roman"/>
                <a:cs typeface="Times New Roman"/>
              </a:rPr>
              <a:t> </a:t>
            </a:r>
            <a:r>
              <a:rPr lang="en-US" sz="1800" dirty="0">
                <a:latin typeface="Times New Roman"/>
                <a:cs typeface="Times New Roman"/>
              </a:rPr>
              <a:t>data </a:t>
            </a:r>
            <a:r>
              <a:rPr lang="en-US" sz="1800" spc="-10" dirty="0">
                <a:latin typeface="Times New Roman"/>
                <a:cs typeface="Times New Roman"/>
              </a:rPr>
              <a:t>so</a:t>
            </a:r>
            <a:r>
              <a:rPr lang="en-US" sz="1800" spc="-5" dirty="0">
                <a:latin typeface="Times New Roman"/>
                <a:cs typeface="Times New Roman"/>
              </a:rPr>
              <a:t> </a:t>
            </a:r>
            <a:r>
              <a:rPr lang="en-US" sz="1800" dirty="0">
                <a:latin typeface="Times New Roman"/>
                <a:cs typeface="Times New Roman"/>
              </a:rPr>
              <a:t>that</a:t>
            </a:r>
            <a:r>
              <a:rPr lang="en-US" sz="1800" spc="-15" dirty="0">
                <a:latin typeface="Times New Roman"/>
                <a:cs typeface="Times New Roman"/>
              </a:rPr>
              <a:t> </a:t>
            </a:r>
            <a:r>
              <a:rPr lang="en-US" sz="1800" dirty="0">
                <a:latin typeface="Times New Roman"/>
                <a:cs typeface="Times New Roman"/>
              </a:rPr>
              <a:t>it</a:t>
            </a:r>
            <a:r>
              <a:rPr lang="en-US" sz="1800" spc="-5" dirty="0">
                <a:latin typeface="Times New Roman"/>
                <a:cs typeface="Times New Roman"/>
              </a:rPr>
              <a:t> </a:t>
            </a:r>
            <a:r>
              <a:rPr lang="en-US" sz="1800" dirty="0">
                <a:latin typeface="Times New Roman"/>
                <a:cs typeface="Times New Roman"/>
              </a:rPr>
              <a:t>better</a:t>
            </a:r>
            <a:r>
              <a:rPr lang="en-US" sz="1800" spc="-20" dirty="0">
                <a:latin typeface="Times New Roman"/>
                <a:cs typeface="Times New Roman"/>
              </a:rPr>
              <a:t> </a:t>
            </a:r>
            <a:r>
              <a:rPr lang="en-US" sz="1800" dirty="0">
                <a:latin typeface="Times New Roman"/>
                <a:cs typeface="Times New Roman"/>
              </a:rPr>
              <a:t>fits</a:t>
            </a:r>
            <a:r>
              <a:rPr lang="en-US" sz="1800" spc="-5" dirty="0">
                <a:latin typeface="Times New Roman"/>
                <a:cs typeface="Times New Roman"/>
              </a:rPr>
              <a:t> </a:t>
            </a:r>
            <a:r>
              <a:rPr lang="en-US" sz="1800" dirty="0">
                <a:latin typeface="Times New Roman"/>
                <a:cs typeface="Times New Roman"/>
              </a:rPr>
              <a:t>a specified</a:t>
            </a:r>
            <a:r>
              <a:rPr lang="en-US" sz="1800" spc="-20" dirty="0">
                <a:latin typeface="Times New Roman"/>
                <a:cs typeface="Times New Roman"/>
              </a:rPr>
              <a:t> </a:t>
            </a:r>
            <a:r>
              <a:rPr lang="en-US" sz="1800" dirty="0">
                <a:latin typeface="Times New Roman"/>
                <a:cs typeface="Times New Roman"/>
              </a:rPr>
              <a:t>data</a:t>
            </a:r>
            <a:r>
              <a:rPr lang="en-US" sz="1800" spc="-15" dirty="0">
                <a:latin typeface="Times New Roman"/>
                <a:cs typeface="Times New Roman"/>
              </a:rPr>
              <a:t> </a:t>
            </a:r>
            <a:r>
              <a:rPr lang="en-US" sz="1800" spc="-5" dirty="0">
                <a:latin typeface="Times New Roman"/>
                <a:cs typeface="Times New Roman"/>
              </a:rPr>
              <a:t>mining </a:t>
            </a:r>
            <a:r>
              <a:rPr lang="en-US" sz="1800" spc="5" dirty="0">
                <a:latin typeface="Times New Roman"/>
                <a:cs typeface="Times New Roman"/>
              </a:rPr>
              <a:t>technique.</a:t>
            </a:r>
            <a:endParaRPr lang="en-US" sz="1800" dirty="0">
              <a:latin typeface="Times New Roman"/>
              <a:cs typeface="Times New Roman"/>
            </a:endParaRPr>
          </a:p>
          <a:p>
            <a:pPr marL="12700" algn="just">
              <a:lnSpc>
                <a:spcPct val="100000"/>
              </a:lnSpc>
              <a:spcBef>
                <a:spcPts val="1190"/>
              </a:spcBef>
            </a:pPr>
            <a:r>
              <a:rPr lang="en-US" sz="2000" b="1" dirty="0">
                <a:latin typeface="Times New Roman"/>
                <a:cs typeface="Times New Roman"/>
              </a:rPr>
              <a:t>Analyzing</a:t>
            </a:r>
            <a:r>
              <a:rPr lang="en-US" sz="2000" b="1" spc="-30" dirty="0">
                <a:latin typeface="Times New Roman"/>
                <a:cs typeface="Times New Roman"/>
              </a:rPr>
              <a:t> </a:t>
            </a:r>
            <a:r>
              <a:rPr lang="en-US" sz="2000" b="1" dirty="0">
                <a:latin typeface="Times New Roman"/>
                <a:cs typeface="Times New Roman"/>
              </a:rPr>
              <a:t>Data</a:t>
            </a:r>
            <a:r>
              <a:rPr lang="en-US" sz="2000" b="1" spc="-35" dirty="0">
                <a:latin typeface="Times New Roman"/>
                <a:cs typeface="Times New Roman"/>
              </a:rPr>
              <a:t> </a:t>
            </a:r>
            <a:r>
              <a:rPr lang="en-US" sz="2000" b="1" dirty="0">
                <a:latin typeface="Times New Roman"/>
                <a:cs typeface="Times New Roman"/>
              </a:rPr>
              <a:t>in</a:t>
            </a:r>
            <a:r>
              <a:rPr lang="en-US" sz="2000" b="1" spc="-25" dirty="0">
                <a:latin typeface="Times New Roman"/>
                <a:cs typeface="Times New Roman"/>
              </a:rPr>
              <a:t> </a:t>
            </a:r>
            <a:r>
              <a:rPr lang="en-US" sz="2000" b="1" dirty="0">
                <a:latin typeface="Times New Roman"/>
                <a:cs typeface="Times New Roman"/>
              </a:rPr>
              <a:t>Terms</a:t>
            </a:r>
            <a:r>
              <a:rPr lang="en-US" sz="2000" b="1" spc="-25" dirty="0">
                <a:latin typeface="Times New Roman"/>
                <a:cs typeface="Times New Roman"/>
              </a:rPr>
              <a:t> </a:t>
            </a:r>
            <a:r>
              <a:rPr lang="en-US" sz="2000" b="1" dirty="0">
                <a:latin typeface="Times New Roman"/>
                <a:cs typeface="Times New Roman"/>
              </a:rPr>
              <a:t>of</a:t>
            </a:r>
            <a:r>
              <a:rPr lang="en-US" sz="2000" b="1" spc="5" dirty="0">
                <a:latin typeface="Times New Roman"/>
                <a:cs typeface="Times New Roman"/>
              </a:rPr>
              <a:t> </a:t>
            </a:r>
            <a:r>
              <a:rPr lang="en-US" sz="2000" b="1" dirty="0">
                <a:latin typeface="Times New Roman"/>
                <a:cs typeface="Times New Roman"/>
              </a:rPr>
              <a:t>its</a:t>
            </a:r>
            <a:r>
              <a:rPr lang="en-US" sz="2000" b="1" spc="-30" dirty="0">
                <a:latin typeface="Times New Roman"/>
                <a:cs typeface="Times New Roman"/>
              </a:rPr>
              <a:t> </a:t>
            </a:r>
            <a:r>
              <a:rPr lang="en-US" sz="2000" b="1" dirty="0">
                <a:latin typeface="Times New Roman"/>
                <a:cs typeface="Times New Roman"/>
              </a:rPr>
              <a:t>Relationships:</a:t>
            </a:r>
            <a:endParaRPr lang="en-US" sz="2000" dirty="0">
              <a:latin typeface="Times New Roman"/>
              <a:cs typeface="Times New Roman"/>
            </a:endParaRPr>
          </a:p>
          <a:p>
            <a:pPr marL="756285" indent="-287020" algn="just">
              <a:lnSpc>
                <a:spcPct val="100000"/>
              </a:lnSpc>
              <a:spcBef>
                <a:spcPts val="310"/>
              </a:spcBef>
              <a:buChar char="–"/>
              <a:tabLst>
                <a:tab pos="756285" algn="l"/>
                <a:tab pos="756920" algn="l"/>
              </a:tabLst>
            </a:pPr>
            <a:r>
              <a:rPr lang="en-US" sz="1800" dirty="0">
                <a:latin typeface="Times New Roman"/>
                <a:cs typeface="Times New Roman"/>
              </a:rPr>
              <a:t>find</a:t>
            </a:r>
            <a:r>
              <a:rPr lang="en-US" sz="1800" spc="445" dirty="0">
                <a:latin typeface="Times New Roman"/>
                <a:cs typeface="Times New Roman"/>
              </a:rPr>
              <a:t> </a:t>
            </a:r>
            <a:r>
              <a:rPr lang="en-US" sz="1800" dirty="0">
                <a:latin typeface="Times New Roman"/>
                <a:cs typeface="Times New Roman"/>
              </a:rPr>
              <a:t>relationships</a:t>
            </a:r>
            <a:r>
              <a:rPr lang="en-US" sz="1800" spc="-20" dirty="0">
                <a:latin typeface="Times New Roman"/>
                <a:cs typeface="Times New Roman"/>
              </a:rPr>
              <a:t> </a:t>
            </a:r>
            <a:r>
              <a:rPr lang="en-US" sz="1800" spc="-5" dirty="0">
                <a:latin typeface="Times New Roman"/>
                <a:cs typeface="Times New Roman"/>
              </a:rPr>
              <a:t>among</a:t>
            </a:r>
            <a:r>
              <a:rPr lang="en-US" sz="1800" dirty="0">
                <a:latin typeface="Times New Roman"/>
                <a:cs typeface="Times New Roman"/>
              </a:rPr>
              <a:t> data</a:t>
            </a:r>
            <a:r>
              <a:rPr lang="en-US" sz="1800" spc="-10" dirty="0">
                <a:latin typeface="Times New Roman"/>
                <a:cs typeface="Times New Roman"/>
              </a:rPr>
              <a:t> </a:t>
            </a:r>
            <a:r>
              <a:rPr lang="en-US" sz="1800" dirty="0">
                <a:latin typeface="Times New Roman"/>
                <a:cs typeface="Times New Roman"/>
              </a:rPr>
              <a:t>objects</a:t>
            </a:r>
            <a:r>
              <a:rPr lang="en-US" sz="1800" spc="-10" dirty="0">
                <a:latin typeface="Times New Roman"/>
                <a:cs typeface="Times New Roman"/>
              </a:rPr>
              <a:t> </a:t>
            </a:r>
            <a:r>
              <a:rPr lang="en-US" sz="1800" dirty="0">
                <a:latin typeface="Times New Roman"/>
                <a:cs typeface="Times New Roman"/>
              </a:rPr>
              <a:t>and</a:t>
            </a:r>
            <a:r>
              <a:rPr lang="en-US" sz="1800" spc="5" dirty="0">
                <a:latin typeface="Times New Roman"/>
                <a:cs typeface="Times New Roman"/>
              </a:rPr>
              <a:t> </a:t>
            </a:r>
            <a:r>
              <a:rPr lang="en-US" sz="1800" dirty="0">
                <a:latin typeface="Times New Roman"/>
                <a:cs typeface="Times New Roman"/>
              </a:rPr>
              <a:t>then</a:t>
            </a:r>
            <a:r>
              <a:rPr lang="en-US" sz="1800" spc="-10" dirty="0">
                <a:latin typeface="Times New Roman"/>
                <a:cs typeface="Times New Roman"/>
              </a:rPr>
              <a:t> </a:t>
            </a:r>
            <a:r>
              <a:rPr lang="en-US" sz="1800" dirty="0">
                <a:latin typeface="Times New Roman"/>
                <a:cs typeface="Times New Roman"/>
              </a:rPr>
              <a:t>perform</a:t>
            </a:r>
            <a:r>
              <a:rPr lang="en-US" sz="1800" spc="-5" dirty="0">
                <a:latin typeface="Times New Roman"/>
                <a:cs typeface="Times New Roman"/>
              </a:rPr>
              <a:t> </a:t>
            </a:r>
            <a:r>
              <a:rPr lang="en-US" sz="1800" dirty="0">
                <a:latin typeface="Times New Roman"/>
                <a:cs typeface="Times New Roman"/>
              </a:rPr>
              <a:t>remaining</a:t>
            </a:r>
            <a:r>
              <a:rPr lang="en-US" sz="1800" spc="-20" dirty="0">
                <a:latin typeface="Times New Roman"/>
                <a:cs typeface="Times New Roman"/>
              </a:rPr>
              <a:t> </a:t>
            </a:r>
            <a:r>
              <a:rPr lang="en-US" sz="1800" dirty="0">
                <a:latin typeface="Times New Roman"/>
                <a:cs typeface="Times New Roman"/>
              </a:rPr>
              <a:t>analysis</a:t>
            </a:r>
            <a:r>
              <a:rPr lang="en-US" sz="1800" spc="-35" dirty="0">
                <a:latin typeface="Times New Roman"/>
                <a:cs typeface="Times New Roman"/>
              </a:rPr>
              <a:t> </a:t>
            </a:r>
            <a:r>
              <a:rPr lang="en-US" sz="1800" spc="-5" dirty="0">
                <a:latin typeface="Times New Roman"/>
                <a:cs typeface="Times New Roman"/>
              </a:rPr>
              <a:t>using</a:t>
            </a:r>
            <a:r>
              <a:rPr lang="en-US" sz="1800" dirty="0">
                <a:latin typeface="Times New Roman"/>
                <a:cs typeface="Times New Roman"/>
              </a:rPr>
              <a:t> these relationships</a:t>
            </a:r>
            <a:r>
              <a:rPr lang="en-US" sz="1800" spc="-35" dirty="0">
                <a:latin typeface="Times New Roman"/>
                <a:cs typeface="Times New Roman"/>
              </a:rPr>
              <a:t> </a:t>
            </a:r>
            <a:r>
              <a:rPr lang="en-US" sz="1800" dirty="0">
                <a:latin typeface="Times New Roman"/>
                <a:cs typeface="Times New Roman"/>
              </a:rPr>
              <a:t>rather</a:t>
            </a:r>
            <a:r>
              <a:rPr lang="en-US" sz="1800" spc="-15" dirty="0">
                <a:latin typeface="Times New Roman"/>
                <a:cs typeface="Times New Roman"/>
              </a:rPr>
              <a:t> </a:t>
            </a:r>
            <a:r>
              <a:rPr lang="en-US" sz="1800" dirty="0">
                <a:latin typeface="Times New Roman"/>
                <a:cs typeface="Times New Roman"/>
              </a:rPr>
              <a:t>than</a:t>
            </a:r>
            <a:r>
              <a:rPr lang="en-US" sz="1800" spc="-20" dirty="0">
                <a:latin typeface="Times New Roman"/>
                <a:cs typeface="Times New Roman"/>
              </a:rPr>
              <a:t> </a:t>
            </a:r>
            <a:r>
              <a:rPr lang="en-US" sz="1800" dirty="0">
                <a:latin typeface="Times New Roman"/>
                <a:cs typeface="Times New Roman"/>
              </a:rPr>
              <a:t>data</a:t>
            </a:r>
            <a:r>
              <a:rPr lang="en-US" sz="1800" spc="-25" dirty="0">
                <a:latin typeface="Times New Roman"/>
                <a:cs typeface="Times New Roman"/>
              </a:rPr>
              <a:t> </a:t>
            </a:r>
            <a:r>
              <a:rPr lang="en-US" sz="1800" dirty="0">
                <a:latin typeface="Times New Roman"/>
                <a:cs typeface="Times New Roman"/>
              </a:rPr>
              <a:t>objects</a:t>
            </a:r>
            <a:r>
              <a:rPr lang="en-US" sz="1800" spc="-25" dirty="0">
                <a:latin typeface="Times New Roman"/>
                <a:cs typeface="Times New Roman"/>
              </a:rPr>
              <a:t> </a:t>
            </a:r>
            <a:r>
              <a:rPr lang="en-US" sz="1800" dirty="0">
                <a:latin typeface="Times New Roman"/>
                <a:cs typeface="Times New Roman"/>
              </a:rPr>
              <a:t>themselves.</a:t>
            </a:r>
          </a:p>
          <a:p>
            <a:pPr marL="756285" marR="6985" indent="-287020" algn="just">
              <a:lnSpc>
                <a:spcPct val="100000"/>
              </a:lnSpc>
              <a:spcBef>
                <a:spcPts val="300"/>
              </a:spcBef>
              <a:buChar char="–"/>
              <a:tabLst>
                <a:tab pos="756285" algn="l"/>
                <a:tab pos="756920" algn="l"/>
              </a:tabLst>
            </a:pPr>
            <a:r>
              <a:rPr lang="en-US" sz="1800" dirty="0">
                <a:latin typeface="Times New Roman"/>
                <a:cs typeface="Times New Roman"/>
              </a:rPr>
              <a:t>There are </a:t>
            </a:r>
            <a:r>
              <a:rPr lang="en-US" sz="1800" spc="-5" dirty="0">
                <a:latin typeface="Times New Roman"/>
                <a:cs typeface="Times New Roman"/>
              </a:rPr>
              <a:t>many </a:t>
            </a:r>
            <a:r>
              <a:rPr lang="en-US" sz="1800" dirty="0">
                <a:latin typeface="Times New Roman"/>
                <a:cs typeface="Times New Roman"/>
              </a:rPr>
              <a:t>similarity or </a:t>
            </a:r>
            <a:r>
              <a:rPr lang="en-US" sz="1800" spc="-5" dirty="0">
                <a:latin typeface="Times New Roman"/>
                <a:cs typeface="Times New Roman"/>
              </a:rPr>
              <a:t>distance measures, </a:t>
            </a:r>
            <a:r>
              <a:rPr lang="en-US" sz="1800" dirty="0">
                <a:latin typeface="Times New Roman"/>
                <a:cs typeface="Times New Roman"/>
              </a:rPr>
              <a:t>and</a:t>
            </a:r>
            <a:r>
              <a:rPr lang="en-US" sz="1800" spc="5" dirty="0">
                <a:latin typeface="Times New Roman"/>
                <a:cs typeface="Times New Roman"/>
              </a:rPr>
              <a:t> </a:t>
            </a:r>
            <a:r>
              <a:rPr lang="en-US" sz="1800" dirty="0">
                <a:latin typeface="Times New Roman"/>
                <a:cs typeface="Times New Roman"/>
              </a:rPr>
              <a:t>the proper choice depends on</a:t>
            </a:r>
            <a:r>
              <a:rPr lang="en-US" sz="1800" spc="5" dirty="0">
                <a:latin typeface="Times New Roman"/>
                <a:cs typeface="Times New Roman"/>
              </a:rPr>
              <a:t> </a:t>
            </a:r>
            <a:r>
              <a:rPr lang="en-US" sz="1800" dirty="0">
                <a:latin typeface="Times New Roman"/>
                <a:cs typeface="Times New Roman"/>
              </a:rPr>
              <a:t>the </a:t>
            </a:r>
            <a:r>
              <a:rPr lang="en-US" sz="1800" spc="-434" dirty="0">
                <a:latin typeface="Times New Roman"/>
                <a:cs typeface="Times New Roman"/>
              </a:rPr>
              <a:t> </a:t>
            </a:r>
            <a:r>
              <a:rPr lang="en-US" sz="1800" spc="5" dirty="0">
                <a:latin typeface="Times New Roman"/>
                <a:cs typeface="Times New Roman"/>
              </a:rPr>
              <a:t>type</a:t>
            </a:r>
            <a:r>
              <a:rPr lang="en-US" sz="1800" spc="-35" dirty="0">
                <a:latin typeface="Times New Roman"/>
                <a:cs typeface="Times New Roman"/>
              </a:rPr>
              <a:t> </a:t>
            </a:r>
            <a:r>
              <a:rPr lang="en-US" sz="1800" dirty="0">
                <a:latin typeface="Times New Roman"/>
                <a:cs typeface="Times New Roman"/>
              </a:rPr>
              <a:t>of data and application.</a:t>
            </a:r>
          </a:p>
        </p:txBody>
      </p:sp>
    </p:spTree>
    <p:extLst>
      <p:ext uri="{BB962C8B-B14F-4D97-AF65-F5344CB8AC3E}">
        <p14:creationId xmlns:p14="http://schemas.microsoft.com/office/powerpoint/2010/main" val="23928900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A53F8F-FE79-1629-436C-70D38F4FCE51}"/>
              </a:ext>
            </a:extLst>
          </p:cNvPr>
          <p:cNvSpPr txBox="1"/>
          <p:nvPr/>
        </p:nvSpPr>
        <p:spPr>
          <a:xfrm>
            <a:off x="660971" y="2125475"/>
            <a:ext cx="7391400" cy="830997"/>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Statistics studies the collection, analysis, interpretation or explanation, and presentation of data.</a:t>
            </a:r>
          </a:p>
        </p:txBody>
      </p:sp>
      <p:sp>
        <p:nvSpPr>
          <p:cNvPr id="7" name="TextBox 6">
            <a:extLst>
              <a:ext uri="{FF2B5EF4-FFF2-40B4-BE49-F238E27FC236}">
                <a16:creationId xmlns:a16="http://schemas.microsoft.com/office/drawing/2014/main" id="{094B4D1F-4F5C-0C46-5F08-2D70B3ABF20F}"/>
              </a:ext>
            </a:extLst>
          </p:cNvPr>
          <p:cNvSpPr txBox="1"/>
          <p:nvPr/>
        </p:nvSpPr>
        <p:spPr>
          <a:xfrm>
            <a:off x="627580" y="3233925"/>
            <a:ext cx="8055796" cy="1200329"/>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A statistical model is a set of mathematical functions that describe the behavior of the objects in a target class in terms of random variables and their associated probability distributions.</a:t>
            </a:r>
          </a:p>
        </p:txBody>
      </p:sp>
      <p:sp>
        <p:nvSpPr>
          <p:cNvPr id="9" name="TextBox 8">
            <a:extLst>
              <a:ext uri="{FF2B5EF4-FFF2-40B4-BE49-F238E27FC236}">
                <a16:creationId xmlns:a16="http://schemas.microsoft.com/office/drawing/2014/main" id="{9B951E05-7583-7B21-B39C-8B0D3BD77972}"/>
              </a:ext>
            </a:extLst>
          </p:cNvPr>
          <p:cNvSpPr txBox="1"/>
          <p:nvPr/>
        </p:nvSpPr>
        <p:spPr>
          <a:xfrm>
            <a:off x="685800" y="4724400"/>
            <a:ext cx="8153400" cy="830997"/>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Statistics research develops tools for prediction and forecasting using data and statistical models.</a:t>
            </a:r>
          </a:p>
        </p:txBody>
      </p:sp>
      <p:sp>
        <p:nvSpPr>
          <p:cNvPr id="11" name="TextBox 10">
            <a:extLst>
              <a:ext uri="{FF2B5EF4-FFF2-40B4-BE49-F238E27FC236}">
                <a16:creationId xmlns:a16="http://schemas.microsoft.com/office/drawing/2014/main" id="{1F70E257-F9FB-4733-FEE4-CC99D9459ED6}"/>
              </a:ext>
            </a:extLst>
          </p:cNvPr>
          <p:cNvSpPr txBox="1"/>
          <p:nvPr/>
        </p:nvSpPr>
        <p:spPr>
          <a:xfrm>
            <a:off x="660971" y="1071770"/>
            <a:ext cx="4715838" cy="461665"/>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Statistics</a:t>
            </a:r>
          </a:p>
        </p:txBody>
      </p:sp>
    </p:spTree>
    <p:extLst>
      <p:ext uri="{BB962C8B-B14F-4D97-AF65-F5344CB8AC3E}">
        <p14:creationId xmlns:p14="http://schemas.microsoft.com/office/powerpoint/2010/main" val="3254807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3EC9F8-EAD3-09EA-20A4-0A0C3C2F626F}"/>
              </a:ext>
            </a:extLst>
          </p:cNvPr>
          <p:cNvSpPr txBox="1"/>
          <p:nvPr/>
        </p:nvSpPr>
        <p:spPr>
          <a:xfrm>
            <a:off x="1066800" y="762000"/>
            <a:ext cx="4715838" cy="461665"/>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Machine Learning</a:t>
            </a:r>
          </a:p>
        </p:txBody>
      </p:sp>
      <p:sp>
        <p:nvSpPr>
          <p:cNvPr id="7" name="TextBox 6">
            <a:extLst>
              <a:ext uri="{FF2B5EF4-FFF2-40B4-BE49-F238E27FC236}">
                <a16:creationId xmlns:a16="http://schemas.microsoft.com/office/drawing/2014/main" id="{F48950D1-D6FB-DE19-C827-D2790111B04C}"/>
              </a:ext>
            </a:extLst>
          </p:cNvPr>
          <p:cNvSpPr txBox="1"/>
          <p:nvPr/>
        </p:nvSpPr>
        <p:spPr>
          <a:xfrm>
            <a:off x="838200" y="1219200"/>
            <a:ext cx="6934200" cy="1569660"/>
          </a:xfrm>
          <a:prstGeom prst="rect">
            <a:avLst/>
          </a:prstGeom>
          <a:noFill/>
        </p:spPr>
        <p:txBody>
          <a:bodyPr wrap="square">
            <a:spAutoFit/>
          </a:bodyPr>
          <a:lstStyle/>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Supervised learning </a:t>
            </a:r>
            <a:r>
              <a:rPr lang="en-US" sz="2400" dirty="0">
                <a:latin typeface="Times New Roman" panose="02020603050405020304" pitchFamily="18" charset="0"/>
                <a:cs typeface="Times New Roman" panose="02020603050405020304" pitchFamily="18" charset="0"/>
              </a:rPr>
              <a:t>is basically a synonym for classification. The supervision in the learning comes from the labeled examples in the training data set. </a:t>
            </a:r>
          </a:p>
        </p:txBody>
      </p:sp>
      <p:pic>
        <p:nvPicPr>
          <p:cNvPr id="11" name="Picture 10">
            <a:extLst>
              <a:ext uri="{FF2B5EF4-FFF2-40B4-BE49-F238E27FC236}">
                <a16:creationId xmlns:a16="http://schemas.microsoft.com/office/drawing/2014/main" id="{A84750ED-C189-9275-4A8F-66DE7AF23388}"/>
              </a:ext>
            </a:extLst>
          </p:cNvPr>
          <p:cNvPicPr>
            <a:picLocks noChangeAspect="1"/>
          </p:cNvPicPr>
          <p:nvPr/>
        </p:nvPicPr>
        <p:blipFill>
          <a:blip r:embed="rId3"/>
          <a:stretch>
            <a:fillRect/>
          </a:stretch>
        </p:blipFill>
        <p:spPr>
          <a:xfrm>
            <a:off x="2362200" y="3133691"/>
            <a:ext cx="4242692" cy="3163560"/>
          </a:xfrm>
          <a:prstGeom prst="rect">
            <a:avLst/>
          </a:prstGeom>
        </p:spPr>
      </p:pic>
    </p:spTree>
    <p:extLst>
      <p:ext uri="{BB962C8B-B14F-4D97-AF65-F5344CB8AC3E}">
        <p14:creationId xmlns:p14="http://schemas.microsoft.com/office/powerpoint/2010/main" val="16100696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322E80-5ED6-FB28-69C6-C0ED104BB39C}"/>
              </a:ext>
            </a:extLst>
          </p:cNvPr>
          <p:cNvPicPr>
            <a:picLocks noChangeAspect="1"/>
          </p:cNvPicPr>
          <p:nvPr/>
        </p:nvPicPr>
        <p:blipFill>
          <a:blip r:embed="rId2"/>
          <a:stretch>
            <a:fillRect/>
          </a:stretch>
        </p:blipFill>
        <p:spPr>
          <a:xfrm>
            <a:off x="2114550" y="2602006"/>
            <a:ext cx="4914900" cy="3415225"/>
          </a:xfrm>
          <a:prstGeom prst="rect">
            <a:avLst/>
          </a:prstGeom>
        </p:spPr>
      </p:pic>
      <p:sp>
        <p:nvSpPr>
          <p:cNvPr id="7" name="TextBox 6">
            <a:extLst>
              <a:ext uri="{FF2B5EF4-FFF2-40B4-BE49-F238E27FC236}">
                <a16:creationId xmlns:a16="http://schemas.microsoft.com/office/drawing/2014/main" id="{43040FDD-5C50-4C41-FAD2-D6A16AEE0E21}"/>
              </a:ext>
            </a:extLst>
          </p:cNvPr>
          <p:cNvSpPr txBox="1"/>
          <p:nvPr/>
        </p:nvSpPr>
        <p:spPr>
          <a:xfrm>
            <a:off x="762000" y="838200"/>
            <a:ext cx="7620000" cy="1200329"/>
          </a:xfrm>
          <a:prstGeom prst="rect">
            <a:avLst/>
          </a:prstGeom>
          <a:noFill/>
        </p:spPr>
        <p:txBody>
          <a:bodyPr wrap="square">
            <a:spAutoFit/>
          </a:bodyPr>
          <a:lstStyle/>
          <a:p>
            <a:pPr algn="just"/>
            <a:r>
              <a:rPr lang="en-US" sz="2400" b="1" i="0" dirty="0">
                <a:solidFill>
                  <a:srgbClr val="2D3748"/>
                </a:solidFill>
                <a:effectLst/>
                <a:latin typeface="Times New Roman" panose="02020603050405020304" pitchFamily="18" charset="0"/>
                <a:cs typeface="Times New Roman" panose="02020603050405020304" pitchFamily="18" charset="0"/>
              </a:rPr>
              <a:t>Unsupervised learning </a:t>
            </a:r>
            <a:r>
              <a:rPr lang="en-US" sz="2400" b="0" i="0" dirty="0">
                <a:solidFill>
                  <a:srgbClr val="2D3748"/>
                </a:solidFill>
                <a:effectLst/>
                <a:latin typeface="Times New Roman" panose="02020603050405020304" pitchFamily="18" charset="0"/>
                <a:cs typeface="Times New Roman" panose="02020603050405020304" pitchFamily="18" charset="0"/>
              </a:rPr>
              <a:t>is a type of machine learning where the algorithm learns from unlabeled data without any predefined outputs or target variables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48251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EA72F9-7235-61FA-2764-8DAD5B2EB74A}"/>
              </a:ext>
            </a:extLst>
          </p:cNvPr>
          <p:cNvSpPr txBox="1"/>
          <p:nvPr/>
        </p:nvSpPr>
        <p:spPr>
          <a:xfrm>
            <a:off x="609600" y="1066800"/>
            <a:ext cx="7924800" cy="1938992"/>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Semi-supervised learning </a:t>
            </a:r>
            <a:r>
              <a:rPr lang="en-US" sz="2400" dirty="0">
                <a:latin typeface="Times New Roman" panose="02020603050405020304" pitchFamily="18" charset="0"/>
                <a:cs typeface="Times New Roman" panose="02020603050405020304" pitchFamily="18" charset="0"/>
              </a:rPr>
              <a:t>is a class of machine learning techniques that make use of both labeled and unlabeled examples when learning a model. In one approach, labeled examples are used to learn class models and unlabeled examples are used to refine the boundaries between classes. </a:t>
            </a:r>
          </a:p>
        </p:txBody>
      </p:sp>
      <p:pic>
        <p:nvPicPr>
          <p:cNvPr id="7" name="Picture 6">
            <a:extLst>
              <a:ext uri="{FF2B5EF4-FFF2-40B4-BE49-F238E27FC236}">
                <a16:creationId xmlns:a16="http://schemas.microsoft.com/office/drawing/2014/main" id="{EFCF345F-0F06-EA4D-A818-9D2B4CF16598}"/>
              </a:ext>
            </a:extLst>
          </p:cNvPr>
          <p:cNvPicPr>
            <a:picLocks noChangeAspect="1"/>
          </p:cNvPicPr>
          <p:nvPr/>
        </p:nvPicPr>
        <p:blipFill>
          <a:blip r:embed="rId2"/>
          <a:stretch>
            <a:fillRect/>
          </a:stretch>
        </p:blipFill>
        <p:spPr>
          <a:xfrm>
            <a:off x="2209800" y="3276600"/>
            <a:ext cx="5314950" cy="3045995"/>
          </a:xfrm>
          <a:prstGeom prst="rect">
            <a:avLst/>
          </a:prstGeom>
        </p:spPr>
      </p:pic>
    </p:spTree>
    <p:extLst>
      <p:ext uri="{BB962C8B-B14F-4D97-AF65-F5344CB8AC3E}">
        <p14:creationId xmlns:p14="http://schemas.microsoft.com/office/powerpoint/2010/main" val="3149213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94B446-B11A-C5E6-68DB-6465220D722E}"/>
              </a:ext>
            </a:extLst>
          </p:cNvPr>
          <p:cNvSpPr txBox="1"/>
          <p:nvPr/>
        </p:nvSpPr>
        <p:spPr>
          <a:xfrm>
            <a:off x="685800" y="1066800"/>
            <a:ext cx="7620000" cy="3100401"/>
          </a:xfrm>
          <a:prstGeom prst="rect">
            <a:avLst/>
          </a:prstGeom>
          <a:noFill/>
        </p:spPr>
        <p:txBody>
          <a:bodyPr wrap="square">
            <a:spAutoFit/>
          </a:bodyPr>
          <a:lstStyle/>
          <a:p>
            <a:pPr marL="6350" marR="426720" indent="-6350" algn="just">
              <a:lnSpc>
                <a:spcPct val="104000"/>
              </a:lnSpc>
              <a:spcBef>
                <a:spcPts val="0"/>
              </a:spcBef>
              <a:spcAft>
                <a:spcPts val="50"/>
              </a:spcAft>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Systems and Data Warehouses</a:t>
            </a:r>
          </a:p>
          <a:p>
            <a:pPr marL="0" marR="0" indent="0" algn="just">
              <a:lnSpc>
                <a:spcPct val="107000"/>
              </a:lnSpc>
              <a:spcBef>
                <a:spcPts val="0"/>
              </a:spcBef>
              <a:spcAft>
                <a:spcPts val="0"/>
              </a:spcAft>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systems high scalable in processing very large, relatively structured data sets. Many data mining tasks need to handle large data sets or even real-time, fast streaming data. Therefore, data mining can make good use of scalable database technologies to achieve high efficiency and scalability on large data sets. </a:t>
            </a: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4BB3B6A-F1E5-A14F-A489-AACE762131A6}"/>
              </a:ext>
            </a:extLst>
          </p:cNvPr>
          <p:cNvSpPr txBox="1"/>
          <p:nvPr/>
        </p:nvSpPr>
        <p:spPr>
          <a:xfrm>
            <a:off x="762000" y="4343400"/>
            <a:ext cx="7772400" cy="1591077"/>
          </a:xfrm>
          <a:prstGeom prst="rect">
            <a:avLst/>
          </a:prstGeom>
          <a:noFill/>
        </p:spPr>
        <p:txBody>
          <a:bodyPr wrap="square">
            <a:spAutoFit/>
          </a:bodyPr>
          <a:lstStyle/>
          <a:p>
            <a:pPr marL="6350" marR="509905" indent="-6350" algn="just">
              <a:lnSpc>
                <a:spcPct val="103000"/>
              </a:lnSpc>
              <a:spcBef>
                <a:spcPts val="0"/>
              </a:spcBef>
              <a:spcAft>
                <a:spcPts val="1425"/>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a:t>
            </a: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warehouse </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integrates data originating from multiple sources and various timeframes. It consolidates data in multidimensional space to form partially materialized data cubes. </a:t>
            </a:r>
          </a:p>
        </p:txBody>
      </p:sp>
    </p:spTree>
    <p:extLst>
      <p:ext uri="{BB962C8B-B14F-4D97-AF65-F5344CB8AC3E}">
        <p14:creationId xmlns:p14="http://schemas.microsoft.com/office/powerpoint/2010/main" val="7677256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09636B-69BF-14B9-0100-A6A83D096F51}"/>
              </a:ext>
            </a:extLst>
          </p:cNvPr>
          <p:cNvSpPr txBox="1"/>
          <p:nvPr/>
        </p:nvSpPr>
        <p:spPr>
          <a:xfrm>
            <a:off x="533400" y="1219200"/>
            <a:ext cx="7315200" cy="2308324"/>
          </a:xfrm>
          <a:prstGeom prst="rect">
            <a:avLst/>
          </a:prstGeom>
          <a:noFill/>
        </p:spPr>
        <p:txBody>
          <a:bodyPr wrap="square">
            <a:spAutoFit/>
          </a:bodyPr>
          <a:lstStyle/>
          <a:p>
            <a:pPr algn="just"/>
            <a:r>
              <a:rPr lang="en-US" sz="2400" b="1" dirty="0">
                <a:solidFill>
                  <a:srgbClr val="000000"/>
                </a:solidFill>
                <a:effectLst/>
                <a:latin typeface="Times New Roman" panose="02020603050405020304" pitchFamily="18" charset="0"/>
                <a:ea typeface="Calibri" panose="020F0502020204030204" pitchFamily="34" charset="0"/>
              </a:rPr>
              <a:t>Information retrieval </a:t>
            </a:r>
            <a:r>
              <a:rPr lang="en-US" sz="2400" dirty="0">
                <a:solidFill>
                  <a:srgbClr val="000000"/>
                </a:solidFill>
                <a:effectLst/>
                <a:latin typeface="Times New Roman" panose="02020603050405020304" pitchFamily="18" charset="0"/>
                <a:ea typeface="Calibri" panose="020F0502020204030204" pitchFamily="34" charset="0"/>
              </a:rPr>
              <a:t>(</a:t>
            </a:r>
            <a:r>
              <a:rPr lang="en-US" sz="2400" b="1" dirty="0">
                <a:solidFill>
                  <a:srgbClr val="000000"/>
                </a:solidFill>
                <a:effectLst/>
                <a:latin typeface="Times New Roman" panose="02020603050405020304" pitchFamily="18" charset="0"/>
                <a:ea typeface="Calibri" panose="020F0502020204030204" pitchFamily="34" charset="0"/>
              </a:rPr>
              <a:t>IR</a:t>
            </a:r>
            <a:r>
              <a:rPr lang="en-US" sz="2400" dirty="0">
                <a:solidFill>
                  <a:srgbClr val="000000"/>
                </a:solidFill>
                <a:effectLst/>
                <a:latin typeface="Times New Roman" panose="02020603050405020304" pitchFamily="18" charset="0"/>
                <a:ea typeface="Calibri" panose="020F0502020204030204" pitchFamily="34" charset="0"/>
              </a:rPr>
              <a:t>) is the science of searching for documents or information in documents. Documents can be text or multimedia and may reside on the Web. Information retrieval assumes that </a:t>
            </a:r>
          </a:p>
          <a:p>
            <a:pPr marL="457200" indent="-457200" algn="just">
              <a:buAutoNum type="arabicParenBoth"/>
            </a:pPr>
            <a:r>
              <a:rPr lang="en-US" sz="2400" dirty="0">
                <a:solidFill>
                  <a:srgbClr val="000000"/>
                </a:solidFill>
                <a:effectLst/>
                <a:latin typeface="Times New Roman" panose="02020603050405020304" pitchFamily="18" charset="0"/>
                <a:ea typeface="Calibri" panose="020F0502020204030204" pitchFamily="34" charset="0"/>
              </a:rPr>
              <a:t>the data under search are unstructured; and</a:t>
            </a:r>
          </a:p>
          <a:p>
            <a:pPr algn="just"/>
            <a:r>
              <a:rPr lang="en-US" sz="2400" dirty="0">
                <a:solidFill>
                  <a:srgbClr val="000000"/>
                </a:solidFill>
                <a:effectLst/>
                <a:latin typeface="Times New Roman" panose="02020603050405020304" pitchFamily="18" charset="0"/>
                <a:ea typeface="Calibri" panose="020F0502020204030204" pitchFamily="34" charset="0"/>
              </a:rPr>
              <a:t>(2) the queries are formed mainly by keywords</a:t>
            </a:r>
            <a:endParaRPr lang="en-US" sz="2400" dirty="0"/>
          </a:p>
        </p:txBody>
      </p:sp>
    </p:spTree>
    <p:extLst>
      <p:ext uri="{BB962C8B-B14F-4D97-AF65-F5344CB8AC3E}">
        <p14:creationId xmlns:p14="http://schemas.microsoft.com/office/powerpoint/2010/main" val="20860686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2E6AF1-4251-6719-19BE-04365FA4DEAC}"/>
              </a:ext>
            </a:extLst>
          </p:cNvPr>
          <p:cNvPicPr>
            <a:picLocks noChangeAspect="1"/>
          </p:cNvPicPr>
          <p:nvPr/>
        </p:nvPicPr>
        <p:blipFill>
          <a:blip r:embed="rId2"/>
          <a:stretch>
            <a:fillRect/>
          </a:stretch>
        </p:blipFill>
        <p:spPr>
          <a:xfrm>
            <a:off x="609600" y="1600200"/>
            <a:ext cx="8077200" cy="4362450"/>
          </a:xfrm>
          <a:prstGeom prst="rect">
            <a:avLst/>
          </a:prstGeom>
        </p:spPr>
      </p:pic>
      <p:sp>
        <p:nvSpPr>
          <p:cNvPr id="7" name="TextBox 6">
            <a:extLst>
              <a:ext uri="{FF2B5EF4-FFF2-40B4-BE49-F238E27FC236}">
                <a16:creationId xmlns:a16="http://schemas.microsoft.com/office/drawing/2014/main" id="{705920C6-8FDD-73A5-A8E3-A6BCD4D4A649}"/>
              </a:ext>
            </a:extLst>
          </p:cNvPr>
          <p:cNvSpPr txBox="1"/>
          <p:nvPr/>
        </p:nvSpPr>
        <p:spPr>
          <a:xfrm>
            <a:off x="1066800" y="990600"/>
            <a:ext cx="61722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Which Kinds of Applications Are Targeted?</a:t>
            </a:r>
          </a:p>
        </p:txBody>
      </p:sp>
    </p:spTree>
    <p:extLst>
      <p:ext uri="{BB962C8B-B14F-4D97-AF65-F5344CB8AC3E}">
        <p14:creationId xmlns:p14="http://schemas.microsoft.com/office/powerpoint/2010/main" val="23905678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Mining issues">
            <a:extLst>
              <a:ext uri="{FF2B5EF4-FFF2-40B4-BE49-F238E27FC236}">
                <a16:creationId xmlns:a16="http://schemas.microsoft.com/office/drawing/2014/main" id="{512149A6-3F70-066E-0F84-532C7FD19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600200"/>
            <a:ext cx="70866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1587A2-A709-5CA2-8667-0EA2EA7C232B}"/>
              </a:ext>
            </a:extLst>
          </p:cNvPr>
          <p:cNvSpPr txBox="1"/>
          <p:nvPr/>
        </p:nvSpPr>
        <p:spPr>
          <a:xfrm>
            <a:off x="1524000" y="838200"/>
            <a:ext cx="4715838"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Data Mining Issues</a:t>
            </a:r>
          </a:p>
        </p:txBody>
      </p:sp>
    </p:spTree>
    <p:extLst>
      <p:ext uri="{BB962C8B-B14F-4D97-AF65-F5344CB8AC3E}">
        <p14:creationId xmlns:p14="http://schemas.microsoft.com/office/powerpoint/2010/main" val="1345395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04320A56-2914-41C9-2FEB-FB8F5B152FDF}"/>
              </a:ext>
            </a:extLst>
          </p:cNvPr>
          <p:cNvSpPr txBox="1">
            <a:spLocks/>
          </p:cNvSpPr>
          <p:nvPr/>
        </p:nvSpPr>
        <p:spPr>
          <a:xfrm>
            <a:off x="9450323" y="6518090"/>
            <a:ext cx="180340" cy="139065"/>
          </a:xfrm>
          <a:prstGeom prst="rect">
            <a:avLst/>
          </a:prstGeom>
        </p:spPr>
        <p:txBody>
          <a:bodyPr vert="horz" wrap="square" lIns="0" tIns="19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US" smtClean="0"/>
              <a:pPr marL="38100">
                <a:spcBef>
                  <a:spcPts val="15"/>
                </a:spcBef>
              </a:pPr>
              <a:t>9</a:t>
            </a:fld>
            <a:endParaRPr lang="en-US" dirty="0"/>
          </a:p>
        </p:txBody>
      </p:sp>
      <p:sp>
        <p:nvSpPr>
          <p:cNvPr id="6" name="object 2">
            <a:extLst>
              <a:ext uri="{FF2B5EF4-FFF2-40B4-BE49-F238E27FC236}">
                <a16:creationId xmlns:a16="http://schemas.microsoft.com/office/drawing/2014/main" id="{EDECF782-55D0-B2B0-F433-C160EEE232CA}"/>
              </a:ext>
            </a:extLst>
          </p:cNvPr>
          <p:cNvSpPr txBox="1">
            <a:spLocks noGrp="1"/>
          </p:cNvSpPr>
          <p:nvPr>
            <p:ph type="title"/>
          </p:nvPr>
        </p:nvSpPr>
        <p:spPr>
          <a:xfrm>
            <a:off x="1371600" y="212071"/>
            <a:ext cx="7397750" cy="817531"/>
          </a:xfrm>
          <a:prstGeom prst="rect">
            <a:avLst/>
          </a:prstGeom>
          <a:solidFill>
            <a:schemeClr val="bg1"/>
          </a:solidFill>
        </p:spPr>
        <p:txBody>
          <a:bodyPr vert="horz" wrap="square" lIns="0" tIns="200025" rIns="0" bIns="0" rtlCol="0">
            <a:spAutoFit/>
          </a:bodyPr>
          <a:lstStyle/>
          <a:p>
            <a:pPr algn="ctr">
              <a:lnSpc>
                <a:spcPct val="100000"/>
              </a:lnSpc>
              <a:spcBef>
                <a:spcPts val="1575"/>
              </a:spcBef>
            </a:pPr>
            <a:r>
              <a:rPr sz="4000" dirty="0">
                <a:solidFill>
                  <a:srgbClr val="FF0000"/>
                </a:solidFill>
                <a:latin typeface="Times New Roman" panose="02020603050405020304" pitchFamily="18" charset="0"/>
                <a:cs typeface="Times New Roman" panose="02020603050405020304" pitchFamily="18" charset="0"/>
              </a:rPr>
              <a:t>What</a:t>
            </a:r>
            <a:r>
              <a:rPr sz="4000" spc="-45" dirty="0">
                <a:solidFill>
                  <a:srgbClr val="FF0000"/>
                </a:solidFill>
                <a:latin typeface="Times New Roman" panose="02020603050405020304" pitchFamily="18" charset="0"/>
                <a:cs typeface="Times New Roman" panose="02020603050405020304" pitchFamily="18" charset="0"/>
              </a:rPr>
              <a:t> </a:t>
            </a:r>
            <a:r>
              <a:rPr sz="4000" dirty="0">
                <a:solidFill>
                  <a:srgbClr val="FF0000"/>
                </a:solidFill>
                <a:latin typeface="Times New Roman" panose="02020603050405020304" pitchFamily="18" charset="0"/>
                <a:cs typeface="Times New Roman" panose="02020603050405020304" pitchFamily="18" charset="0"/>
              </a:rPr>
              <a:t>is</a:t>
            </a:r>
            <a:r>
              <a:rPr sz="4000" spc="-20" dirty="0">
                <a:solidFill>
                  <a:srgbClr val="FF0000"/>
                </a:solidFill>
                <a:latin typeface="Times New Roman" panose="02020603050405020304" pitchFamily="18" charset="0"/>
                <a:cs typeface="Times New Roman" panose="02020603050405020304" pitchFamily="18" charset="0"/>
              </a:rPr>
              <a:t> </a:t>
            </a:r>
            <a:r>
              <a:rPr sz="4000" dirty="0">
                <a:solidFill>
                  <a:srgbClr val="FF0000"/>
                </a:solidFill>
                <a:latin typeface="Times New Roman" panose="02020603050405020304" pitchFamily="18" charset="0"/>
                <a:cs typeface="Times New Roman" panose="02020603050405020304" pitchFamily="18" charset="0"/>
              </a:rPr>
              <a:t>Data</a:t>
            </a:r>
            <a:r>
              <a:rPr lang="en-US" sz="4000" dirty="0">
                <a:solidFill>
                  <a:srgbClr val="FF0000"/>
                </a:solidFill>
                <a:latin typeface="Times New Roman" panose="02020603050405020304" pitchFamily="18" charset="0"/>
                <a:cs typeface="Times New Roman" panose="02020603050405020304" pitchFamily="18" charset="0"/>
              </a:rPr>
              <a:t> Object</a:t>
            </a:r>
            <a:r>
              <a:rPr sz="4000" dirty="0">
                <a:solidFill>
                  <a:srgbClr val="FF0000"/>
                </a:solidFill>
                <a:latin typeface="Times New Roman" panose="02020603050405020304" pitchFamily="18" charset="0"/>
                <a:cs typeface="Times New Roman" panose="02020603050405020304" pitchFamily="18" charset="0"/>
              </a:rPr>
              <a:t>?</a:t>
            </a:r>
          </a:p>
        </p:txBody>
      </p:sp>
      <p:sp>
        <p:nvSpPr>
          <p:cNvPr id="7" name="object 3">
            <a:extLst>
              <a:ext uri="{FF2B5EF4-FFF2-40B4-BE49-F238E27FC236}">
                <a16:creationId xmlns:a16="http://schemas.microsoft.com/office/drawing/2014/main" id="{DFBB948A-73ED-B7B1-0023-2B73A5143AE2}"/>
              </a:ext>
            </a:extLst>
          </p:cNvPr>
          <p:cNvSpPr txBox="1"/>
          <p:nvPr/>
        </p:nvSpPr>
        <p:spPr>
          <a:xfrm>
            <a:off x="459740" y="1091158"/>
            <a:ext cx="7616825" cy="5598969"/>
          </a:xfrm>
          <a:prstGeom prst="rect">
            <a:avLst/>
          </a:prstGeom>
        </p:spPr>
        <p:txBody>
          <a:bodyPr vert="horz" wrap="square" lIns="0" tIns="165100" rIns="0" bIns="0" rtlCol="0">
            <a:spAutoFit/>
          </a:bodyPr>
          <a:lstStyle/>
          <a:p>
            <a:pPr marL="355600" indent="-342900">
              <a:lnSpc>
                <a:spcPct val="100000"/>
              </a:lnSpc>
              <a:spcBef>
                <a:spcPts val="1300"/>
              </a:spcBef>
              <a:buFont typeface="Times New Roman"/>
              <a:buChar char="•"/>
              <a:tabLst>
                <a:tab pos="354965" algn="l"/>
                <a:tab pos="355600" algn="l"/>
              </a:tabLst>
            </a:pPr>
            <a:r>
              <a:rPr sz="2400" b="1" dirty="0">
                <a:latin typeface="Times New Roman"/>
                <a:cs typeface="Times New Roman"/>
              </a:rPr>
              <a:t>Data</a:t>
            </a:r>
            <a:r>
              <a:rPr sz="2400" b="1" spc="-25" dirty="0">
                <a:latin typeface="Times New Roman"/>
                <a:cs typeface="Times New Roman"/>
              </a:rPr>
              <a:t> </a:t>
            </a:r>
            <a:r>
              <a:rPr sz="2400" b="1" dirty="0">
                <a:latin typeface="Times New Roman"/>
                <a:cs typeface="Times New Roman"/>
              </a:rPr>
              <a:t>sets</a:t>
            </a:r>
            <a:r>
              <a:rPr sz="2400" b="1" spc="-20" dirty="0">
                <a:latin typeface="Times New Roman"/>
                <a:cs typeface="Times New Roman"/>
              </a:rPr>
              <a:t> </a:t>
            </a:r>
            <a:r>
              <a:rPr sz="2400" dirty="0">
                <a:latin typeface="Times New Roman"/>
                <a:cs typeface="Times New Roman"/>
              </a:rPr>
              <a:t>are</a:t>
            </a:r>
            <a:r>
              <a:rPr sz="2400" spc="-15" dirty="0">
                <a:latin typeface="Times New Roman"/>
                <a:cs typeface="Times New Roman"/>
              </a:rPr>
              <a:t> </a:t>
            </a:r>
            <a:r>
              <a:rPr sz="2400" spc="-5" dirty="0">
                <a:latin typeface="Times New Roman"/>
                <a:cs typeface="Times New Roman"/>
              </a:rPr>
              <a:t>made </a:t>
            </a:r>
            <a:r>
              <a:rPr sz="2400" spc="5" dirty="0">
                <a:latin typeface="Times New Roman"/>
                <a:cs typeface="Times New Roman"/>
              </a:rPr>
              <a:t>up</a:t>
            </a:r>
            <a:r>
              <a:rPr sz="2400" dirty="0">
                <a:latin typeface="Times New Roman"/>
                <a:cs typeface="Times New Roman"/>
              </a:rPr>
              <a:t> of</a:t>
            </a:r>
            <a:r>
              <a:rPr sz="2400" spc="-15" dirty="0">
                <a:latin typeface="Times New Roman"/>
                <a:cs typeface="Times New Roman"/>
              </a:rPr>
              <a:t> </a:t>
            </a:r>
            <a:r>
              <a:rPr sz="2400" b="1" dirty="0">
                <a:latin typeface="Times New Roman"/>
                <a:cs typeface="Times New Roman"/>
              </a:rPr>
              <a:t>data</a:t>
            </a:r>
            <a:r>
              <a:rPr sz="2400" b="1" spc="-25" dirty="0">
                <a:latin typeface="Times New Roman"/>
                <a:cs typeface="Times New Roman"/>
              </a:rPr>
              <a:t> </a:t>
            </a:r>
            <a:r>
              <a:rPr sz="2400" b="1" dirty="0">
                <a:latin typeface="Times New Roman"/>
                <a:cs typeface="Times New Roman"/>
              </a:rPr>
              <a:t>objects</a:t>
            </a:r>
            <a:r>
              <a:rPr sz="2400" dirty="0">
                <a:latin typeface="Times New Roman"/>
                <a:cs typeface="Times New Roman"/>
              </a:rPr>
              <a:t>.</a:t>
            </a:r>
          </a:p>
          <a:p>
            <a:pPr marL="355600" indent="-342900">
              <a:lnSpc>
                <a:spcPct val="100000"/>
              </a:lnSpc>
              <a:spcBef>
                <a:spcPts val="1205"/>
              </a:spcBef>
              <a:buChar char="•"/>
              <a:tabLst>
                <a:tab pos="354965" algn="l"/>
                <a:tab pos="355600" algn="l"/>
              </a:tabLst>
            </a:pPr>
            <a:r>
              <a:rPr sz="2400" dirty="0">
                <a:latin typeface="Times New Roman"/>
                <a:cs typeface="Times New Roman"/>
              </a:rPr>
              <a:t>A</a:t>
            </a:r>
            <a:r>
              <a:rPr sz="2400" spc="-10" dirty="0">
                <a:latin typeface="Times New Roman"/>
                <a:cs typeface="Times New Roman"/>
              </a:rPr>
              <a:t> </a:t>
            </a:r>
            <a:r>
              <a:rPr sz="2400" b="1" dirty="0">
                <a:latin typeface="Times New Roman"/>
                <a:cs typeface="Times New Roman"/>
              </a:rPr>
              <a:t>data</a:t>
            </a:r>
            <a:r>
              <a:rPr sz="2400" b="1" spc="-20" dirty="0">
                <a:latin typeface="Times New Roman"/>
                <a:cs typeface="Times New Roman"/>
              </a:rPr>
              <a:t> </a:t>
            </a:r>
            <a:r>
              <a:rPr sz="2400" b="1" dirty="0">
                <a:latin typeface="Times New Roman"/>
                <a:cs typeface="Times New Roman"/>
              </a:rPr>
              <a:t>object</a:t>
            </a:r>
            <a:r>
              <a:rPr sz="2400" b="1" spc="-30" dirty="0">
                <a:latin typeface="Times New Roman"/>
                <a:cs typeface="Times New Roman"/>
              </a:rPr>
              <a:t> </a:t>
            </a:r>
            <a:r>
              <a:rPr sz="2400" dirty="0">
                <a:latin typeface="Times New Roman"/>
                <a:cs typeface="Times New Roman"/>
              </a:rPr>
              <a:t>represents</a:t>
            </a:r>
            <a:r>
              <a:rPr sz="2400" spc="-50" dirty="0">
                <a:latin typeface="Times New Roman"/>
                <a:cs typeface="Times New Roman"/>
              </a:rPr>
              <a:t> </a:t>
            </a:r>
            <a:r>
              <a:rPr sz="2400" dirty="0">
                <a:latin typeface="Times New Roman"/>
                <a:cs typeface="Times New Roman"/>
              </a:rPr>
              <a:t>an</a:t>
            </a:r>
            <a:r>
              <a:rPr sz="2400" spc="-5" dirty="0">
                <a:latin typeface="Times New Roman"/>
                <a:cs typeface="Times New Roman"/>
              </a:rPr>
              <a:t> entity.</a:t>
            </a:r>
            <a:endParaRPr sz="2400" dirty="0">
              <a:latin typeface="Times New Roman"/>
              <a:cs typeface="Times New Roman"/>
            </a:endParaRPr>
          </a:p>
          <a:p>
            <a:pPr marL="756285" lvl="1" indent="-287020">
              <a:lnSpc>
                <a:spcPct val="100000"/>
              </a:lnSpc>
              <a:spcBef>
                <a:spcPts val="600"/>
              </a:spcBef>
              <a:buChar char="–"/>
              <a:tabLst>
                <a:tab pos="756285" algn="l"/>
                <a:tab pos="756920" algn="l"/>
              </a:tabLst>
            </a:pPr>
            <a:r>
              <a:rPr sz="2400" dirty="0">
                <a:latin typeface="Times New Roman"/>
                <a:cs typeface="Times New Roman"/>
              </a:rPr>
              <a:t>Also</a:t>
            </a:r>
            <a:r>
              <a:rPr sz="2400" spc="-15" dirty="0">
                <a:latin typeface="Times New Roman"/>
                <a:cs typeface="Times New Roman"/>
              </a:rPr>
              <a:t> </a:t>
            </a:r>
            <a:r>
              <a:rPr sz="2400" spc="-5" dirty="0">
                <a:latin typeface="Times New Roman"/>
                <a:cs typeface="Times New Roman"/>
              </a:rPr>
              <a:t>called </a:t>
            </a:r>
            <a:r>
              <a:rPr sz="2400" b="1" i="1" dirty="0">
                <a:latin typeface="Times New Roman"/>
                <a:cs typeface="Times New Roman"/>
              </a:rPr>
              <a:t>sample</a:t>
            </a:r>
            <a:r>
              <a:rPr sz="2400" b="1" dirty="0">
                <a:latin typeface="Times New Roman"/>
                <a:cs typeface="Times New Roman"/>
              </a:rPr>
              <a:t>,</a:t>
            </a:r>
            <a:r>
              <a:rPr sz="2400" b="1" spc="-45" dirty="0">
                <a:latin typeface="Times New Roman"/>
                <a:cs typeface="Times New Roman"/>
              </a:rPr>
              <a:t> </a:t>
            </a:r>
            <a:r>
              <a:rPr sz="2400" b="1" i="1" dirty="0">
                <a:latin typeface="Times New Roman"/>
                <a:cs typeface="Times New Roman"/>
              </a:rPr>
              <a:t>example</a:t>
            </a:r>
            <a:r>
              <a:rPr sz="2400" b="1" dirty="0">
                <a:latin typeface="Times New Roman"/>
                <a:cs typeface="Times New Roman"/>
              </a:rPr>
              <a:t>,</a:t>
            </a:r>
            <a:r>
              <a:rPr sz="2400" b="1" spc="-30" dirty="0">
                <a:latin typeface="Times New Roman"/>
                <a:cs typeface="Times New Roman"/>
              </a:rPr>
              <a:t> </a:t>
            </a:r>
            <a:r>
              <a:rPr sz="2400" b="1" i="1" dirty="0">
                <a:latin typeface="Times New Roman"/>
                <a:cs typeface="Times New Roman"/>
              </a:rPr>
              <a:t>instance</a:t>
            </a:r>
            <a:r>
              <a:rPr sz="2400" b="1" dirty="0">
                <a:latin typeface="Times New Roman"/>
                <a:cs typeface="Times New Roman"/>
              </a:rPr>
              <a:t>,</a:t>
            </a:r>
            <a:r>
              <a:rPr sz="2400" b="1" spc="-30" dirty="0">
                <a:latin typeface="Times New Roman"/>
                <a:cs typeface="Times New Roman"/>
              </a:rPr>
              <a:t> </a:t>
            </a:r>
            <a:r>
              <a:rPr sz="2400" b="1" i="1" dirty="0">
                <a:latin typeface="Times New Roman"/>
                <a:cs typeface="Times New Roman"/>
              </a:rPr>
              <a:t>data</a:t>
            </a:r>
            <a:r>
              <a:rPr sz="2400" b="1" i="1" spc="-35" dirty="0">
                <a:latin typeface="Times New Roman"/>
                <a:cs typeface="Times New Roman"/>
              </a:rPr>
              <a:t> </a:t>
            </a:r>
            <a:r>
              <a:rPr sz="2400" b="1" i="1" dirty="0">
                <a:latin typeface="Times New Roman"/>
                <a:cs typeface="Times New Roman"/>
              </a:rPr>
              <a:t>point</a:t>
            </a:r>
            <a:r>
              <a:rPr sz="2400" b="1" dirty="0">
                <a:latin typeface="Times New Roman"/>
                <a:cs typeface="Times New Roman"/>
              </a:rPr>
              <a:t>,</a:t>
            </a:r>
            <a:r>
              <a:rPr sz="2400" b="1" spc="-20" dirty="0">
                <a:latin typeface="Times New Roman"/>
                <a:cs typeface="Times New Roman"/>
              </a:rPr>
              <a:t> </a:t>
            </a:r>
            <a:r>
              <a:rPr sz="2400" b="1" i="1" dirty="0">
                <a:latin typeface="Times New Roman"/>
                <a:cs typeface="Times New Roman"/>
              </a:rPr>
              <a:t>object</a:t>
            </a:r>
            <a:r>
              <a:rPr sz="2400" b="1" dirty="0">
                <a:latin typeface="Times New Roman"/>
                <a:cs typeface="Times New Roman"/>
              </a:rPr>
              <a:t>,</a:t>
            </a:r>
            <a:r>
              <a:rPr sz="2400" b="1" spc="-30" dirty="0">
                <a:latin typeface="Times New Roman"/>
                <a:cs typeface="Times New Roman"/>
              </a:rPr>
              <a:t> </a:t>
            </a:r>
            <a:r>
              <a:rPr sz="2400" b="1" i="1" dirty="0">
                <a:latin typeface="Times New Roman"/>
                <a:cs typeface="Times New Roman"/>
              </a:rPr>
              <a:t>tuple</a:t>
            </a:r>
            <a:r>
              <a:rPr sz="2400" b="1" dirty="0">
                <a:latin typeface="Times New Roman"/>
                <a:cs typeface="Times New Roman"/>
              </a:rPr>
              <a:t>.</a:t>
            </a:r>
            <a:endParaRPr sz="2400" dirty="0">
              <a:latin typeface="Times New Roman"/>
              <a:cs typeface="Times New Roman"/>
            </a:endParaRPr>
          </a:p>
          <a:p>
            <a:pPr marL="355600" indent="-342900">
              <a:lnSpc>
                <a:spcPct val="100000"/>
              </a:lnSpc>
              <a:spcBef>
                <a:spcPts val="1200"/>
              </a:spcBef>
              <a:buChar char="•"/>
              <a:tabLst>
                <a:tab pos="354965" algn="l"/>
                <a:tab pos="355600" algn="l"/>
              </a:tabLst>
            </a:pPr>
            <a:r>
              <a:rPr sz="2400" dirty="0">
                <a:latin typeface="Times New Roman"/>
                <a:cs typeface="Times New Roman"/>
              </a:rPr>
              <a:t>Data</a:t>
            </a:r>
            <a:r>
              <a:rPr sz="2400" spc="-20" dirty="0">
                <a:latin typeface="Times New Roman"/>
                <a:cs typeface="Times New Roman"/>
              </a:rPr>
              <a:t> </a:t>
            </a:r>
            <a:r>
              <a:rPr sz="2400" dirty="0">
                <a:latin typeface="Times New Roman"/>
                <a:cs typeface="Times New Roman"/>
              </a:rPr>
              <a:t>objects</a:t>
            </a:r>
            <a:r>
              <a:rPr sz="2400" spc="-40" dirty="0">
                <a:latin typeface="Times New Roman"/>
                <a:cs typeface="Times New Roman"/>
              </a:rPr>
              <a:t> </a:t>
            </a:r>
            <a:r>
              <a:rPr sz="2400" dirty="0">
                <a:latin typeface="Times New Roman"/>
                <a:cs typeface="Times New Roman"/>
              </a:rPr>
              <a:t>are</a:t>
            </a:r>
            <a:r>
              <a:rPr sz="2400" spc="-15" dirty="0">
                <a:latin typeface="Times New Roman"/>
                <a:cs typeface="Times New Roman"/>
              </a:rPr>
              <a:t> </a:t>
            </a:r>
            <a:r>
              <a:rPr sz="2400" dirty="0">
                <a:latin typeface="Times New Roman"/>
                <a:cs typeface="Times New Roman"/>
              </a:rPr>
              <a:t>described</a:t>
            </a:r>
            <a:r>
              <a:rPr sz="2400" spc="-45" dirty="0">
                <a:latin typeface="Times New Roman"/>
                <a:cs typeface="Times New Roman"/>
              </a:rPr>
              <a:t> </a:t>
            </a:r>
            <a:r>
              <a:rPr sz="2400" dirty="0">
                <a:latin typeface="Times New Roman"/>
                <a:cs typeface="Times New Roman"/>
              </a:rPr>
              <a:t>by</a:t>
            </a:r>
            <a:r>
              <a:rPr sz="2400" spc="-20" dirty="0">
                <a:latin typeface="Times New Roman"/>
                <a:cs typeface="Times New Roman"/>
              </a:rPr>
              <a:t> </a:t>
            </a:r>
            <a:r>
              <a:rPr sz="2400" b="1" dirty="0">
                <a:latin typeface="Times New Roman"/>
                <a:cs typeface="Times New Roman"/>
              </a:rPr>
              <a:t>attributes</a:t>
            </a:r>
            <a:r>
              <a:rPr sz="2400" dirty="0">
                <a:latin typeface="Times New Roman"/>
                <a:cs typeface="Times New Roman"/>
              </a:rPr>
              <a:t>.</a:t>
            </a:r>
          </a:p>
          <a:p>
            <a:pPr marL="355600" indent="-342900">
              <a:lnSpc>
                <a:spcPct val="100000"/>
              </a:lnSpc>
              <a:spcBef>
                <a:spcPts val="1200"/>
              </a:spcBef>
              <a:buChar char="•"/>
              <a:tabLst>
                <a:tab pos="354965" algn="l"/>
                <a:tab pos="355600" algn="l"/>
              </a:tabLst>
            </a:pPr>
            <a:r>
              <a:rPr sz="2400" dirty="0">
                <a:latin typeface="Times New Roman"/>
                <a:cs typeface="Times New Roman"/>
              </a:rPr>
              <a:t>An </a:t>
            </a:r>
            <a:r>
              <a:rPr sz="2400" b="1" dirty="0">
                <a:latin typeface="Times New Roman"/>
                <a:cs typeface="Times New Roman"/>
              </a:rPr>
              <a:t>attribute</a:t>
            </a:r>
            <a:r>
              <a:rPr sz="2400" b="1" spc="-40" dirty="0">
                <a:latin typeface="Times New Roman"/>
                <a:cs typeface="Times New Roman"/>
              </a:rPr>
              <a:t> </a:t>
            </a:r>
            <a:r>
              <a:rPr sz="2400" dirty="0">
                <a:latin typeface="Times New Roman"/>
                <a:cs typeface="Times New Roman"/>
              </a:rPr>
              <a:t>is</a:t>
            </a:r>
            <a:r>
              <a:rPr sz="2400" spc="-10" dirty="0">
                <a:latin typeface="Times New Roman"/>
                <a:cs typeface="Times New Roman"/>
              </a:rPr>
              <a:t> </a:t>
            </a:r>
            <a:r>
              <a:rPr sz="2400" dirty="0">
                <a:latin typeface="Times New Roman"/>
                <a:cs typeface="Times New Roman"/>
              </a:rPr>
              <a:t>a</a:t>
            </a:r>
            <a:r>
              <a:rPr sz="2400" spc="-5" dirty="0">
                <a:latin typeface="Times New Roman"/>
                <a:cs typeface="Times New Roman"/>
              </a:rPr>
              <a:t> </a:t>
            </a:r>
            <a:r>
              <a:rPr sz="2400" dirty="0">
                <a:latin typeface="Times New Roman"/>
                <a:cs typeface="Times New Roman"/>
              </a:rPr>
              <a:t>property</a:t>
            </a:r>
            <a:r>
              <a:rPr sz="2400" spc="-35" dirty="0">
                <a:latin typeface="Times New Roman"/>
                <a:cs typeface="Times New Roman"/>
              </a:rPr>
              <a:t> </a:t>
            </a:r>
            <a:r>
              <a:rPr sz="2400" dirty="0">
                <a:latin typeface="Times New Roman"/>
                <a:cs typeface="Times New Roman"/>
              </a:rPr>
              <a:t>or</a:t>
            </a:r>
            <a:r>
              <a:rPr sz="2400" spc="-10" dirty="0">
                <a:latin typeface="Times New Roman"/>
                <a:cs typeface="Times New Roman"/>
              </a:rPr>
              <a:t> </a:t>
            </a:r>
            <a:r>
              <a:rPr sz="2400" spc="-5" dirty="0">
                <a:latin typeface="Times New Roman"/>
                <a:cs typeface="Times New Roman"/>
              </a:rPr>
              <a:t>characteristic</a:t>
            </a:r>
            <a:r>
              <a:rPr sz="2400" spc="-35"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i="1" dirty="0">
                <a:latin typeface="Times New Roman"/>
                <a:cs typeface="Times New Roman"/>
              </a:rPr>
              <a:t>data</a:t>
            </a:r>
            <a:r>
              <a:rPr sz="2400" i="1" spc="-30" dirty="0">
                <a:latin typeface="Times New Roman"/>
                <a:cs typeface="Times New Roman"/>
              </a:rPr>
              <a:t> </a:t>
            </a:r>
            <a:r>
              <a:rPr sz="2400" i="1" dirty="0">
                <a:latin typeface="Times New Roman"/>
                <a:cs typeface="Times New Roman"/>
              </a:rPr>
              <a:t>object.</a:t>
            </a:r>
            <a:endParaRPr sz="2400" dirty="0">
              <a:latin typeface="Times New Roman"/>
              <a:cs typeface="Times New Roman"/>
            </a:endParaRPr>
          </a:p>
          <a:p>
            <a:pPr marL="756285" lvl="1" indent="-287020">
              <a:lnSpc>
                <a:spcPct val="100000"/>
              </a:lnSpc>
              <a:spcBef>
                <a:spcPts val="600"/>
              </a:spcBef>
              <a:buChar char="–"/>
              <a:tabLst>
                <a:tab pos="756285" algn="l"/>
                <a:tab pos="756920" algn="l"/>
              </a:tabLst>
            </a:pPr>
            <a:r>
              <a:rPr sz="2400" spc="-5" dirty="0">
                <a:latin typeface="Times New Roman"/>
                <a:cs typeface="Times New Roman"/>
              </a:rPr>
              <a:t>Examples:</a:t>
            </a:r>
            <a:r>
              <a:rPr sz="2400" spc="-10" dirty="0">
                <a:latin typeface="Times New Roman"/>
                <a:cs typeface="Times New Roman"/>
              </a:rPr>
              <a:t> </a:t>
            </a:r>
            <a:r>
              <a:rPr sz="2400" spc="-5" dirty="0">
                <a:latin typeface="Times New Roman"/>
                <a:cs typeface="Times New Roman"/>
              </a:rPr>
              <a:t>eye</a:t>
            </a:r>
            <a:r>
              <a:rPr sz="2400" spc="5" dirty="0">
                <a:latin typeface="Times New Roman"/>
                <a:cs typeface="Times New Roman"/>
              </a:rPr>
              <a:t> </a:t>
            </a:r>
            <a:r>
              <a:rPr sz="2400" dirty="0">
                <a:latin typeface="Times New Roman"/>
                <a:cs typeface="Times New Roman"/>
              </a:rPr>
              <a:t>color</a:t>
            </a:r>
            <a:r>
              <a:rPr sz="2400" spc="-25"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a</a:t>
            </a:r>
            <a:r>
              <a:rPr sz="2400" spc="5" dirty="0">
                <a:latin typeface="Times New Roman"/>
                <a:cs typeface="Times New Roman"/>
              </a:rPr>
              <a:t> </a:t>
            </a:r>
            <a:r>
              <a:rPr sz="2400" dirty="0">
                <a:latin typeface="Times New Roman"/>
                <a:cs typeface="Times New Roman"/>
              </a:rPr>
              <a:t>person,</a:t>
            </a:r>
            <a:r>
              <a:rPr sz="2400" spc="-35" dirty="0">
                <a:latin typeface="Times New Roman"/>
                <a:cs typeface="Times New Roman"/>
              </a:rPr>
              <a:t> </a:t>
            </a:r>
            <a:r>
              <a:rPr sz="2400" spc="-5" dirty="0">
                <a:latin typeface="Times New Roman"/>
                <a:cs typeface="Times New Roman"/>
              </a:rPr>
              <a:t>temperature,</a:t>
            </a:r>
            <a:r>
              <a:rPr sz="2400" spc="-30" dirty="0">
                <a:latin typeface="Times New Roman"/>
                <a:cs typeface="Times New Roman"/>
              </a:rPr>
              <a:t> </a:t>
            </a:r>
            <a:r>
              <a:rPr sz="2400" spc="-5" dirty="0">
                <a:latin typeface="Times New Roman"/>
                <a:cs typeface="Times New Roman"/>
              </a:rPr>
              <a:t>etc.</a:t>
            </a:r>
            <a:endParaRPr sz="2400" dirty="0">
              <a:latin typeface="Times New Roman"/>
              <a:cs typeface="Times New Roman"/>
            </a:endParaRPr>
          </a:p>
          <a:p>
            <a:pPr marL="756285" lvl="1" indent="-287020">
              <a:lnSpc>
                <a:spcPct val="100000"/>
              </a:lnSpc>
              <a:spcBef>
                <a:spcPts val="600"/>
              </a:spcBef>
              <a:buChar char="–"/>
              <a:tabLst>
                <a:tab pos="756285" algn="l"/>
                <a:tab pos="756920" algn="l"/>
              </a:tabLst>
            </a:pPr>
            <a:r>
              <a:rPr sz="2400" dirty="0">
                <a:latin typeface="Times New Roman"/>
                <a:cs typeface="Times New Roman"/>
              </a:rPr>
              <a:t>Attribute</a:t>
            </a:r>
            <a:r>
              <a:rPr sz="2400" spc="-35" dirty="0">
                <a:latin typeface="Times New Roman"/>
                <a:cs typeface="Times New Roman"/>
              </a:rPr>
              <a:t> </a:t>
            </a:r>
            <a:r>
              <a:rPr sz="2400" dirty="0">
                <a:latin typeface="Times New Roman"/>
                <a:cs typeface="Times New Roman"/>
              </a:rPr>
              <a:t>is</a:t>
            </a:r>
            <a:r>
              <a:rPr sz="2400" spc="-10" dirty="0">
                <a:latin typeface="Times New Roman"/>
                <a:cs typeface="Times New Roman"/>
              </a:rPr>
              <a:t> </a:t>
            </a:r>
            <a:r>
              <a:rPr sz="2400" spc="-5" dirty="0">
                <a:latin typeface="Times New Roman"/>
                <a:cs typeface="Times New Roman"/>
              </a:rPr>
              <a:t>also</a:t>
            </a:r>
            <a:r>
              <a:rPr sz="2400" spc="-10" dirty="0">
                <a:latin typeface="Times New Roman"/>
                <a:cs typeface="Times New Roman"/>
              </a:rPr>
              <a:t> </a:t>
            </a:r>
            <a:r>
              <a:rPr sz="2400" spc="5" dirty="0">
                <a:latin typeface="Times New Roman"/>
                <a:cs typeface="Times New Roman"/>
              </a:rPr>
              <a:t>known</a:t>
            </a:r>
            <a:r>
              <a:rPr sz="2400" spc="-25" dirty="0">
                <a:latin typeface="Times New Roman"/>
                <a:cs typeface="Times New Roman"/>
              </a:rPr>
              <a:t> </a:t>
            </a:r>
            <a:r>
              <a:rPr sz="2400" dirty="0">
                <a:latin typeface="Times New Roman"/>
                <a:cs typeface="Times New Roman"/>
              </a:rPr>
              <a:t>as </a:t>
            </a:r>
            <a:r>
              <a:rPr sz="2400" b="1" i="1" dirty="0">
                <a:latin typeface="Times New Roman"/>
                <a:cs typeface="Times New Roman"/>
              </a:rPr>
              <a:t>variable</a:t>
            </a:r>
            <a:r>
              <a:rPr sz="2400" dirty="0">
                <a:latin typeface="Times New Roman"/>
                <a:cs typeface="Times New Roman"/>
              </a:rPr>
              <a:t>,</a:t>
            </a:r>
            <a:r>
              <a:rPr sz="2400" spc="-25" dirty="0">
                <a:latin typeface="Times New Roman"/>
                <a:cs typeface="Times New Roman"/>
              </a:rPr>
              <a:t> </a:t>
            </a:r>
            <a:r>
              <a:rPr sz="2400" b="1" i="1" dirty="0">
                <a:latin typeface="Times New Roman"/>
                <a:cs typeface="Times New Roman"/>
              </a:rPr>
              <a:t>field</a:t>
            </a:r>
            <a:r>
              <a:rPr sz="2400" dirty="0">
                <a:latin typeface="Times New Roman"/>
                <a:cs typeface="Times New Roman"/>
              </a:rPr>
              <a:t>,</a:t>
            </a:r>
            <a:r>
              <a:rPr sz="2400" spc="-25" dirty="0">
                <a:latin typeface="Times New Roman"/>
                <a:cs typeface="Times New Roman"/>
              </a:rPr>
              <a:t> </a:t>
            </a:r>
            <a:r>
              <a:rPr sz="2400" b="1" i="1" spc="-5" dirty="0">
                <a:latin typeface="Times New Roman"/>
                <a:cs typeface="Times New Roman"/>
              </a:rPr>
              <a:t>characteristic</a:t>
            </a:r>
            <a:r>
              <a:rPr sz="2400" spc="-5" dirty="0">
                <a:latin typeface="Times New Roman"/>
                <a:cs typeface="Times New Roman"/>
              </a:rPr>
              <a:t>,</a:t>
            </a:r>
            <a:r>
              <a:rPr sz="2400" spc="-25" dirty="0">
                <a:latin typeface="Times New Roman"/>
                <a:cs typeface="Times New Roman"/>
              </a:rPr>
              <a:t> </a:t>
            </a:r>
            <a:r>
              <a:rPr sz="2400" dirty="0">
                <a:latin typeface="Times New Roman"/>
                <a:cs typeface="Times New Roman"/>
              </a:rPr>
              <a:t>or</a:t>
            </a:r>
            <a:r>
              <a:rPr sz="2400" spc="-10" dirty="0">
                <a:latin typeface="Times New Roman"/>
                <a:cs typeface="Times New Roman"/>
              </a:rPr>
              <a:t> </a:t>
            </a:r>
            <a:r>
              <a:rPr sz="2400" b="1" i="1" dirty="0">
                <a:latin typeface="Times New Roman"/>
                <a:cs typeface="Times New Roman"/>
              </a:rPr>
              <a:t>feature</a:t>
            </a:r>
            <a:endParaRPr sz="2400" dirty="0">
              <a:latin typeface="Times New Roman"/>
              <a:cs typeface="Times New Roman"/>
            </a:endParaRPr>
          </a:p>
          <a:p>
            <a:pPr marL="355600" indent="-342900">
              <a:lnSpc>
                <a:spcPct val="100000"/>
              </a:lnSpc>
              <a:spcBef>
                <a:spcPts val="1205"/>
              </a:spcBef>
              <a:buChar char="•"/>
              <a:tabLst>
                <a:tab pos="354965" algn="l"/>
                <a:tab pos="355600" algn="l"/>
              </a:tabLst>
            </a:pPr>
            <a:r>
              <a:rPr sz="2400" dirty="0">
                <a:latin typeface="Times New Roman"/>
                <a:cs typeface="Times New Roman"/>
              </a:rPr>
              <a:t>A</a:t>
            </a:r>
            <a:r>
              <a:rPr sz="2400" spc="-5" dirty="0">
                <a:latin typeface="Times New Roman"/>
                <a:cs typeface="Times New Roman"/>
              </a:rPr>
              <a:t> collection</a:t>
            </a:r>
            <a:r>
              <a:rPr sz="2400" spc="-20" dirty="0">
                <a:latin typeface="Times New Roman"/>
                <a:cs typeface="Times New Roman"/>
              </a:rPr>
              <a:t> </a:t>
            </a:r>
            <a:r>
              <a:rPr sz="2400" dirty="0">
                <a:latin typeface="Times New Roman"/>
                <a:cs typeface="Times New Roman"/>
              </a:rPr>
              <a:t>of</a:t>
            </a:r>
            <a:r>
              <a:rPr sz="2400" spc="5" dirty="0">
                <a:latin typeface="Times New Roman"/>
                <a:cs typeface="Times New Roman"/>
              </a:rPr>
              <a:t> </a:t>
            </a:r>
            <a:r>
              <a:rPr sz="2400" spc="-5" dirty="0">
                <a:latin typeface="Times New Roman"/>
                <a:cs typeface="Times New Roman"/>
              </a:rPr>
              <a:t>attributes</a:t>
            </a:r>
            <a:r>
              <a:rPr sz="2400" spc="-40" dirty="0">
                <a:latin typeface="Times New Roman"/>
                <a:cs typeface="Times New Roman"/>
              </a:rPr>
              <a:t> </a:t>
            </a:r>
            <a:r>
              <a:rPr sz="2400" dirty="0">
                <a:latin typeface="Times New Roman"/>
                <a:cs typeface="Times New Roman"/>
              </a:rPr>
              <a:t>describe</a:t>
            </a:r>
            <a:r>
              <a:rPr sz="2400" spc="-25" dirty="0">
                <a:latin typeface="Times New Roman"/>
                <a:cs typeface="Times New Roman"/>
              </a:rPr>
              <a:t> </a:t>
            </a:r>
            <a:r>
              <a:rPr sz="2400" dirty="0">
                <a:latin typeface="Times New Roman"/>
                <a:cs typeface="Times New Roman"/>
              </a:rPr>
              <a:t>an object.</a:t>
            </a:r>
          </a:p>
          <a:p>
            <a:pPr marL="355600" indent="-342900">
              <a:lnSpc>
                <a:spcPct val="100000"/>
              </a:lnSpc>
              <a:spcBef>
                <a:spcPts val="1200"/>
              </a:spcBef>
              <a:buFont typeface="Times New Roman"/>
              <a:buChar char="•"/>
              <a:tabLst>
                <a:tab pos="354965" algn="l"/>
                <a:tab pos="355600" algn="l"/>
              </a:tabLst>
            </a:pPr>
            <a:r>
              <a:rPr sz="2400" b="1" dirty="0">
                <a:latin typeface="Times New Roman"/>
                <a:cs typeface="Times New Roman"/>
              </a:rPr>
              <a:t>Attribute</a:t>
            </a:r>
            <a:r>
              <a:rPr sz="2400" b="1" spc="-45" dirty="0">
                <a:latin typeface="Times New Roman"/>
                <a:cs typeface="Times New Roman"/>
              </a:rPr>
              <a:t> </a:t>
            </a:r>
            <a:r>
              <a:rPr sz="2400" b="1" dirty="0">
                <a:latin typeface="Times New Roman"/>
                <a:cs typeface="Times New Roman"/>
              </a:rPr>
              <a:t>values</a:t>
            </a:r>
            <a:r>
              <a:rPr sz="2400" b="1" spc="-25" dirty="0">
                <a:latin typeface="Times New Roman"/>
                <a:cs typeface="Times New Roman"/>
              </a:rPr>
              <a:t> </a:t>
            </a:r>
            <a:r>
              <a:rPr sz="2400" dirty="0">
                <a:latin typeface="Times New Roman"/>
                <a:cs typeface="Times New Roman"/>
              </a:rPr>
              <a:t>are</a:t>
            </a:r>
            <a:r>
              <a:rPr sz="2400" spc="-5" dirty="0">
                <a:latin typeface="Times New Roman"/>
                <a:cs typeface="Times New Roman"/>
              </a:rPr>
              <a:t> </a:t>
            </a:r>
            <a:r>
              <a:rPr sz="2400" dirty="0">
                <a:latin typeface="Times New Roman"/>
                <a:cs typeface="Times New Roman"/>
              </a:rPr>
              <a:t>numbers</a:t>
            </a:r>
            <a:r>
              <a:rPr sz="2400" spc="-30" dirty="0">
                <a:latin typeface="Times New Roman"/>
                <a:cs typeface="Times New Roman"/>
              </a:rPr>
              <a:t> </a:t>
            </a:r>
            <a:r>
              <a:rPr sz="2400" dirty="0">
                <a:latin typeface="Times New Roman"/>
                <a:cs typeface="Times New Roman"/>
              </a:rPr>
              <a:t>or</a:t>
            </a:r>
            <a:r>
              <a:rPr sz="2400" spc="-10" dirty="0">
                <a:latin typeface="Times New Roman"/>
                <a:cs typeface="Times New Roman"/>
              </a:rPr>
              <a:t> </a:t>
            </a:r>
            <a:r>
              <a:rPr sz="2400" spc="-5" dirty="0">
                <a:latin typeface="Times New Roman"/>
                <a:cs typeface="Times New Roman"/>
              </a:rPr>
              <a:t>symbols</a:t>
            </a:r>
            <a:r>
              <a:rPr sz="2400" spc="-10" dirty="0">
                <a:latin typeface="Times New Roman"/>
                <a:cs typeface="Times New Roman"/>
              </a:rPr>
              <a:t> </a:t>
            </a:r>
            <a:r>
              <a:rPr sz="2400" dirty="0">
                <a:latin typeface="Times New Roman"/>
                <a:cs typeface="Times New Roman"/>
              </a:rPr>
              <a:t>assigned</a:t>
            </a:r>
            <a:r>
              <a:rPr sz="2400" spc="-25" dirty="0">
                <a:latin typeface="Times New Roman"/>
                <a:cs typeface="Times New Roman"/>
              </a:rPr>
              <a:t> </a:t>
            </a:r>
            <a:r>
              <a:rPr sz="2400" dirty="0">
                <a:latin typeface="Times New Roman"/>
                <a:cs typeface="Times New Roman"/>
              </a:rPr>
              <a:t>to</a:t>
            </a:r>
            <a:r>
              <a:rPr sz="2400" spc="-5" dirty="0">
                <a:latin typeface="Times New Roman"/>
                <a:cs typeface="Times New Roman"/>
              </a:rPr>
              <a:t> </a:t>
            </a:r>
            <a:r>
              <a:rPr sz="2400" dirty="0">
                <a:latin typeface="Times New Roman"/>
                <a:cs typeface="Times New Roman"/>
              </a:rPr>
              <a:t>an</a:t>
            </a:r>
            <a:r>
              <a:rPr sz="2400" spc="5" dirty="0">
                <a:latin typeface="Times New Roman"/>
                <a:cs typeface="Times New Roman"/>
              </a:rPr>
              <a:t> </a:t>
            </a:r>
            <a:r>
              <a:rPr sz="2400" spc="-5" dirty="0">
                <a:latin typeface="Times New Roman"/>
                <a:cs typeface="Times New Roman"/>
              </a:rPr>
              <a:t>attribute.</a:t>
            </a:r>
            <a:endParaRPr sz="2400" dirty="0">
              <a:latin typeface="Times New Roman"/>
              <a:cs typeface="Times New Roman"/>
            </a:endParaRPr>
          </a:p>
        </p:txBody>
      </p:sp>
    </p:spTree>
    <p:extLst>
      <p:ext uri="{BB962C8B-B14F-4D97-AF65-F5344CB8AC3E}">
        <p14:creationId xmlns:p14="http://schemas.microsoft.com/office/powerpoint/2010/main" val="182092004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255</TotalTime>
  <Words>5499</Words>
  <Application>Microsoft Office PowerPoint</Application>
  <PresentationFormat>On-screen Show (4:3)</PresentationFormat>
  <Paragraphs>570</Paragraphs>
  <Slides>87</Slides>
  <Notes>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101" baseType="lpstr">
      <vt:lpstr>Aptos</vt:lpstr>
      <vt:lpstr>Arial</vt:lpstr>
      <vt:lpstr>Arial MT</vt:lpstr>
      <vt:lpstr>Calibri</vt:lpstr>
      <vt:lpstr>Cambria Math</vt:lpstr>
      <vt:lpstr>erdana</vt:lpstr>
      <vt:lpstr>inter-bold</vt:lpstr>
      <vt:lpstr>inter-regular</vt:lpstr>
      <vt:lpstr>Studio-Feixen-Sans</vt:lpstr>
      <vt:lpstr>Symbol</vt:lpstr>
      <vt:lpstr>Times New Roman</vt:lpstr>
      <vt:lpstr>Wingdings</vt:lpstr>
      <vt:lpstr>Custom Design</vt:lpstr>
      <vt:lpstr>Clip</vt:lpstr>
      <vt:lpstr>NEIL GOGTE INSTITUTE OF TECHNOLOGY &amp; KESHAV MEMORIAL ENGINEERING COLLEGE</vt:lpstr>
      <vt:lpstr>PowerPoint Presentation</vt:lpstr>
      <vt:lpstr>What is data mining?</vt:lpstr>
      <vt:lpstr>PowerPoint Presentation</vt:lpstr>
      <vt:lpstr>Why do we need data mining?</vt:lpstr>
      <vt:lpstr>Great Opportunities to Solve Society’s Major Problems </vt:lpstr>
      <vt:lpstr> Getting to Know Your Data  Data Objects and Attribute Types </vt:lpstr>
      <vt:lpstr>PowerPoint Presentation</vt:lpstr>
      <vt:lpstr>What is Data Object?</vt:lpstr>
      <vt:lpstr>A Data Object</vt:lpstr>
      <vt:lpstr>PowerPoint Presentation</vt:lpstr>
      <vt:lpstr>Discrete vs. Continuous Attributes</vt:lpstr>
      <vt:lpstr>Types of data 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Similarity/Dissimilarity for Simple Attributes</vt:lpstr>
      <vt:lpstr>PowerPoint Presentation</vt:lpstr>
      <vt:lpstr>Distance on Numeric Data: Minkowski Distance</vt:lpstr>
      <vt:lpstr>Properties of Similarities</vt:lpstr>
      <vt:lpstr>Proximity Measures for Binary Attributes</vt:lpstr>
      <vt:lpstr>PowerPoint Presentation</vt:lpstr>
      <vt:lpstr>Cosine Similarity</vt:lpstr>
      <vt:lpstr>Cosine Similarity : Example</vt:lpstr>
      <vt:lpstr>Extended Jaccard Coefficient</vt:lpstr>
      <vt:lpstr>Correlation</vt:lpstr>
      <vt:lpstr>General Approach for Combining Similarities</vt:lpstr>
      <vt:lpstr>Using Weights to Combine Similarities</vt:lpstr>
      <vt:lpstr>Selecting the Right Proximity Measure</vt:lpstr>
      <vt:lpstr>Basic Statistical Descriptions of Data</vt:lpstr>
      <vt:lpstr>Mean</vt:lpstr>
      <vt:lpstr>Median</vt:lpstr>
      <vt:lpstr>Mode</vt:lpstr>
      <vt:lpstr>PowerPoint Presentation</vt:lpstr>
      <vt:lpstr>Example</vt:lpstr>
      <vt:lpstr>Measuring Dispersion of Data</vt:lpstr>
      <vt:lpstr>Quartiles</vt:lpstr>
      <vt:lpstr>Outliers</vt:lpstr>
      <vt:lpstr>Graphic Displays of Basic Statistical Descriptions</vt:lpstr>
      <vt:lpstr>Boxplot</vt:lpstr>
      <vt:lpstr>Bar Chart</vt:lpstr>
      <vt:lpstr>Histogram</vt:lpstr>
      <vt:lpstr>Quantile Plot</vt:lpstr>
      <vt:lpstr>Scatter Plot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NGIT ADMIN</dc:creator>
  <cp:lastModifiedBy>Manasa</cp:lastModifiedBy>
  <cp:revision>27</cp:revision>
  <dcterms:created xsi:type="dcterms:W3CDTF">2024-03-06T08:28:13Z</dcterms:created>
  <dcterms:modified xsi:type="dcterms:W3CDTF">2024-06-12T15:41:42Z</dcterms:modified>
</cp:coreProperties>
</file>